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304" r:id="rId3"/>
    <p:sldId id="305" r:id="rId4"/>
    <p:sldId id="295" r:id="rId5"/>
    <p:sldId id="276" r:id="rId6"/>
    <p:sldId id="283" r:id="rId7"/>
    <p:sldId id="296" r:id="rId8"/>
    <p:sldId id="297" r:id="rId9"/>
    <p:sldId id="298" r:id="rId10"/>
    <p:sldId id="299" r:id="rId11"/>
    <p:sldId id="300" r:id="rId12"/>
    <p:sldId id="301" r:id="rId13"/>
    <p:sldId id="290" r:id="rId14"/>
    <p:sldId id="294" r:id="rId15"/>
    <p:sldId id="302" r:id="rId16"/>
    <p:sldId id="293" r:id="rId17"/>
    <p:sldId id="303" r:id="rId18"/>
    <p:sldId id="306" r:id="rId19"/>
    <p:sldId id="307" r:id="rId20"/>
    <p:sldId id="286" r:id="rId21"/>
    <p:sldId id="279" r:id="rId22"/>
    <p:sldId id="272" r:id="rId23"/>
  </p:sldIdLst>
  <p:sldSz cx="9144000" cy="6858000" type="screen4x3"/>
  <p:notesSz cx="6834188" cy="9979025"/>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p:cViewPr varScale="1">
        <p:scale>
          <a:sx n="72" d="100"/>
          <a:sy n="72" d="100"/>
        </p:scale>
        <p:origin x="1326" y="66"/>
      </p:cViewPr>
      <p:guideLst>
        <p:guide orient="horz" pos="2160"/>
        <p:guide pos="2880"/>
      </p:guideLst>
    </p:cSldViewPr>
  </p:slideViewPr>
  <p:notesTextViewPr>
    <p:cViewPr>
      <p:scale>
        <a:sx n="100" d="100"/>
        <a:sy n="100" d="100"/>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B023A7F-9B68-47ED-8FA8-C4E5DE74B336}" type="doc">
      <dgm:prSet loTypeId="urn:microsoft.com/office/officeart/2005/8/layout/chevron1" loCatId="process" qsTypeId="urn:microsoft.com/office/officeart/2005/8/quickstyle/3d7" qsCatId="3D" csTypeId="urn:microsoft.com/office/officeart/2005/8/colors/accent1_2" csCatId="accent1" phldr="1"/>
      <dgm:spPr/>
    </dgm:pt>
    <dgm:pt modelId="{4391ECE7-2074-4BFC-8C38-62168409D24A}">
      <dgm:prSet phldrT="[Text]"/>
      <dgm:spPr/>
      <dgm:t>
        <a:bodyPr/>
        <a:lstStyle/>
        <a:p>
          <a:r>
            <a:rPr lang="lv-LV" dirty="0"/>
            <a:t>Ticīgs</a:t>
          </a:r>
          <a:endParaRPr lang="en-US" dirty="0"/>
        </a:p>
      </dgm:t>
    </dgm:pt>
    <dgm:pt modelId="{6DFBDADB-219A-4B2D-9DBE-DFBD96072E75}" type="parTrans" cxnId="{66DA6D24-628A-44C2-940C-EAA16A2EF210}">
      <dgm:prSet/>
      <dgm:spPr/>
      <dgm:t>
        <a:bodyPr/>
        <a:lstStyle/>
        <a:p>
          <a:endParaRPr lang="en-US"/>
        </a:p>
      </dgm:t>
    </dgm:pt>
    <dgm:pt modelId="{8BD2E9E3-E1FC-479C-A31A-5C564C76915E}" type="sibTrans" cxnId="{66DA6D24-628A-44C2-940C-EAA16A2EF210}">
      <dgm:prSet/>
      <dgm:spPr/>
      <dgm:t>
        <a:bodyPr/>
        <a:lstStyle/>
        <a:p>
          <a:endParaRPr lang="en-US"/>
        </a:p>
      </dgm:t>
    </dgm:pt>
    <dgm:pt modelId="{1F77EE6D-2DE4-4D8A-B5A6-91BE5345F51E}">
      <dgm:prSet phldrT="[Text]"/>
      <dgm:spPr/>
      <dgm:t>
        <a:bodyPr/>
        <a:lstStyle/>
        <a:p>
          <a:r>
            <a:rPr lang="lv-LV" dirty="0"/>
            <a:t>Atkritis</a:t>
          </a:r>
          <a:endParaRPr lang="en-US" dirty="0"/>
        </a:p>
      </dgm:t>
    </dgm:pt>
    <dgm:pt modelId="{D62BF475-7592-4D49-A9AA-89D004388360}" type="parTrans" cxnId="{7FC3D2FB-B726-49AD-920D-503C84218E1E}">
      <dgm:prSet/>
      <dgm:spPr/>
      <dgm:t>
        <a:bodyPr/>
        <a:lstStyle/>
        <a:p>
          <a:endParaRPr lang="en-US"/>
        </a:p>
      </dgm:t>
    </dgm:pt>
    <dgm:pt modelId="{B6695944-A28D-4900-8FE0-1582D4335705}" type="sibTrans" cxnId="{7FC3D2FB-B726-49AD-920D-503C84218E1E}">
      <dgm:prSet/>
      <dgm:spPr/>
      <dgm:t>
        <a:bodyPr/>
        <a:lstStyle/>
        <a:p>
          <a:endParaRPr lang="en-US"/>
        </a:p>
      </dgm:t>
    </dgm:pt>
    <dgm:pt modelId="{443752A4-524F-44F0-B608-B89AD926458E}">
      <dgm:prSet phldrT="[Text]"/>
      <dgm:spPr/>
      <dgm:t>
        <a:bodyPr/>
        <a:lstStyle/>
        <a:p>
          <a:r>
            <a:rPr lang="lv-LV" dirty="0"/>
            <a:t>Nožēlo grēkus</a:t>
          </a:r>
          <a:endParaRPr lang="en-US" dirty="0"/>
        </a:p>
      </dgm:t>
    </dgm:pt>
    <dgm:pt modelId="{E019B9D9-38FC-4FDF-83E2-7051B3E12679}" type="parTrans" cxnId="{9DA0989E-F9A8-4FEC-8033-188D882B92F7}">
      <dgm:prSet/>
      <dgm:spPr/>
      <dgm:t>
        <a:bodyPr/>
        <a:lstStyle/>
        <a:p>
          <a:endParaRPr lang="en-US"/>
        </a:p>
      </dgm:t>
    </dgm:pt>
    <dgm:pt modelId="{69DDA1D4-816F-4CA0-8745-7C561F63E546}" type="sibTrans" cxnId="{9DA0989E-F9A8-4FEC-8033-188D882B92F7}">
      <dgm:prSet/>
      <dgm:spPr/>
      <dgm:t>
        <a:bodyPr/>
        <a:lstStyle/>
        <a:p>
          <a:endParaRPr lang="en-US"/>
        </a:p>
      </dgm:t>
    </dgm:pt>
    <dgm:pt modelId="{9DE714BE-BBC8-4888-BD12-671020CDA493}">
      <dgm:prSet phldrT="[Text]"/>
      <dgm:spPr/>
      <dgm:t>
        <a:bodyPr/>
        <a:lstStyle/>
        <a:p>
          <a:r>
            <a:rPr lang="lv-LV" dirty="0"/>
            <a:t>Ticīgs</a:t>
          </a:r>
          <a:endParaRPr lang="en-US" dirty="0"/>
        </a:p>
      </dgm:t>
    </dgm:pt>
    <dgm:pt modelId="{7700E3AA-82CD-4F3B-B1A2-EEBEF8863E93}" type="parTrans" cxnId="{3553D870-5528-4C26-A3DF-03E31B0ABD01}">
      <dgm:prSet/>
      <dgm:spPr/>
      <dgm:t>
        <a:bodyPr/>
        <a:lstStyle/>
        <a:p>
          <a:endParaRPr lang="en-US"/>
        </a:p>
      </dgm:t>
    </dgm:pt>
    <dgm:pt modelId="{00603DE6-D64D-4AF8-A6C6-CFFF2BA29505}" type="sibTrans" cxnId="{3553D870-5528-4C26-A3DF-03E31B0ABD01}">
      <dgm:prSet/>
      <dgm:spPr/>
      <dgm:t>
        <a:bodyPr/>
        <a:lstStyle/>
        <a:p>
          <a:endParaRPr lang="en-US"/>
        </a:p>
      </dgm:t>
    </dgm:pt>
    <dgm:pt modelId="{0D137D2E-68A4-4D64-80DD-FF2B166AF50A}" type="pres">
      <dgm:prSet presAssocID="{5B023A7F-9B68-47ED-8FA8-C4E5DE74B336}" presName="Name0" presStyleCnt="0">
        <dgm:presLayoutVars>
          <dgm:dir/>
          <dgm:animLvl val="lvl"/>
          <dgm:resizeHandles val="exact"/>
        </dgm:presLayoutVars>
      </dgm:prSet>
      <dgm:spPr/>
    </dgm:pt>
    <dgm:pt modelId="{C9C1C4AD-9061-4137-950E-BB60C3F6103D}" type="pres">
      <dgm:prSet presAssocID="{4391ECE7-2074-4BFC-8C38-62168409D24A}" presName="parTxOnly" presStyleLbl="node1" presStyleIdx="0" presStyleCnt="4">
        <dgm:presLayoutVars>
          <dgm:chMax val="0"/>
          <dgm:chPref val="0"/>
          <dgm:bulletEnabled val="1"/>
        </dgm:presLayoutVars>
      </dgm:prSet>
      <dgm:spPr/>
    </dgm:pt>
    <dgm:pt modelId="{5992E248-5691-4882-9656-9B1505DF0FB8}" type="pres">
      <dgm:prSet presAssocID="{8BD2E9E3-E1FC-479C-A31A-5C564C76915E}" presName="parTxOnlySpace" presStyleCnt="0"/>
      <dgm:spPr/>
    </dgm:pt>
    <dgm:pt modelId="{FAA9E479-9D95-4A4F-A8E3-E329EA5DD735}" type="pres">
      <dgm:prSet presAssocID="{1F77EE6D-2DE4-4D8A-B5A6-91BE5345F51E}" presName="parTxOnly" presStyleLbl="node1" presStyleIdx="1" presStyleCnt="4">
        <dgm:presLayoutVars>
          <dgm:chMax val="0"/>
          <dgm:chPref val="0"/>
          <dgm:bulletEnabled val="1"/>
        </dgm:presLayoutVars>
      </dgm:prSet>
      <dgm:spPr/>
    </dgm:pt>
    <dgm:pt modelId="{B094F57C-36F0-4204-84F3-EC8D19E138E0}" type="pres">
      <dgm:prSet presAssocID="{B6695944-A28D-4900-8FE0-1582D4335705}" presName="parTxOnlySpace" presStyleCnt="0"/>
      <dgm:spPr/>
    </dgm:pt>
    <dgm:pt modelId="{362C0D09-0CC9-47CD-AC79-2614B9785484}" type="pres">
      <dgm:prSet presAssocID="{443752A4-524F-44F0-B608-B89AD926458E}" presName="parTxOnly" presStyleLbl="node1" presStyleIdx="2" presStyleCnt="4">
        <dgm:presLayoutVars>
          <dgm:chMax val="0"/>
          <dgm:chPref val="0"/>
          <dgm:bulletEnabled val="1"/>
        </dgm:presLayoutVars>
      </dgm:prSet>
      <dgm:spPr/>
    </dgm:pt>
    <dgm:pt modelId="{6180DB19-C54A-49CE-B7D9-61B2C8E4EB9C}" type="pres">
      <dgm:prSet presAssocID="{69DDA1D4-816F-4CA0-8745-7C561F63E546}" presName="parTxOnlySpace" presStyleCnt="0"/>
      <dgm:spPr/>
    </dgm:pt>
    <dgm:pt modelId="{59A50337-5D9C-4187-A85D-114C2F6CB90B}" type="pres">
      <dgm:prSet presAssocID="{9DE714BE-BBC8-4888-BD12-671020CDA493}" presName="parTxOnly" presStyleLbl="node1" presStyleIdx="3" presStyleCnt="4">
        <dgm:presLayoutVars>
          <dgm:chMax val="0"/>
          <dgm:chPref val="0"/>
          <dgm:bulletEnabled val="1"/>
        </dgm:presLayoutVars>
      </dgm:prSet>
      <dgm:spPr/>
    </dgm:pt>
  </dgm:ptLst>
  <dgm:cxnLst>
    <dgm:cxn modelId="{66DA6D24-628A-44C2-940C-EAA16A2EF210}" srcId="{5B023A7F-9B68-47ED-8FA8-C4E5DE74B336}" destId="{4391ECE7-2074-4BFC-8C38-62168409D24A}" srcOrd="0" destOrd="0" parTransId="{6DFBDADB-219A-4B2D-9DBE-DFBD96072E75}" sibTransId="{8BD2E9E3-E1FC-479C-A31A-5C564C76915E}"/>
    <dgm:cxn modelId="{D4639A66-D943-490C-B665-79490BE43BFE}" type="presOf" srcId="{443752A4-524F-44F0-B608-B89AD926458E}" destId="{362C0D09-0CC9-47CD-AC79-2614B9785484}" srcOrd="0" destOrd="0" presId="urn:microsoft.com/office/officeart/2005/8/layout/chevron1"/>
    <dgm:cxn modelId="{3553D870-5528-4C26-A3DF-03E31B0ABD01}" srcId="{5B023A7F-9B68-47ED-8FA8-C4E5DE74B336}" destId="{9DE714BE-BBC8-4888-BD12-671020CDA493}" srcOrd="3" destOrd="0" parTransId="{7700E3AA-82CD-4F3B-B1A2-EEBEF8863E93}" sibTransId="{00603DE6-D64D-4AF8-A6C6-CFFF2BA29505}"/>
    <dgm:cxn modelId="{59953B77-961B-44C4-8119-3EA9974BABDF}" type="presOf" srcId="{4391ECE7-2074-4BFC-8C38-62168409D24A}" destId="{C9C1C4AD-9061-4137-950E-BB60C3F6103D}" srcOrd="0" destOrd="0" presId="urn:microsoft.com/office/officeart/2005/8/layout/chevron1"/>
    <dgm:cxn modelId="{48F4FC57-17A0-430A-9A2A-3ED77616007E}" type="presOf" srcId="{5B023A7F-9B68-47ED-8FA8-C4E5DE74B336}" destId="{0D137D2E-68A4-4D64-80DD-FF2B166AF50A}" srcOrd="0" destOrd="0" presId="urn:microsoft.com/office/officeart/2005/8/layout/chevron1"/>
    <dgm:cxn modelId="{9DA0989E-F9A8-4FEC-8033-188D882B92F7}" srcId="{5B023A7F-9B68-47ED-8FA8-C4E5DE74B336}" destId="{443752A4-524F-44F0-B608-B89AD926458E}" srcOrd="2" destOrd="0" parTransId="{E019B9D9-38FC-4FDF-83E2-7051B3E12679}" sibTransId="{69DDA1D4-816F-4CA0-8745-7C561F63E546}"/>
    <dgm:cxn modelId="{BBF948A1-DA1C-4683-A213-C269B557C107}" type="presOf" srcId="{9DE714BE-BBC8-4888-BD12-671020CDA493}" destId="{59A50337-5D9C-4187-A85D-114C2F6CB90B}" srcOrd="0" destOrd="0" presId="urn:microsoft.com/office/officeart/2005/8/layout/chevron1"/>
    <dgm:cxn modelId="{0454BDDC-8B16-4411-A98D-5A0096B9400A}" type="presOf" srcId="{1F77EE6D-2DE4-4D8A-B5A6-91BE5345F51E}" destId="{FAA9E479-9D95-4A4F-A8E3-E329EA5DD735}" srcOrd="0" destOrd="0" presId="urn:microsoft.com/office/officeart/2005/8/layout/chevron1"/>
    <dgm:cxn modelId="{7FC3D2FB-B726-49AD-920D-503C84218E1E}" srcId="{5B023A7F-9B68-47ED-8FA8-C4E5DE74B336}" destId="{1F77EE6D-2DE4-4D8A-B5A6-91BE5345F51E}" srcOrd="1" destOrd="0" parTransId="{D62BF475-7592-4D49-A9AA-89D004388360}" sibTransId="{B6695944-A28D-4900-8FE0-1582D4335705}"/>
    <dgm:cxn modelId="{E67AFE2D-5C97-43F3-9878-C144B8E5CC9E}" type="presParOf" srcId="{0D137D2E-68A4-4D64-80DD-FF2B166AF50A}" destId="{C9C1C4AD-9061-4137-950E-BB60C3F6103D}" srcOrd="0" destOrd="0" presId="urn:microsoft.com/office/officeart/2005/8/layout/chevron1"/>
    <dgm:cxn modelId="{7CDBA754-C19D-4143-9F69-A3E67EBBCE3E}" type="presParOf" srcId="{0D137D2E-68A4-4D64-80DD-FF2B166AF50A}" destId="{5992E248-5691-4882-9656-9B1505DF0FB8}" srcOrd="1" destOrd="0" presId="urn:microsoft.com/office/officeart/2005/8/layout/chevron1"/>
    <dgm:cxn modelId="{40011704-BDCB-4307-A39A-4345E7247195}" type="presParOf" srcId="{0D137D2E-68A4-4D64-80DD-FF2B166AF50A}" destId="{FAA9E479-9D95-4A4F-A8E3-E329EA5DD735}" srcOrd="2" destOrd="0" presId="urn:microsoft.com/office/officeart/2005/8/layout/chevron1"/>
    <dgm:cxn modelId="{B6F0A8E4-417F-4309-8043-2D779CDF6A9A}" type="presParOf" srcId="{0D137D2E-68A4-4D64-80DD-FF2B166AF50A}" destId="{B094F57C-36F0-4204-84F3-EC8D19E138E0}" srcOrd="3" destOrd="0" presId="urn:microsoft.com/office/officeart/2005/8/layout/chevron1"/>
    <dgm:cxn modelId="{FD87618C-7768-4C45-B0DB-7D896C874996}" type="presParOf" srcId="{0D137D2E-68A4-4D64-80DD-FF2B166AF50A}" destId="{362C0D09-0CC9-47CD-AC79-2614B9785484}" srcOrd="4" destOrd="0" presId="urn:microsoft.com/office/officeart/2005/8/layout/chevron1"/>
    <dgm:cxn modelId="{F8B5F86C-A600-4D8C-B91F-286F66334859}" type="presParOf" srcId="{0D137D2E-68A4-4D64-80DD-FF2B166AF50A}" destId="{6180DB19-C54A-49CE-B7D9-61B2C8E4EB9C}" srcOrd="5" destOrd="0" presId="urn:microsoft.com/office/officeart/2005/8/layout/chevron1"/>
    <dgm:cxn modelId="{9A8D18AA-3C23-4857-B059-BBE137C953E8}" type="presParOf" srcId="{0D137D2E-68A4-4D64-80DD-FF2B166AF50A}" destId="{59A50337-5D9C-4187-A85D-114C2F6CB90B}" srcOrd="6"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C1C4AD-9061-4137-950E-BB60C3F6103D}">
      <dsp:nvSpPr>
        <dsp:cNvPr id="0" name=""/>
        <dsp:cNvSpPr/>
      </dsp:nvSpPr>
      <dsp:spPr>
        <a:xfrm>
          <a:off x="4776" y="675938"/>
          <a:ext cx="2780429" cy="1112171"/>
        </a:xfrm>
        <a:prstGeom prst="chevron">
          <a:avLst/>
        </a:prstGeom>
        <a:solidFill>
          <a:schemeClr val="accent1">
            <a:hueOff val="0"/>
            <a:satOff val="0"/>
            <a:lumOff val="0"/>
            <a:alphaOff val="0"/>
          </a:schemeClr>
        </a:solidFill>
        <a:ln>
          <a:noFill/>
        </a:ln>
        <a:effectLst>
          <a:outerShdw blurRad="40000" dist="20000" dir="5400000" rotWithShape="0">
            <a:srgbClr val="000000">
              <a:alpha val="38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48019" tIns="49340" rIns="49340" bIns="49340" numCol="1" spcCol="1270" anchor="ctr" anchorCtr="0">
          <a:noAutofit/>
        </a:bodyPr>
        <a:lstStyle/>
        <a:p>
          <a:pPr marL="0" lvl="0" indent="0" algn="ctr" defTabSz="1644650">
            <a:lnSpc>
              <a:spcPct val="90000"/>
            </a:lnSpc>
            <a:spcBef>
              <a:spcPct val="0"/>
            </a:spcBef>
            <a:spcAft>
              <a:spcPct val="35000"/>
            </a:spcAft>
            <a:buNone/>
          </a:pPr>
          <a:r>
            <a:rPr lang="lv-LV" sz="3700" kern="1200" dirty="0"/>
            <a:t>Ticīgs</a:t>
          </a:r>
          <a:endParaRPr lang="en-US" sz="3700" kern="1200" dirty="0"/>
        </a:p>
      </dsp:txBody>
      <dsp:txXfrm>
        <a:off x="560862" y="675938"/>
        <a:ext cx="1668258" cy="1112171"/>
      </dsp:txXfrm>
    </dsp:sp>
    <dsp:sp modelId="{FAA9E479-9D95-4A4F-A8E3-E329EA5DD735}">
      <dsp:nvSpPr>
        <dsp:cNvPr id="0" name=""/>
        <dsp:cNvSpPr/>
      </dsp:nvSpPr>
      <dsp:spPr>
        <a:xfrm>
          <a:off x="2507163" y="675938"/>
          <a:ext cx="2780429" cy="1112171"/>
        </a:xfrm>
        <a:prstGeom prst="chevron">
          <a:avLst/>
        </a:prstGeom>
        <a:solidFill>
          <a:schemeClr val="accent1">
            <a:hueOff val="0"/>
            <a:satOff val="0"/>
            <a:lumOff val="0"/>
            <a:alphaOff val="0"/>
          </a:schemeClr>
        </a:solidFill>
        <a:ln>
          <a:noFill/>
        </a:ln>
        <a:effectLst>
          <a:outerShdw blurRad="40000" dist="20000" dir="5400000" rotWithShape="0">
            <a:srgbClr val="000000">
              <a:alpha val="38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48019" tIns="49340" rIns="49340" bIns="49340" numCol="1" spcCol="1270" anchor="ctr" anchorCtr="0">
          <a:noAutofit/>
        </a:bodyPr>
        <a:lstStyle/>
        <a:p>
          <a:pPr marL="0" lvl="0" indent="0" algn="ctr" defTabSz="1644650">
            <a:lnSpc>
              <a:spcPct val="90000"/>
            </a:lnSpc>
            <a:spcBef>
              <a:spcPct val="0"/>
            </a:spcBef>
            <a:spcAft>
              <a:spcPct val="35000"/>
            </a:spcAft>
            <a:buNone/>
          </a:pPr>
          <a:r>
            <a:rPr lang="lv-LV" sz="3700" kern="1200" dirty="0"/>
            <a:t>Atkritis</a:t>
          </a:r>
          <a:endParaRPr lang="en-US" sz="3700" kern="1200" dirty="0"/>
        </a:p>
      </dsp:txBody>
      <dsp:txXfrm>
        <a:off x="3063249" y="675938"/>
        <a:ext cx="1668258" cy="1112171"/>
      </dsp:txXfrm>
    </dsp:sp>
    <dsp:sp modelId="{362C0D09-0CC9-47CD-AC79-2614B9785484}">
      <dsp:nvSpPr>
        <dsp:cNvPr id="0" name=""/>
        <dsp:cNvSpPr/>
      </dsp:nvSpPr>
      <dsp:spPr>
        <a:xfrm>
          <a:off x="5009550" y="675938"/>
          <a:ext cx="2780429" cy="1112171"/>
        </a:xfrm>
        <a:prstGeom prst="chevron">
          <a:avLst/>
        </a:prstGeom>
        <a:solidFill>
          <a:schemeClr val="accent1">
            <a:hueOff val="0"/>
            <a:satOff val="0"/>
            <a:lumOff val="0"/>
            <a:alphaOff val="0"/>
          </a:schemeClr>
        </a:solidFill>
        <a:ln>
          <a:noFill/>
        </a:ln>
        <a:effectLst>
          <a:outerShdw blurRad="40000" dist="20000" dir="5400000" rotWithShape="0">
            <a:srgbClr val="000000">
              <a:alpha val="38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48019" tIns="49340" rIns="49340" bIns="49340" numCol="1" spcCol="1270" anchor="ctr" anchorCtr="0">
          <a:noAutofit/>
        </a:bodyPr>
        <a:lstStyle/>
        <a:p>
          <a:pPr marL="0" lvl="0" indent="0" algn="ctr" defTabSz="1644650">
            <a:lnSpc>
              <a:spcPct val="90000"/>
            </a:lnSpc>
            <a:spcBef>
              <a:spcPct val="0"/>
            </a:spcBef>
            <a:spcAft>
              <a:spcPct val="35000"/>
            </a:spcAft>
            <a:buNone/>
          </a:pPr>
          <a:r>
            <a:rPr lang="lv-LV" sz="3700" kern="1200" dirty="0"/>
            <a:t>Nožēlo grēkus</a:t>
          </a:r>
          <a:endParaRPr lang="en-US" sz="3700" kern="1200" dirty="0"/>
        </a:p>
      </dsp:txBody>
      <dsp:txXfrm>
        <a:off x="5565636" y="675938"/>
        <a:ext cx="1668258" cy="1112171"/>
      </dsp:txXfrm>
    </dsp:sp>
    <dsp:sp modelId="{59A50337-5D9C-4187-A85D-114C2F6CB90B}">
      <dsp:nvSpPr>
        <dsp:cNvPr id="0" name=""/>
        <dsp:cNvSpPr/>
      </dsp:nvSpPr>
      <dsp:spPr>
        <a:xfrm>
          <a:off x="7511937" y="675938"/>
          <a:ext cx="2780429" cy="1112171"/>
        </a:xfrm>
        <a:prstGeom prst="chevron">
          <a:avLst/>
        </a:prstGeom>
        <a:solidFill>
          <a:schemeClr val="accent1">
            <a:hueOff val="0"/>
            <a:satOff val="0"/>
            <a:lumOff val="0"/>
            <a:alphaOff val="0"/>
          </a:schemeClr>
        </a:solidFill>
        <a:ln>
          <a:noFill/>
        </a:ln>
        <a:effectLst>
          <a:outerShdw blurRad="40000" dist="20000" dir="5400000" rotWithShape="0">
            <a:srgbClr val="000000">
              <a:alpha val="38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48019" tIns="49340" rIns="49340" bIns="49340" numCol="1" spcCol="1270" anchor="ctr" anchorCtr="0">
          <a:noAutofit/>
        </a:bodyPr>
        <a:lstStyle/>
        <a:p>
          <a:pPr marL="0" lvl="0" indent="0" algn="ctr" defTabSz="1644650">
            <a:lnSpc>
              <a:spcPct val="90000"/>
            </a:lnSpc>
            <a:spcBef>
              <a:spcPct val="0"/>
            </a:spcBef>
            <a:spcAft>
              <a:spcPct val="35000"/>
            </a:spcAft>
            <a:buNone/>
          </a:pPr>
          <a:r>
            <a:rPr lang="lv-LV" sz="3700" kern="1200" dirty="0"/>
            <a:t>Ticīgs</a:t>
          </a:r>
          <a:endParaRPr lang="en-US" sz="3700" kern="1200" dirty="0"/>
        </a:p>
      </dsp:txBody>
      <dsp:txXfrm>
        <a:off x="8068023" y="675938"/>
        <a:ext cx="1668258" cy="1112171"/>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E3322135-4DEE-41BA-800B-FAEE97733135}" type="slidenum">
              <a:rPr lang="lv-LV"/>
              <a:pPr>
                <a:defRPr/>
              </a:pPr>
              <a:t>‹#›</a:t>
            </a:fld>
            <a:endParaRPr lang="lv-LV"/>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56A0BCE6-E8EB-4155-8C7D-545388DFC2C0}" type="slidenum">
              <a:rPr lang="lv-LV"/>
              <a:pPr>
                <a:defRPr/>
              </a:pPr>
              <a:t>‹#›</a:t>
            </a:fld>
            <a:endParaRPr lang="lv-LV"/>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6A64AF3B-0699-414B-B2A9-B2473E631E2A}" type="slidenum">
              <a:rPr lang="lv-LV"/>
              <a:pPr>
                <a:defRPr/>
              </a:pPr>
              <a:t>‹#›</a:t>
            </a:fld>
            <a:endParaRPr lang="lv-LV"/>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5F352886-FFF2-4F5D-B9E2-B66790136884}" type="slidenum">
              <a:rPr lang="lv-LV"/>
              <a:pPr>
                <a:defRPr/>
              </a:pPr>
              <a:t>‹#›</a:t>
            </a:fld>
            <a:endParaRPr lang="lv-LV"/>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E3630771-61A1-48D2-B4A0-E6723A43DEB5}" type="slidenum">
              <a:rPr lang="lv-LV"/>
              <a:pPr>
                <a:defRPr/>
              </a:pPr>
              <a:t>‹#›</a:t>
            </a:fld>
            <a:endParaRPr lang="lv-LV"/>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74523720-8ED8-4CCC-9EBC-71F96930F01D}" type="slidenum">
              <a:rPr lang="lv-LV"/>
              <a:pPr>
                <a:defRPr/>
              </a:pPr>
              <a:t>‹#›</a:t>
            </a:fld>
            <a:endParaRPr lang="lv-LV"/>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090505B0-9749-436B-99E9-6B29EEB9BB74}" type="slidenum">
              <a:rPr lang="lv-LV"/>
              <a:pPr>
                <a:defRPr/>
              </a:pPr>
              <a:t>‹#›</a:t>
            </a:fld>
            <a:endParaRPr lang="lv-LV"/>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CCC2DCD7-44AD-4230-8F55-85B6CC2FAA9A}" type="slidenum">
              <a:rPr lang="lv-LV"/>
              <a:pPr>
                <a:defRPr/>
              </a:pPr>
              <a:t>‹#›</a:t>
            </a:fld>
            <a:endParaRPr lang="lv-LV"/>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A7D4C3C3-CBD7-42F6-9AAF-39D2F64C0E33}" type="slidenum">
              <a:rPr lang="lv-LV"/>
              <a:pPr>
                <a:defRPr/>
              </a:pPr>
              <a:t>‹#›</a:t>
            </a:fld>
            <a:endParaRPr lang="lv-LV"/>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66E3EA3D-D362-4F2E-8AB3-C8738740C0C3}" type="slidenum">
              <a:rPr lang="lv-LV"/>
              <a:pPr>
                <a:defRPr/>
              </a:pPr>
              <a:t>‹#›</a:t>
            </a:fld>
            <a:endParaRPr lang="lv-LV"/>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0520EA8E-EE5A-4B12-8944-0C900C8D3A83}" type="slidenum">
              <a:rPr lang="lv-LV"/>
              <a:pPr>
                <a:defRPr/>
              </a:pPr>
              <a:t>‹#›</a:t>
            </a:fld>
            <a:endParaRPr lang="lv-LV"/>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a:t>Click to edit Master text styles</a:t>
            </a:r>
          </a:p>
          <a:p>
            <a:pPr lvl="1"/>
            <a:r>
              <a:rPr lang="lv-LV"/>
              <a:t>Second level</a:t>
            </a:r>
          </a:p>
          <a:p>
            <a:pPr lvl="2"/>
            <a:r>
              <a:rPr lang="lv-LV"/>
              <a:t>Third level</a:t>
            </a:r>
          </a:p>
          <a:p>
            <a:pPr lvl="3"/>
            <a:r>
              <a:rPr lang="lv-LV"/>
              <a:t>Fourth level</a:t>
            </a:r>
          </a:p>
          <a:p>
            <a:pPr lvl="4"/>
            <a:r>
              <a:rPr lang="lv-LV"/>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7ED29677-9700-4A69-841F-95D09A623A6F}"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4.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611188" y="0"/>
            <a:ext cx="8175625" cy="1071563"/>
          </a:xfrm>
        </p:spPr>
        <p:txBody>
          <a:bodyPr/>
          <a:lstStyle/>
          <a:p>
            <a:pPr eaLnBrk="1" hangingPunct="1"/>
            <a:r>
              <a:rPr lang="lv-LV" sz="4000" b="1">
                <a:solidFill>
                  <a:schemeClr val="tx1"/>
                </a:solidFill>
              </a:rPr>
              <a:t>2.Sam.12:1-10,13 Grēksūdze</a:t>
            </a:r>
          </a:p>
        </p:txBody>
      </p:sp>
      <p:pic>
        <p:nvPicPr>
          <p:cNvPr id="2051" name="Picture 3" descr="DOVE019"/>
          <p:cNvPicPr>
            <a:picLocks noChangeAspect="1" noChangeArrowheads="1"/>
          </p:cNvPicPr>
          <p:nvPr/>
        </p:nvPicPr>
        <p:blipFill>
          <a:blip r:embed="rId2" cstate="print"/>
          <a:srcRect/>
          <a:stretch>
            <a:fillRect/>
          </a:stretch>
        </p:blipFill>
        <p:spPr bwMode="auto">
          <a:xfrm>
            <a:off x="214313" y="0"/>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429500" y="0"/>
            <a:ext cx="1714500" cy="400050"/>
          </a:xfrm>
          <a:prstGeom prst="rect">
            <a:avLst/>
          </a:prstGeom>
          <a:noFill/>
          <a:ln w="9525">
            <a:noFill/>
            <a:miter lim="800000"/>
            <a:headEnd/>
            <a:tailEnd/>
          </a:ln>
        </p:spPr>
        <p:txBody>
          <a:bodyPr>
            <a:spAutoFit/>
          </a:bodyPr>
          <a:lstStyle/>
          <a:p>
            <a:pPr>
              <a:spcBef>
                <a:spcPct val="50000"/>
              </a:spcBef>
            </a:pPr>
            <a:r>
              <a:rPr lang="lv-LV" sz="2000" dirty="0"/>
              <a:t>6.nov.2022.</a:t>
            </a:r>
          </a:p>
        </p:txBody>
      </p:sp>
      <p:pic>
        <p:nvPicPr>
          <p:cNvPr id="5" name="Picture 8"/>
          <p:cNvPicPr>
            <a:picLocks noChangeAspect="1" noChangeArrowheads="1"/>
          </p:cNvPicPr>
          <p:nvPr/>
        </p:nvPicPr>
        <p:blipFill>
          <a:blip r:embed="rId3" cstate="print"/>
          <a:srcRect/>
          <a:stretch>
            <a:fillRect/>
          </a:stretch>
        </p:blipFill>
        <p:spPr bwMode="auto">
          <a:xfrm>
            <a:off x="1012828" y="1214422"/>
            <a:ext cx="7416824" cy="556362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2054" name="Text Box 6"/>
          <p:cNvSpPr txBox="1">
            <a:spLocks noChangeArrowheads="1"/>
          </p:cNvSpPr>
          <p:nvPr/>
        </p:nvSpPr>
        <p:spPr bwMode="auto">
          <a:xfrm>
            <a:off x="6357938" y="785813"/>
            <a:ext cx="2786062" cy="400050"/>
          </a:xfrm>
          <a:prstGeom prst="rect">
            <a:avLst/>
          </a:prstGeom>
          <a:noFill/>
          <a:ln w="9525">
            <a:noFill/>
            <a:miter lim="800000"/>
            <a:headEnd/>
            <a:tailEnd/>
          </a:ln>
        </p:spPr>
        <p:txBody>
          <a:bodyPr>
            <a:spAutoFit/>
          </a:bodyPr>
          <a:lstStyle/>
          <a:p>
            <a:pPr>
              <a:spcBef>
                <a:spcPct val="50000"/>
              </a:spcBef>
            </a:pPr>
            <a:r>
              <a:rPr lang="lv-LV" sz="2000"/>
              <a:t>Māc. Roberts Otomers</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714375"/>
          </a:xfrm>
        </p:spPr>
        <p:txBody>
          <a:bodyPr/>
          <a:lstStyle/>
          <a:p>
            <a:pPr eaLnBrk="1" hangingPunct="1"/>
            <a:r>
              <a:rPr lang="lv-LV" b="1" dirty="0">
                <a:solidFill>
                  <a:schemeClr val="tx1"/>
                </a:solidFill>
              </a:rPr>
              <a:t>Iedod velnam mazo pirkstiņu</a:t>
            </a:r>
          </a:p>
        </p:txBody>
      </p:sp>
      <p:sp>
        <p:nvSpPr>
          <p:cNvPr id="6" name="Rectangle 3">
            <a:extLst>
              <a:ext uri="{FF2B5EF4-FFF2-40B4-BE49-F238E27FC236}">
                <a16:creationId xmlns:a16="http://schemas.microsoft.com/office/drawing/2014/main" id="{ADBD44FD-EC58-42D2-BB2B-784A34E8CD0F}"/>
              </a:ext>
            </a:extLst>
          </p:cNvPr>
          <p:cNvSpPr txBox="1">
            <a:spLocks noChangeArrowheads="1"/>
          </p:cNvSpPr>
          <p:nvPr/>
        </p:nvSpPr>
        <p:spPr>
          <a:xfrm>
            <a:off x="0" y="691728"/>
            <a:ext cx="9144000" cy="1081088"/>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spcBef>
                <a:spcPct val="0"/>
              </a:spcBef>
              <a:buFontTx/>
              <a:buNone/>
            </a:pPr>
            <a:r>
              <a:rPr lang="lv-LV" sz="2400" i="1" kern="0" dirty="0"/>
              <a:t>5 Kad šī sieva kļuva grūta, tad tā sūtīja Dāvidam ziņu, sacīdama: "</a:t>
            </a:r>
            <a:r>
              <a:rPr lang="lv-LV" sz="2400" b="1" i="1" kern="0" dirty="0"/>
              <a:t>Es esmu grūta</a:t>
            </a:r>
            <a:r>
              <a:rPr lang="lv-LV" sz="2400" i="1" kern="0" dirty="0"/>
              <a:t>."6 Tad Dāvids deva ziņu </a:t>
            </a:r>
            <a:r>
              <a:rPr lang="lv-LV" sz="2400" i="1" kern="0" dirty="0" err="1"/>
              <a:t>Joābam</a:t>
            </a:r>
            <a:r>
              <a:rPr lang="lv-LV" sz="2400" i="1" kern="0" dirty="0"/>
              <a:t>, sacīdams: "</a:t>
            </a:r>
            <a:r>
              <a:rPr lang="lv-LV" sz="2400" b="1" i="1" kern="0" dirty="0"/>
              <a:t>Atsūti </a:t>
            </a:r>
            <a:r>
              <a:rPr lang="lv-LV" sz="2400" b="1" i="1" kern="0" dirty="0" err="1"/>
              <a:t>hetieti</a:t>
            </a:r>
            <a:r>
              <a:rPr lang="lv-LV" sz="2400" b="1" i="1" kern="0" dirty="0"/>
              <a:t> </a:t>
            </a:r>
            <a:r>
              <a:rPr lang="lv-LV" sz="2400" b="1" i="1" kern="0" dirty="0" err="1"/>
              <a:t>Ūriju</a:t>
            </a:r>
            <a:r>
              <a:rPr lang="lv-LV" sz="2400" b="1" i="1" kern="0" dirty="0"/>
              <a:t> </a:t>
            </a:r>
            <a:r>
              <a:rPr lang="lv-LV" sz="2400" i="1" kern="0" dirty="0"/>
              <a:t>pie manis!" Un </a:t>
            </a:r>
            <a:r>
              <a:rPr lang="lv-LV" sz="2400" i="1" kern="0" dirty="0" err="1"/>
              <a:t>Joābs</a:t>
            </a:r>
            <a:r>
              <a:rPr lang="lv-LV" sz="2400" i="1" kern="0" dirty="0"/>
              <a:t> atsūtīja </a:t>
            </a:r>
            <a:r>
              <a:rPr lang="lv-LV" sz="2400" i="1" kern="0" dirty="0" err="1"/>
              <a:t>Ūriju</a:t>
            </a:r>
            <a:r>
              <a:rPr lang="lv-LV" sz="2400" i="1" kern="0" dirty="0"/>
              <a:t> pie Dāvida. 7 Kad </a:t>
            </a:r>
            <a:r>
              <a:rPr lang="lv-LV" sz="2400" i="1" kern="0" dirty="0" err="1"/>
              <a:t>Ūrija</a:t>
            </a:r>
            <a:r>
              <a:rPr lang="lv-LV" sz="2400" i="1" kern="0" dirty="0"/>
              <a:t> pie viņa atnāca, tad Dāvids jautāja: "Kā klājas </a:t>
            </a:r>
            <a:r>
              <a:rPr lang="lv-LV" sz="2400" i="1" kern="0" dirty="0" err="1"/>
              <a:t>Joābam</a:t>
            </a:r>
            <a:r>
              <a:rPr lang="lv-LV" sz="2400" i="1" kern="0" dirty="0"/>
              <a:t>, kā klājas karavīriem, un kā veicas karā?" 8 Un Dāvids sacīja </a:t>
            </a:r>
            <a:r>
              <a:rPr lang="lv-LV" sz="2400" i="1" kern="0" dirty="0" err="1"/>
              <a:t>Ūrijam</a:t>
            </a:r>
            <a:r>
              <a:rPr lang="lv-LV" sz="2400" i="1" kern="0" dirty="0"/>
              <a:t>: "</a:t>
            </a:r>
            <a:r>
              <a:rPr lang="lv-LV" sz="2400" b="1" i="1" kern="0" dirty="0"/>
              <a:t>Noej lejā savā namā un mazgā savas kājas</a:t>
            </a:r>
            <a:r>
              <a:rPr lang="lv-LV" sz="2400" i="1" kern="0" dirty="0"/>
              <a:t>!" Un, kad </a:t>
            </a:r>
            <a:r>
              <a:rPr lang="lv-LV" sz="2400" i="1" kern="0" dirty="0" err="1"/>
              <a:t>Ūrija</a:t>
            </a:r>
            <a:r>
              <a:rPr lang="lv-LV" sz="2400" i="1" kern="0" dirty="0"/>
              <a:t> izgāja ārā no ķēniņa nama, tad </a:t>
            </a:r>
            <a:r>
              <a:rPr lang="lv-LV" sz="2400" b="1" i="1" kern="0" dirty="0"/>
              <a:t>ķēniņa dāvanas tika nestas aiz viņa</a:t>
            </a:r>
            <a:r>
              <a:rPr lang="lv-LV" sz="2400" i="1" kern="0" dirty="0"/>
              <a:t>. 9 Bet </a:t>
            </a:r>
            <a:r>
              <a:rPr lang="lv-LV" sz="2400" i="1" kern="0" dirty="0" err="1"/>
              <a:t>Ūrija</a:t>
            </a:r>
            <a:r>
              <a:rPr lang="lv-LV" sz="2400" i="1" kern="0" dirty="0"/>
              <a:t> apgūlās ķēniņa nama durvju priekšā kopā ar visiem sava kunga kalpiem, un </a:t>
            </a:r>
            <a:r>
              <a:rPr lang="lv-LV" sz="2400" b="1" i="1" kern="0" dirty="0"/>
              <a:t>savā namā viņš neiegāja</a:t>
            </a:r>
            <a:r>
              <a:rPr lang="lv-LV" sz="2400" i="1" kern="0" dirty="0"/>
              <a:t>. (2.Sam.11:5-9)</a:t>
            </a:r>
          </a:p>
        </p:txBody>
      </p:sp>
      <p:pic>
        <p:nvPicPr>
          <p:cNvPr id="4" name="Picture 3">
            <a:extLst>
              <a:ext uri="{FF2B5EF4-FFF2-40B4-BE49-F238E27FC236}">
                <a16:creationId xmlns:a16="http://schemas.microsoft.com/office/drawing/2014/main" id="{6125283D-484F-4F27-BD1B-56B41E2784F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35895" y="4122182"/>
            <a:ext cx="5062017" cy="273581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20784290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par>
                          <p:cTn id="13" fill="hold">
                            <p:stCondLst>
                              <p:cond delay="1000"/>
                            </p:stCondLst>
                            <p:childTnLst>
                              <p:par>
                                <p:cTn id="14" presetID="2" presetClass="entr" presetSubtype="8" fill="hold" grpId="0" nodeType="afterEffect">
                                  <p:stCondLst>
                                    <p:cond delay="0"/>
                                  </p:stCondLst>
                                  <p:childTnLst>
                                    <p:set>
                                      <p:cBhvr>
                                        <p:cTn id="15" dur="1" fill="hold">
                                          <p:stCondLst>
                                            <p:cond delay="0"/>
                                          </p:stCondLst>
                                        </p:cTn>
                                        <p:tgtEl>
                                          <p:spTgt spid="6">
                                            <p:txEl>
                                              <p:pRg st="0" end="0"/>
                                            </p:txEl>
                                          </p:spTgt>
                                        </p:tgtEl>
                                        <p:attrNameLst>
                                          <p:attrName>style.visibility</p:attrName>
                                        </p:attrNameLst>
                                      </p:cBhvr>
                                      <p:to>
                                        <p:strVal val="visible"/>
                                      </p:to>
                                    </p:set>
                                    <p:anim calcmode="lin" valueType="num">
                                      <p:cBhvr additive="base">
                                        <p:cTn id="16"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17" dur="5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6"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714375"/>
          </a:xfrm>
        </p:spPr>
        <p:txBody>
          <a:bodyPr/>
          <a:lstStyle/>
          <a:p>
            <a:pPr eaLnBrk="1" hangingPunct="1"/>
            <a:r>
              <a:rPr lang="lv-LV" b="1" dirty="0">
                <a:solidFill>
                  <a:schemeClr val="tx1"/>
                </a:solidFill>
              </a:rPr>
              <a:t>Dāvids mēģina apslēpt grēku</a:t>
            </a:r>
          </a:p>
        </p:txBody>
      </p:sp>
      <p:sp>
        <p:nvSpPr>
          <p:cNvPr id="6" name="Rectangle 3">
            <a:extLst>
              <a:ext uri="{FF2B5EF4-FFF2-40B4-BE49-F238E27FC236}">
                <a16:creationId xmlns:a16="http://schemas.microsoft.com/office/drawing/2014/main" id="{ADBD44FD-EC58-42D2-BB2B-784A34E8CD0F}"/>
              </a:ext>
            </a:extLst>
          </p:cNvPr>
          <p:cNvSpPr txBox="1">
            <a:spLocks noChangeArrowheads="1"/>
          </p:cNvSpPr>
          <p:nvPr/>
        </p:nvSpPr>
        <p:spPr>
          <a:xfrm>
            <a:off x="0" y="620688"/>
            <a:ext cx="5652120" cy="1081088"/>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spcBef>
                <a:spcPct val="0"/>
              </a:spcBef>
              <a:buFontTx/>
              <a:buNone/>
            </a:pPr>
            <a:r>
              <a:rPr lang="lv-LV" sz="2400" i="1" kern="0" dirty="0"/>
              <a:t>10b Dāvids sacīja </a:t>
            </a:r>
            <a:r>
              <a:rPr lang="lv-LV" sz="2400" i="1" kern="0" dirty="0" err="1"/>
              <a:t>Ūrijam</a:t>
            </a:r>
            <a:r>
              <a:rPr lang="lv-LV" sz="2400" i="1" kern="0" dirty="0"/>
              <a:t>: "</a:t>
            </a:r>
            <a:r>
              <a:rPr lang="lv-LV" sz="2400" b="1" i="1" kern="0" dirty="0"/>
              <a:t>Kādēļ tu neej savā namā</a:t>
            </a:r>
            <a:r>
              <a:rPr lang="lv-LV" sz="2400" i="1" kern="0" dirty="0"/>
              <a:t>?" 11 Bet </a:t>
            </a:r>
            <a:r>
              <a:rPr lang="lv-LV" sz="2400" i="1" kern="0" dirty="0" err="1"/>
              <a:t>Ūrija</a:t>
            </a:r>
            <a:r>
              <a:rPr lang="lv-LV" sz="2400" i="1" kern="0" dirty="0"/>
              <a:t> atbildēja Dāvidam: "Gan Dieva šķirsts, gan </a:t>
            </a:r>
            <a:r>
              <a:rPr lang="lv-LV" sz="2400" i="1" kern="0" dirty="0" err="1"/>
              <a:t>Israēls</a:t>
            </a:r>
            <a:r>
              <a:rPr lang="lv-LV" sz="2400" i="1" kern="0" dirty="0"/>
              <a:t>, gan Jūda mīt teltīs, un mans kungs, karavadonis </a:t>
            </a:r>
            <a:r>
              <a:rPr lang="lv-LV" sz="2400" i="1" kern="0" dirty="0" err="1"/>
              <a:t>Joābs</a:t>
            </a:r>
            <a:r>
              <a:rPr lang="lv-LV" sz="2400" i="1" kern="0" dirty="0"/>
              <a:t>, un </a:t>
            </a:r>
            <a:r>
              <a:rPr lang="lv-LV" sz="2400" b="1" i="1" kern="0" dirty="0"/>
              <a:t>mana kunga kalpi mīt atklātā laukā teltīs; kā tad lai es ietu savā namā</a:t>
            </a:r>
            <a:r>
              <a:rPr lang="lv-LV" sz="2400" i="1" kern="0" dirty="0"/>
              <a:t>, lai ēstu un dzertu un lai </a:t>
            </a:r>
            <a:r>
              <a:rPr lang="lv-LV" sz="2400" b="1" i="1" kern="0" dirty="0"/>
              <a:t>gulētu pie savas sievas</a:t>
            </a:r>
            <a:r>
              <a:rPr lang="lv-LV" sz="2400" i="1" kern="0" dirty="0"/>
              <a:t>? Tik tiešām, ka Tas Kungs dzīvo un tu pats dzīvo, to gan es </a:t>
            </a:r>
            <a:r>
              <a:rPr lang="lv-LV" sz="2400" b="1" i="1" kern="0" dirty="0"/>
              <a:t>nedarīšu</a:t>
            </a:r>
            <a:r>
              <a:rPr lang="lv-LV" sz="2400" i="1" kern="0" dirty="0"/>
              <a:t>!"</a:t>
            </a:r>
          </a:p>
          <a:p>
            <a:pPr marL="0" indent="0">
              <a:spcBef>
                <a:spcPct val="0"/>
              </a:spcBef>
              <a:buFontTx/>
              <a:buNone/>
            </a:pPr>
            <a:r>
              <a:rPr lang="lv-LV" sz="2400" i="1" kern="0" dirty="0"/>
              <a:t>13 Nākamā dienā Dāvids to ataicināja, lai tas kopā ar viņu ēstu un dzertu, un viņš to </a:t>
            </a:r>
            <a:r>
              <a:rPr lang="lv-LV" sz="2400" b="1" i="1" kern="0" dirty="0"/>
              <a:t>piedzirdīja</a:t>
            </a:r>
            <a:r>
              <a:rPr lang="lv-LV" sz="2400" i="1" kern="0" dirty="0"/>
              <a:t>; taču vakarā </a:t>
            </a:r>
            <a:r>
              <a:rPr lang="lv-LV" sz="2400" i="1" kern="0" dirty="0" err="1"/>
              <a:t>Ūrija</a:t>
            </a:r>
            <a:r>
              <a:rPr lang="lv-LV" sz="2400" i="1" kern="0" dirty="0"/>
              <a:t> nogāja, lai apgultos savā guļasvietā kopā ar sava kunga kalpiem, un </a:t>
            </a:r>
            <a:r>
              <a:rPr lang="lv-LV" sz="2400" b="1" i="1" kern="0" dirty="0"/>
              <a:t>viņš nenogāja lejā savā namā</a:t>
            </a:r>
            <a:r>
              <a:rPr lang="lv-LV" sz="2400" i="1" kern="0" dirty="0"/>
              <a:t>. (2.Sam.11:10-13)</a:t>
            </a:r>
          </a:p>
          <a:p>
            <a:pPr marL="0" indent="0">
              <a:spcBef>
                <a:spcPct val="0"/>
              </a:spcBef>
              <a:buFontTx/>
              <a:buNone/>
            </a:pPr>
            <a:endParaRPr lang="lv-LV" sz="2400" i="1" kern="0" dirty="0"/>
          </a:p>
        </p:txBody>
      </p:sp>
      <p:pic>
        <p:nvPicPr>
          <p:cNvPr id="3" name="Picture 2">
            <a:extLst>
              <a:ext uri="{FF2B5EF4-FFF2-40B4-BE49-F238E27FC236}">
                <a16:creationId xmlns:a16="http://schemas.microsoft.com/office/drawing/2014/main" id="{CFC37AED-5F0D-4393-AB08-C55F15EFCC10}"/>
              </a:ext>
            </a:extLst>
          </p:cNvPr>
          <p:cNvPicPr>
            <a:picLocks noChangeAspect="1"/>
          </p:cNvPicPr>
          <p:nvPr/>
        </p:nvPicPr>
        <p:blipFill rotWithShape="1">
          <a:blip r:embed="rId2">
            <a:extLst>
              <a:ext uri="{28A0092B-C50C-407E-A947-70E740481C1C}">
                <a14:useLocalDpi xmlns:a14="http://schemas.microsoft.com/office/drawing/2010/main" val="0"/>
              </a:ext>
            </a:extLst>
          </a:blip>
          <a:srcRect r="22511"/>
          <a:stretch/>
        </p:blipFill>
        <p:spPr>
          <a:xfrm>
            <a:off x="5508104" y="1196752"/>
            <a:ext cx="3635896" cy="508111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4039753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par>
                          <p:cTn id="13" fill="hold">
                            <p:stCondLst>
                              <p:cond delay="1000"/>
                            </p:stCondLst>
                            <p:childTnLst>
                              <p:par>
                                <p:cTn id="14" presetID="2" presetClass="entr" presetSubtype="8" fill="hold" grpId="0" nodeType="afterEffect">
                                  <p:stCondLst>
                                    <p:cond delay="0"/>
                                  </p:stCondLst>
                                  <p:childTnLst>
                                    <p:set>
                                      <p:cBhvr>
                                        <p:cTn id="15" dur="1" fill="hold">
                                          <p:stCondLst>
                                            <p:cond delay="0"/>
                                          </p:stCondLst>
                                        </p:cTn>
                                        <p:tgtEl>
                                          <p:spTgt spid="6">
                                            <p:txEl>
                                              <p:pRg st="0" end="0"/>
                                            </p:txEl>
                                          </p:spTgt>
                                        </p:tgtEl>
                                        <p:attrNameLst>
                                          <p:attrName>style.visibility</p:attrName>
                                        </p:attrNameLst>
                                      </p:cBhvr>
                                      <p:to>
                                        <p:strVal val="visible"/>
                                      </p:to>
                                    </p:set>
                                    <p:anim calcmode="lin" valueType="num">
                                      <p:cBhvr additive="base">
                                        <p:cTn id="16"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17" dur="5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2" presetClass="entr" presetSubtype="8" fill="hold" grpId="0" nodeType="after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 calcmode="lin" valueType="num">
                                      <p:cBhvr additive="base">
                                        <p:cTn id="21" dur="500" fill="hold"/>
                                        <p:tgtEl>
                                          <p:spTgt spid="6">
                                            <p:txEl>
                                              <p:pRg st="1" end="1"/>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6">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6"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714375"/>
          </a:xfrm>
        </p:spPr>
        <p:txBody>
          <a:bodyPr/>
          <a:lstStyle/>
          <a:p>
            <a:pPr eaLnBrk="1" hangingPunct="1"/>
            <a:r>
              <a:rPr lang="lv-LV" b="1" dirty="0">
                <a:solidFill>
                  <a:schemeClr val="tx1"/>
                </a:solidFill>
              </a:rPr>
              <a:t>Dāvids nogalina </a:t>
            </a:r>
            <a:r>
              <a:rPr lang="lv-LV" b="1" dirty="0" err="1">
                <a:solidFill>
                  <a:schemeClr val="tx1"/>
                </a:solidFill>
              </a:rPr>
              <a:t>Ūriju</a:t>
            </a:r>
            <a:endParaRPr lang="lv-LV" b="1" dirty="0">
              <a:solidFill>
                <a:schemeClr val="tx1"/>
              </a:solidFill>
            </a:endParaRPr>
          </a:p>
        </p:txBody>
      </p:sp>
      <p:sp>
        <p:nvSpPr>
          <p:cNvPr id="6" name="Rectangle 3">
            <a:extLst>
              <a:ext uri="{FF2B5EF4-FFF2-40B4-BE49-F238E27FC236}">
                <a16:creationId xmlns:a16="http://schemas.microsoft.com/office/drawing/2014/main" id="{ADBD44FD-EC58-42D2-BB2B-784A34E8CD0F}"/>
              </a:ext>
            </a:extLst>
          </p:cNvPr>
          <p:cNvSpPr txBox="1">
            <a:spLocks noChangeArrowheads="1"/>
          </p:cNvSpPr>
          <p:nvPr/>
        </p:nvSpPr>
        <p:spPr>
          <a:xfrm>
            <a:off x="0" y="691728"/>
            <a:ext cx="9144000" cy="1081088"/>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spcBef>
                <a:spcPct val="0"/>
              </a:spcBef>
              <a:buFontTx/>
              <a:buNone/>
            </a:pPr>
            <a:r>
              <a:rPr lang="lv-LV" sz="2400" i="1" kern="0" dirty="0"/>
              <a:t>14 Tad otrā rītā Dāvids rakstīja </a:t>
            </a:r>
            <a:r>
              <a:rPr lang="lv-LV" sz="2400" i="1" kern="0" dirty="0" err="1"/>
              <a:t>Joābam</a:t>
            </a:r>
            <a:r>
              <a:rPr lang="lv-LV" sz="2400" i="1" kern="0" dirty="0"/>
              <a:t> vēstuli, un viņš to nosūtīja ar </a:t>
            </a:r>
            <a:r>
              <a:rPr lang="lv-LV" sz="2400" i="1" kern="0" dirty="0" err="1"/>
              <a:t>Ūriju</a:t>
            </a:r>
            <a:r>
              <a:rPr lang="lv-LV" sz="2400" i="1" kern="0" dirty="0"/>
              <a:t>. 15 Savā vēstulē viņš bija </a:t>
            </a:r>
            <a:r>
              <a:rPr lang="lv-LV" sz="2400" i="1" kern="0" dirty="0" err="1"/>
              <a:t>Joābam</a:t>
            </a:r>
            <a:r>
              <a:rPr lang="lv-LV" sz="2400" i="1" kern="0" dirty="0"/>
              <a:t> tā rakstījis: "Noliec </a:t>
            </a:r>
            <a:r>
              <a:rPr lang="lv-LV" sz="2400" i="1" kern="0" dirty="0" err="1"/>
              <a:t>Ūriju</a:t>
            </a:r>
            <a:r>
              <a:rPr lang="lv-LV" sz="2400" i="1" kern="0" dirty="0"/>
              <a:t> pirmajās rindās, kur viskarstākā kaušanās, un novērsieties no viņa, tā ka viņš tiek pārvarēts un mirst!" (2.Sam.11:14-15)</a:t>
            </a:r>
          </a:p>
          <a:p>
            <a:pPr marL="0" indent="0">
              <a:spcBef>
                <a:spcPct val="0"/>
              </a:spcBef>
              <a:buFontTx/>
              <a:buNone/>
            </a:pPr>
            <a:endParaRPr lang="lv-LV" sz="2400" i="1" kern="0" dirty="0"/>
          </a:p>
        </p:txBody>
      </p:sp>
      <p:pic>
        <p:nvPicPr>
          <p:cNvPr id="4" name="Picture 3">
            <a:extLst>
              <a:ext uri="{FF2B5EF4-FFF2-40B4-BE49-F238E27FC236}">
                <a16:creationId xmlns:a16="http://schemas.microsoft.com/office/drawing/2014/main" id="{3F58D671-ED46-4D53-B527-4B71051BC51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6090" y="2276872"/>
            <a:ext cx="8151823" cy="457032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27915385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par>
                          <p:cTn id="13" fill="hold">
                            <p:stCondLst>
                              <p:cond delay="1000"/>
                            </p:stCondLst>
                            <p:childTnLst>
                              <p:par>
                                <p:cTn id="14" presetID="2" presetClass="entr" presetSubtype="8" fill="hold" grpId="0" nodeType="afterEffect">
                                  <p:stCondLst>
                                    <p:cond delay="0"/>
                                  </p:stCondLst>
                                  <p:childTnLst>
                                    <p:set>
                                      <p:cBhvr>
                                        <p:cTn id="15" dur="1" fill="hold">
                                          <p:stCondLst>
                                            <p:cond delay="0"/>
                                          </p:stCondLst>
                                        </p:cTn>
                                        <p:tgtEl>
                                          <p:spTgt spid="6">
                                            <p:txEl>
                                              <p:pRg st="0" end="0"/>
                                            </p:txEl>
                                          </p:spTgt>
                                        </p:tgtEl>
                                        <p:attrNameLst>
                                          <p:attrName>style.visibility</p:attrName>
                                        </p:attrNameLst>
                                      </p:cBhvr>
                                      <p:to>
                                        <p:strVal val="visible"/>
                                      </p:to>
                                    </p:set>
                                    <p:anim calcmode="lin" valueType="num">
                                      <p:cBhvr additive="base">
                                        <p:cTn id="16"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17" dur="5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6"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220196" y="709588"/>
            <a:ext cx="9358313" cy="692150"/>
          </a:xfrm>
        </p:spPr>
        <p:txBody>
          <a:bodyPr/>
          <a:lstStyle/>
          <a:p>
            <a:pPr algn="just" eaLnBrk="1" hangingPunct="1">
              <a:lnSpc>
                <a:spcPct val="80000"/>
              </a:lnSpc>
              <a:buFontTx/>
              <a:buNone/>
            </a:pPr>
            <a:r>
              <a:rPr lang="lv-LV" sz="2000" i="1" dirty="0"/>
              <a:t>   </a:t>
            </a:r>
            <a:r>
              <a:rPr lang="lv-LV" sz="2800" i="1" dirty="0"/>
              <a:t>Jņ.16:8 Un atnācis Svētais Gars pārliecinās pasauli par grēku, taisnību un tiesu</a:t>
            </a:r>
            <a:endParaRPr lang="lv-LV" sz="2600" dirty="0"/>
          </a:p>
        </p:txBody>
      </p:sp>
      <p:sp>
        <p:nvSpPr>
          <p:cNvPr id="7" name="Rectangle 6"/>
          <p:cNvSpPr>
            <a:spLocks noChangeArrowheads="1"/>
          </p:cNvSpPr>
          <p:nvPr/>
        </p:nvSpPr>
        <p:spPr bwMode="auto">
          <a:xfrm>
            <a:off x="-8587" y="2887682"/>
            <a:ext cx="6143625" cy="3970318"/>
          </a:xfrm>
          <a:prstGeom prst="rect">
            <a:avLst/>
          </a:prstGeom>
          <a:noFill/>
          <a:ln w="9525">
            <a:noFill/>
            <a:miter lim="800000"/>
            <a:headEnd/>
            <a:tailEnd/>
          </a:ln>
        </p:spPr>
        <p:txBody>
          <a:bodyPr>
            <a:spAutoFit/>
          </a:bodyPr>
          <a:lstStyle/>
          <a:p>
            <a:pPr>
              <a:buFontTx/>
              <a:buChar char="•"/>
            </a:pPr>
            <a:r>
              <a:rPr lang="lv-LV" sz="2800" dirty="0"/>
              <a:t>Kad ķēniņš </a:t>
            </a:r>
            <a:r>
              <a:rPr lang="lv-LV" sz="2800" b="1" dirty="0"/>
              <a:t>Dāvids grēkoja, v</a:t>
            </a:r>
            <a:r>
              <a:rPr lang="lv-LV" sz="2800" dirty="0"/>
              <a:t>iņš </a:t>
            </a:r>
            <a:r>
              <a:rPr lang="lv-LV" sz="2800" b="1" dirty="0"/>
              <a:t>ne</a:t>
            </a:r>
            <a:r>
              <a:rPr lang="lv-LV" sz="2800" dirty="0"/>
              <a:t> </a:t>
            </a:r>
            <a:r>
              <a:rPr lang="lv-LV" sz="2800" b="1" dirty="0"/>
              <a:t>saprata, ne juta</a:t>
            </a:r>
            <a:r>
              <a:rPr lang="lv-LV" sz="2800" dirty="0"/>
              <a:t>, ka ir </a:t>
            </a:r>
            <a:r>
              <a:rPr lang="lv-LV" sz="2800" b="1" dirty="0"/>
              <a:t>grēkojis</a:t>
            </a:r>
            <a:r>
              <a:rPr lang="lv-LV" sz="2800" dirty="0"/>
              <a:t>.</a:t>
            </a:r>
          </a:p>
          <a:p>
            <a:pPr>
              <a:buFontTx/>
              <a:buChar char="•"/>
            </a:pPr>
            <a:r>
              <a:rPr lang="lv-LV" sz="2800" dirty="0"/>
              <a:t>Dāvids </a:t>
            </a:r>
            <a:r>
              <a:rPr lang="lv-LV" sz="2800" b="1" dirty="0"/>
              <a:t>iekāroja </a:t>
            </a:r>
            <a:r>
              <a:rPr lang="lv-LV" sz="2800" b="1" dirty="0" err="1"/>
              <a:t>Batsebu</a:t>
            </a:r>
            <a:r>
              <a:rPr lang="lv-LV" sz="2800" dirty="0"/>
              <a:t>, un </a:t>
            </a:r>
            <a:r>
              <a:rPr lang="lv-LV" sz="2800" b="1" dirty="0"/>
              <a:t>aizsūtīja</a:t>
            </a:r>
            <a:r>
              <a:rPr lang="lv-LV" sz="2800" dirty="0"/>
              <a:t> drošā </a:t>
            </a:r>
            <a:r>
              <a:rPr lang="lv-LV" sz="2800" b="1" dirty="0"/>
              <a:t>nāvē</a:t>
            </a:r>
            <a:r>
              <a:rPr lang="lv-LV" sz="2800" dirty="0"/>
              <a:t> viņas </a:t>
            </a:r>
            <a:r>
              <a:rPr lang="lv-LV" sz="2800" b="1" dirty="0"/>
              <a:t>vīru</a:t>
            </a:r>
            <a:r>
              <a:rPr lang="lv-LV" sz="2800" dirty="0"/>
              <a:t>, lai </a:t>
            </a:r>
            <a:r>
              <a:rPr lang="lv-LV" sz="2800" b="1" dirty="0"/>
              <a:t>noslēptu savu grēku</a:t>
            </a:r>
            <a:r>
              <a:rPr lang="lv-LV" sz="2800" dirty="0"/>
              <a:t>.</a:t>
            </a:r>
          </a:p>
          <a:p>
            <a:pPr>
              <a:buFontTx/>
              <a:buChar char="•"/>
            </a:pPr>
            <a:r>
              <a:rPr lang="lv-LV" sz="2800" dirty="0"/>
              <a:t>Kā ir ar </a:t>
            </a:r>
            <a:r>
              <a:rPr lang="lv-LV" sz="2800" b="1" dirty="0"/>
              <a:t>mums</a:t>
            </a:r>
            <a:r>
              <a:rPr lang="lv-LV" sz="2800" dirty="0"/>
              <a:t>, vai mēs vienmēr </a:t>
            </a:r>
            <a:r>
              <a:rPr lang="lv-LV" sz="2800" b="1" dirty="0"/>
              <a:t>apzināmies savu grēku</a:t>
            </a:r>
            <a:r>
              <a:rPr lang="lv-LV" sz="2800" dirty="0"/>
              <a:t>?</a:t>
            </a:r>
          </a:p>
          <a:p>
            <a:pPr>
              <a:buFontTx/>
              <a:buChar char="•"/>
            </a:pPr>
            <a:r>
              <a:rPr lang="lv-LV" sz="2800" b="1" dirty="0"/>
              <a:t>Gribētos</a:t>
            </a:r>
            <a:r>
              <a:rPr lang="lv-LV" sz="2800" dirty="0"/>
              <a:t>, lai </a:t>
            </a:r>
            <a:r>
              <a:rPr lang="lv-LV" sz="2800" b="1" dirty="0"/>
              <a:t>nav jārunā par grēku</a:t>
            </a:r>
            <a:r>
              <a:rPr lang="lv-LV" sz="2800" dirty="0"/>
              <a:t>, bet </a:t>
            </a:r>
            <a:r>
              <a:rPr lang="lv-LV" sz="2800" b="1" dirty="0"/>
              <a:t>nevar nerunāt!</a:t>
            </a:r>
          </a:p>
        </p:txBody>
      </p:sp>
      <p:pic>
        <p:nvPicPr>
          <p:cNvPr id="6150" name="Picture 6" descr="http://t3.gstatic.com/images?q=tbn:ANd9GcT_7534mCNsYfe5Y2fJfjAYRtLwYk83M-H-FxyO2wHOvKOoTQ-l"/>
          <p:cNvPicPr>
            <a:picLocks noChangeAspect="1" noChangeArrowheads="1"/>
          </p:cNvPicPr>
          <p:nvPr/>
        </p:nvPicPr>
        <p:blipFill>
          <a:blip r:embed="rId2" cstate="print"/>
          <a:srcRect/>
          <a:stretch>
            <a:fillRect/>
          </a:stretch>
        </p:blipFill>
        <p:spPr bwMode="auto">
          <a:xfrm>
            <a:off x="5919614" y="2595414"/>
            <a:ext cx="3224386" cy="4392488"/>
          </a:xfrm>
          <a:prstGeom prst="rect">
            <a:avLst/>
          </a:prstGeom>
          <a:ln>
            <a:noFill/>
          </a:ln>
          <a:effectLst>
            <a:softEdge rad="112500"/>
          </a:effectLst>
        </p:spPr>
      </p:pic>
      <p:sp>
        <p:nvSpPr>
          <p:cNvPr id="8" name="Rectangle 7"/>
          <p:cNvSpPr>
            <a:spLocks noChangeArrowheads="1"/>
          </p:cNvSpPr>
          <p:nvPr/>
        </p:nvSpPr>
        <p:spPr bwMode="auto">
          <a:xfrm>
            <a:off x="0" y="1392957"/>
            <a:ext cx="9144000" cy="1384995"/>
          </a:xfrm>
          <a:prstGeom prst="rect">
            <a:avLst/>
          </a:prstGeom>
          <a:noFill/>
          <a:ln w="9525">
            <a:noFill/>
            <a:miter lim="800000"/>
            <a:headEnd/>
            <a:tailEnd/>
          </a:ln>
        </p:spPr>
        <p:txBody>
          <a:bodyPr>
            <a:spAutoFit/>
          </a:bodyPr>
          <a:lstStyle/>
          <a:p>
            <a:pPr>
              <a:buFontTx/>
              <a:buChar char="•"/>
            </a:pPr>
            <a:r>
              <a:rPr lang="lv-LV" sz="2800" dirty="0"/>
              <a:t>Kā gan </a:t>
            </a:r>
            <a:r>
              <a:rPr lang="lv-LV" sz="2800" b="1" dirty="0"/>
              <a:t>uzticamais Dieva kalps varēja tā krist</a:t>
            </a:r>
            <a:r>
              <a:rPr lang="lv-LV" sz="2800" dirty="0"/>
              <a:t>?</a:t>
            </a:r>
          </a:p>
          <a:p>
            <a:pPr>
              <a:buFontTx/>
              <a:buChar char="•"/>
            </a:pPr>
            <a:r>
              <a:rPr lang="lv-LV" sz="2800" b="1" dirty="0"/>
              <a:t>Dāvida grēks ir brīdinājums visiem mums!</a:t>
            </a:r>
          </a:p>
          <a:p>
            <a:pPr>
              <a:buFontTx/>
              <a:buChar char="•"/>
            </a:pPr>
            <a:r>
              <a:rPr lang="lv-LV" sz="2800" b="1" dirty="0"/>
              <a:t>Bez Sv. Gara</a:t>
            </a:r>
            <a:r>
              <a:rPr lang="lv-LV" sz="2800" dirty="0"/>
              <a:t> </a:t>
            </a:r>
            <a:r>
              <a:rPr lang="lv-LV" sz="2800" b="1" dirty="0"/>
              <a:t>neviens cilvēks neatzīst savu grēku</a:t>
            </a:r>
            <a:r>
              <a:rPr lang="lv-LV" sz="2800" dirty="0"/>
              <a:t>!</a:t>
            </a:r>
          </a:p>
        </p:txBody>
      </p:sp>
      <p:sp>
        <p:nvSpPr>
          <p:cNvPr id="6" name="Rectangle 2">
            <a:extLst>
              <a:ext uri="{FF2B5EF4-FFF2-40B4-BE49-F238E27FC236}">
                <a16:creationId xmlns:a16="http://schemas.microsoft.com/office/drawing/2014/main" id="{5A96D194-6FBE-40A6-AE57-B04F7903631C}"/>
              </a:ext>
            </a:extLst>
          </p:cNvPr>
          <p:cNvSpPr txBox="1">
            <a:spLocks noChangeArrowheads="1"/>
          </p:cNvSpPr>
          <p:nvPr/>
        </p:nvSpPr>
        <p:spPr bwMode="auto">
          <a:xfrm>
            <a:off x="26504" y="0"/>
            <a:ext cx="9144000" cy="7143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pPr eaLnBrk="1" hangingPunct="1"/>
            <a:r>
              <a:rPr lang="lv-LV" b="1" kern="0" dirty="0">
                <a:solidFill>
                  <a:schemeClr val="tx1"/>
                </a:solidFill>
              </a:rPr>
              <a:t>Vai Dāvids saprata savu grēku?</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1267"/>
                                        </p:tgtEl>
                                        <p:attrNameLst>
                                          <p:attrName>style.visibility</p:attrName>
                                        </p:attrNameLst>
                                      </p:cBhvr>
                                      <p:to>
                                        <p:strVal val="visible"/>
                                      </p:to>
                                    </p:set>
                                    <p:anim calcmode="lin" valueType="num">
                                      <p:cBhvr additive="base">
                                        <p:cTn id="12" dur="500" fill="hold"/>
                                        <p:tgtEl>
                                          <p:spTgt spid="11267"/>
                                        </p:tgtEl>
                                        <p:attrNameLst>
                                          <p:attrName>ppt_x</p:attrName>
                                        </p:attrNameLst>
                                      </p:cBhvr>
                                      <p:tavLst>
                                        <p:tav tm="0">
                                          <p:val>
                                            <p:strVal val="#ppt_x"/>
                                          </p:val>
                                        </p:tav>
                                        <p:tav tm="100000">
                                          <p:val>
                                            <p:strVal val="#ppt_x"/>
                                          </p:val>
                                        </p:tav>
                                      </p:tavLst>
                                    </p:anim>
                                    <p:anim calcmode="lin" valueType="num">
                                      <p:cBhvr additive="base">
                                        <p:cTn id="13" dur="500" fill="hold"/>
                                        <p:tgtEl>
                                          <p:spTgt spid="11267"/>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ppt_x"/>
                                          </p:val>
                                        </p:tav>
                                        <p:tav tm="100000">
                                          <p:val>
                                            <p:strVal val="#ppt_x"/>
                                          </p:val>
                                        </p:tav>
                                      </p:tavLst>
                                    </p:anim>
                                    <p:anim calcmode="lin" valueType="num">
                                      <p:cBhvr additive="base">
                                        <p:cTn id="18" dur="500" fill="hold"/>
                                        <p:tgtEl>
                                          <p:spTgt spid="8"/>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xEl>
                                              <p:pRg st="0" end="0"/>
                                            </p:txEl>
                                          </p:spTgt>
                                        </p:tgtEl>
                                        <p:attrNameLst>
                                          <p:attrName>style.visibility</p:attrName>
                                        </p:attrNameLst>
                                      </p:cBhvr>
                                      <p:to>
                                        <p:strVal val="visible"/>
                                      </p:to>
                                    </p:set>
                                    <p:anim calcmode="lin" valueType="num">
                                      <p:cBhvr additive="base">
                                        <p:cTn id="2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7">
                                            <p:txEl>
                                              <p:pRg st="0" end="0"/>
                                            </p:txEl>
                                          </p:spTgt>
                                        </p:tgtEl>
                                        <p:attrNameLst>
                                          <p:attrName>ppt_y</p:attrName>
                                        </p:attrNameLst>
                                      </p:cBhvr>
                                      <p:tavLst>
                                        <p:tav tm="0">
                                          <p:val>
                                            <p:strVal val="1+#ppt_h/2"/>
                                          </p:val>
                                        </p:tav>
                                        <p:tav tm="100000">
                                          <p:val>
                                            <p:strVal val="#ppt_y"/>
                                          </p:val>
                                        </p:tav>
                                      </p:tavLst>
                                    </p:anim>
                                  </p:childTnLst>
                                </p:cTn>
                              </p:par>
                              <p:par>
                                <p:cTn id="24" presetID="10" presetClass="entr" presetSubtype="0" fill="hold" nodeType="withEffect">
                                  <p:stCondLst>
                                    <p:cond delay="0"/>
                                  </p:stCondLst>
                                  <p:childTnLst>
                                    <p:set>
                                      <p:cBhvr>
                                        <p:cTn id="25" dur="1" fill="hold">
                                          <p:stCondLst>
                                            <p:cond delay="0"/>
                                          </p:stCondLst>
                                        </p:cTn>
                                        <p:tgtEl>
                                          <p:spTgt spid="6150"/>
                                        </p:tgtEl>
                                        <p:attrNameLst>
                                          <p:attrName>style.visibility</p:attrName>
                                        </p:attrNameLst>
                                      </p:cBhvr>
                                      <p:to>
                                        <p:strVal val="visible"/>
                                      </p:to>
                                    </p:set>
                                    <p:animEffect transition="in" filter="fade">
                                      <p:cBhvr>
                                        <p:cTn id="26" dur="2000"/>
                                        <p:tgtEl>
                                          <p:spTgt spid="6150"/>
                                        </p:tgtEl>
                                      </p:cBhvr>
                                    </p:animEffect>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1" end="1"/>
                                            </p:txEl>
                                          </p:spTgt>
                                        </p:tgtEl>
                                        <p:attrNameLst>
                                          <p:attrName>style.visibility</p:attrName>
                                        </p:attrNameLst>
                                      </p:cBhvr>
                                      <p:to>
                                        <p:strVal val="visible"/>
                                      </p:to>
                                    </p:set>
                                    <p:anim calcmode="lin" valueType="num">
                                      <p:cBhvr additive="base">
                                        <p:cTn id="3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2" end="2"/>
                                            </p:txEl>
                                          </p:spTgt>
                                        </p:tgtEl>
                                        <p:attrNameLst>
                                          <p:attrName>style.visibility</p:attrName>
                                        </p:attrNameLst>
                                      </p:cBhvr>
                                      <p:to>
                                        <p:strVal val="visible"/>
                                      </p:to>
                                    </p:set>
                                    <p:anim calcmode="lin" valueType="num">
                                      <p:cBhvr additive="base">
                                        <p:cTn id="3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37" fill="hold">
                            <p:stCondLst>
                              <p:cond delay="4500"/>
                            </p:stCondLst>
                            <p:childTnLst>
                              <p:par>
                                <p:cTn id="38" presetID="2" presetClass="entr" presetSubtype="4" fill="hold" nodeType="afterEffect">
                                  <p:stCondLst>
                                    <p:cond delay="0"/>
                                  </p:stCondLst>
                                  <p:childTnLst>
                                    <p:set>
                                      <p:cBhvr>
                                        <p:cTn id="39" dur="1" fill="hold">
                                          <p:stCondLst>
                                            <p:cond delay="0"/>
                                          </p:stCondLst>
                                        </p:cTn>
                                        <p:tgtEl>
                                          <p:spTgt spid="7">
                                            <p:txEl>
                                              <p:pRg st="3" end="3"/>
                                            </p:txEl>
                                          </p:spTgt>
                                        </p:tgtEl>
                                        <p:attrNameLst>
                                          <p:attrName>style.visibility</p:attrName>
                                        </p:attrNameLst>
                                      </p:cBhvr>
                                      <p:to>
                                        <p:strVal val="visible"/>
                                      </p:to>
                                    </p:set>
                                    <p:anim calcmode="lin" valueType="num">
                                      <p:cBhvr additive="base">
                                        <p:cTn id="4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P spid="8" grpId="0"/>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6"/>
          <p:cNvSpPr>
            <a:spLocks noChangeArrowheads="1"/>
          </p:cNvSpPr>
          <p:nvPr/>
        </p:nvSpPr>
        <p:spPr bwMode="auto">
          <a:xfrm>
            <a:off x="0" y="609600"/>
            <a:ext cx="6300192" cy="6324808"/>
          </a:xfrm>
          <a:prstGeom prst="rect">
            <a:avLst/>
          </a:prstGeom>
          <a:noFill/>
          <a:ln w="9525">
            <a:noFill/>
            <a:miter lim="800000"/>
            <a:headEnd/>
            <a:tailEnd/>
          </a:ln>
        </p:spPr>
        <p:txBody>
          <a:bodyPr wrap="square">
            <a:spAutoFit/>
          </a:bodyPr>
          <a:lstStyle/>
          <a:p>
            <a:pPr>
              <a:lnSpc>
                <a:spcPts val="2700"/>
              </a:lnSpc>
            </a:pPr>
            <a:r>
              <a:rPr lang="lv-LV" sz="2400" i="1" dirty="0"/>
              <a:t>1 Un Tas Kungs sūtīja </a:t>
            </a:r>
            <a:r>
              <a:rPr lang="lv-LV" sz="2400" i="1" dirty="0" err="1"/>
              <a:t>Nātānu</a:t>
            </a:r>
            <a:r>
              <a:rPr lang="lv-LV" sz="2400" i="1" dirty="0"/>
              <a:t> pie Dāvida. Kad viņš bija pie viņa nonācis, tad viņš tam sacīja: "</a:t>
            </a:r>
            <a:r>
              <a:rPr lang="lv-LV" sz="2400" b="1" i="1" dirty="0"/>
              <a:t>Divi vīri bija vienā pilsētā </a:t>
            </a:r>
            <a:r>
              <a:rPr lang="lv-LV" sz="2400" i="1" dirty="0"/>
              <a:t>- </a:t>
            </a:r>
            <a:r>
              <a:rPr lang="lv-LV" sz="2400" b="1" i="1" dirty="0"/>
              <a:t>viens bagāts </a:t>
            </a:r>
            <a:r>
              <a:rPr lang="lv-LV" sz="2400" i="1" dirty="0"/>
              <a:t>un </a:t>
            </a:r>
            <a:r>
              <a:rPr lang="lv-LV" sz="2400" b="1" i="1" dirty="0"/>
              <a:t>otrs nabags</a:t>
            </a:r>
            <a:r>
              <a:rPr lang="lv-LV" sz="2400" i="1" dirty="0"/>
              <a:t>. 2 Bagātajam bija </a:t>
            </a:r>
            <a:r>
              <a:rPr lang="lv-LV" sz="2400" b="1" i="1" dirty="0"/>
              <a:t>ļoti daudz sīklopu un liellopu</a:t>
            </a:r>
            <a:r>
              <a:rPr lang="lv-LV" sz="2400" i="1" dirty="0"/>
              <a:t>, 3 bet nabagajam no visa tā nebija itin nekā kā vienīgi </a:t>
            </a:r>
            <a:r>
              <a:rPr lang="lv-LV" sz="2400" b="1" i="1" dirty="0"/>
              <a:t>viens pats jēriņš</a:t>
            </a:r>
            <a:r>
              <a:rPr lang="lv-LV" sz="2400" i="1" dirty="0"/>
              <a:t>, vēl gluži mazs, ko viņš bija pircis un izaudzējis un kas bija pie viņa izaudzis kopā ar viņa bērniem; tas ēda no viņa maizes rieciena un dzēra no viņa kausa, un pie viņa krūtīm gulēja, un </a:t>
            </a:r>
            <a:r>
              <a:rPr lang="lv-LV" sz="2400" b="1" i="1" dirty="0"/>
              <a:t>šī mazā aitiņa bija viņam kā paša meita</a:t>
            </a:r>
            <a:r>
              <a:rPr lang="lv-LV" sz="2400" i="1" dirty="0"/>
              <a:t>. 4 Un, kad kādā dienā pie bagātā vīra ieradās viesis, tad viņam bija </a:t>
            </a:r>
            <a:r>
              <a:rPr lang="lv-LV" sz="2400" b="1" i="1" dirty="0"/>
              <a:t>žēl ņemt ko no sava sīklopu un liellopu pulka</a:t>
            </a:r>
            <a:r>
              <a:rPr lang="lv-LV" sz="2400" i="1" dirty="0"/>
              <a:t>, lai sagatavotu mielastu viesim, kas bija pie viņa atnācis, bet viņš </a:t>
            </a:r>
            <a:r>
              <a:rPr lang="lv-LV" sz="2400" b="1" i="1" dirty="0"/>
              <a:t>ņēma nabagā vīra aitiņu </a:t>
            </a:r>
            <a:r>
              <a:rPr lang="lv-LV" sz="2400" i="1" dirty="0"/>
              <a:t>un to sataisīja savam ciemiņam." (2.Sam.12:1-4)</a:t>
            </a:r>
            <a:endParaRPr lang="lv-LV" sz="2400" dirty="0"/>
          </a:p>
        </p:txBody>
      </p:sp>
      <p:sp>
        <p:nvSpPr>
          <p:cNvPr id="3" name="Rectangle 2"/>
          <p:cNvSpPr txBox="1">
            <a:spLocks noChangeArrowheads="1"/>
          </p:cNvSpPr>
          <p:nvPr/>
        </p:nvSpPr>
        <p:spPr>
          <a:xfrm>
            <a:off x="0" y="0"/>
            <a:ext cx="8215313" cy="1071563"/>
          </a:xfrm>
          <a:prstGeom prst="rect">
            <a:avLst/>
          </a:prstGeom>
        </p:spPr>
        <p:txBody>
          <a:bodyPr/>
          <a:lstStyle/>
          <a:p>
            <a:pPr algn="ctr">
              <a:defRPr/>
            </a:pPr>
            <a:r>
              <a:rPr lang="lv-LV" sz="4000" b="1" kern="0" dirty="0">
                <a:latin typeface="+mj-lt"/>
                <a:ea typeface="+mj-ea"/>
                <a:cs typeface="+mj-cs"/>
              </a:rPr>
              <a:t>Nātana gudrība</a:t>
            </a:r>
          </a:p>
        </p:txBody>
      </p:sp>
      <p:pic>
        <p:nvPicPr>
          <p:cNvPr id="4" name="Picture 3">
            <a:extLst>
              <a:ext uri="{FF2B5EF4-FFF2-40B4-BE49-F238E27FC236}">
                <a16:creationId xmlns:a16="http://schemas.microsoft.com/office/drawing/2014/main" id="{F87F187B-4F5B-4F04-97A3-2C21EC30739F}"/>
              </a:ext>
            </a:extLst>
          </p:cNvPr>
          <p:cNvPicPr>
            <a:picLocks noChangeAspect="1"/>
          </p:cNvPicPr>
          <p:nvPr/>
        </p:nvPicPr>
        <p:blipFill rotWithShape="1">
          <a:blip r:embed="rId2">
            <a:extLst>
              <a:ext uri="{28A0092B-C50C-407E-A947-70E740481C1C}">
                <a14:useLocalDpi xmlns:a14="http://schemas.microsoft.com/office/drawing/2010/main" val="0"/>
              </a:ext>
            </a:extLst>
          </a:blip>
          <a:srcRect l="5988" r="10180" b="6631"/>
          <a:stretch/>
        </p:blipFill>
        <p:spPr>
          <a:xfrm>
            <a:off x="6300192" y="1071564"/>
            <a:ext cx="2736304" cy="480570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6146"/>
                                        </p:tgtEl>
                                        <p:attrNameLst>
                                          <p:attrName>style.visibility</p:attrName>
                                        </p:attrNameLst>
                                      </p:cBhvr>
                                      <p:to>
                                        <p:strVal val="visible"/>
                                      </p:to>
                                    </p:set>
                                    <p:anim calcmode="lin" valueType="num">
                                      <p:cBhvr additive="base">
                                        <p:cTn id="12" dur="500" fill="hold"/>
                                        <p:tgtEl>
                                          <p:spTgt spid="6146"/>
                                        </p:tgtEl>
                                        <p:attrNameLst>
                                          <p:attrName>ppt_x</p:attrName>
                                        </p:attrNameLst>
                                      </p:cBhvr>
                                      <p:tavLst>
                                        <p:tav tm="0">
                                          <p:val>
                                            <p:strVal val="#ppt_x"/>
                                          </p:val>
                                        </p:tav>
                                        <p:tav tm="100000">
                                          <p:val>
                                            <p:strVal val="#ppt_x"/>
                                          </p:val>
                                        </p:tav>
                                      </p:tavLst>
                                    </p:anim>
                                    <p:anim calcmode="lin" valueType="num">
                                      <p:cBhvr additive="base">
                                        <p:cTn id="13" dur="500" fill="hold"/>
                                        <p:tgtEl>
                                          <p:spTgt spid="6146"/>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EDBE41F-48CE-4054-ABA0-4F839ECFBBA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12305" y="3429000"/>
            <a:ext cx="9116906" cy="3429000"/>
          </a:xfrm>
          <a:prstGeom prst="rect">
            <a:avLst/>
          </a:prstGeom>
        </p:spPr>
      </p:pic>
      <p:sp>
        <p:nvSpPr>
          <p:cNvPr id="6146" name="Rectangle 6"/>
          <p:cNvSpPr>
            <a:spLocks noChangeArrowheads="1"/>
          </p:cNvSpPr>
          <p:nvPr/>
        </p:nvSpPr>
        <p:spPr bwMode="auto">
          <a:xfrm>
            <a:off x="0" y="609600"/>
            <a:ext cx="9144000" cy="1569660"/>
          </a:xfrm>
          <a:prstGeom prst="rect">
            <a:avLst/>
          </a:prstGeom>
          <a:noFill/>
          <a:ln w="9525">
            <a:noFill/>
            <a:miter lim="800000"/>
            <a:headEnd/>
            <a:tailEnd/>
          </a:ln>
        </p:spPr>
        <p:txBody>
          <a:bodyPr>
            <a:spAutoFit/>
          </a:bodyPr>
          <a:lstStyle/>
          <a:p>
            <a:r>
              <a:rPr lang="lv-LV" sz="2400" i="1" dirty="0"/>
              <a:t>5 Tad Dāvids </a:t>
            </a:r>
            <a:r>
              <a:rPr lang="lv-LV" sz="2400" b="1" i="1" dirty="0"/>
              <a:t>iedegās ļoti lielās dusmās </a:t>
            </a:r>
            <a:r>
              <a:rPr lang="lv-LV" sz="2400" i="1" dirty="0"/>
              <a:t>pret to vīru, un viņš sacīja </a:t>
            </a:r>
            <a:r>
              <a:rPr lang="lv-LV" sz="2400" i="1" dirty="0" err="1"/>
              <a:t>Nātānam</a:t>
            </a:r>
            <a:r>
              <a:rPr lang="lv-LV" sz="2400" i="1" dirty="0"/>
              <a:t>: "Tik tiešām, ka Tas Kungs ir dzīvs, tas vīrs, kas to ir darījis, ir </a:t>
            </a:r>
            <a:r>
              <a:rPr lang="lv-LV" sz="2400" b="1" i="1" dirty="0"/>
              <a:t>nāvi pelnījis</a:t>
            </a:r>
            <a:r>
              <a:rPr lang="lv-LV" sz="2400" i="1" dirty="0"/>
              <a:t>! 6 Un to jēriņu lai tas izlīgdams </a:t>
            </a:r>
            <a:r>
              <a:rPr lang="lv-LV" sz="2400" b="1" i="1" dirty="0"/>
              <a:t>atdod četrkārtīgi</a:t>
            </a:r>
            <a:r>
              <a:rPr lang="lv-LV" sz="2400" i="1" dirty="0"/>
              <a:t>, tādēļ ka viņš tā ir rīkojies un </a:t>
            </a:r>
            <a:r>
              <a:rPr lang="lv-LV" sz="2400" b="1" i="1" dirty="0"/>
              <a:t>nav bijis līdzcietīgs</a:t>
            </a:r>
            <a:r>
              <a:rPr lang="lv-LV" sz="2400" i="1" dirty="0"/>
              <a:t>!"</a:t>
            </a:r>
            <a:endParaRPr lang="lv-LV" sz="2400" dirty="0"/>
          </a:p>
        </p:txBody>
      </p:sp>
      <p:sp>
        <p:nvSpPr>
          <p:cNvPr id="3" name="Rectangle 2"/>
          <p:cNvSpPr txBox="1">
            <a:spLocks noChangeArrowheads="1"/>
          </p:cNvSpPr>
          <p:nvPr/>
        </p:nvSpPr>
        <p:spPr>
          <a:xfrm>
            <a:off x="0" y="0"/>
            <a:ext cx="9144000" cy="1071563"/>
          </a:xfrm>
          <a:prstGeom prst="rect">
            <a:avLst/>
          </a:prstGeom>
        </p:spPr>
        <p:txBody>
          <a:bodyPr/>
          <a:lstStyle/>
          <a:p>
            <a:pPr algn="ctr">
              <a:defRPr/>
            </a:pPr>
            <a:r>
              <a:rPr lang="lv-LV" sz="4000" b="1" kern="0" dirty="0">
                <a:latin typeface="+mj-lt"/>
                <a:ea typeface="+mj-ea"/>
                <a:cs typeface="+mj-cs"/>
              </a:rPr>
              <a:t>Dāvida dusmas</a:t>
            </a:r>
          </a:p>
        </p:txBody>
      </p:sp>
      <p:sp>
        <p:nvSpPr>
          <p:cNvPr id="4" name="Rectangle 3">
            <a:extLst>
              <a:ext uri="{FF2B5EF4-FFF2-40B4-BE49-F238E27FC236}">
                <a16:creationId xmlns:a16="http://schemas.microsoft.com/office/drawing/2014/main" id="{868B35BC-B13E-4B97-9628-4A8D769E3CA1}"/>
              </a:ext>
            </a:extLst>
          </p:cNvPr>
          <p:cNvSpPr>
            <a:spLocks noChangeArrowheads="1"/>
          </p:cNvSpPr>
          <p:nvPr/>
        </p:nvSpPr>
        <p:spPr bwMode="auto">
          <a:xfrm>
            <a:off x="12305" y="2132856"/>
            <a:ext cx="9144000" cy="1384995"/>
          </a:xfrm>
          <a:prstGeom prst="rect">
            <a:avLst/>
          </a:prstGeom>
          <a:noFill/>
          <a:ln w="9525">
            <a:noFill/>
            <a:miter lim="800000"/>
            <a:headEnd/>
            <a:tailEnd/>
          </a:ln>
        </p:spPr>
        <p:txBody>
          <a:bodyPr>
            <a:spAutoFit/>
          </a:bodyPr>
          <a:lstStyle/>
          <a:p>
            <a:pPr>
              <a:buFontTx/>
              <a:buChar char="•"/>
            </a:pPr>
            <a:r>
              <a:rPr lang="lv-LV" sz="2800" dirty="0"/>
              <a:t>Dāvida </a:t>
            </a:r>
            <a:r>
              <a:rPr lang="lv-LV" sz="2800" b="1" dirty="0"/>
              <a:t>bauslības izjūta nav zudusi</a:t>
            </a:r>
            <a:r>
              <a:rPr lang="lv-LV" sz="2800" dirty="0"/>
              <a:t>! Attiecībā </a:t>
            </a:r>
            <a:r>
              <a:rPr lang="lv-LV" sz="2800" b="1" dirty="0"/>
              <a:t>uz citiem</a:t>
            </a:r>
            <a:r>
              <a:rPr lang="lv-LV" sz="2800" dirty="0"/>
              <a:t> viņš var </a:t>
            </a:r>
            <a:r>
              <a:rPr lang="lv-LV" sz="2800" b="1" dirty="0"/>
              <a:t>skaidri pateikt</a:t>
            </a:r>
            <a:r>
              <a:rPr lang="lv-LV" sz="2800" dirty="0"/>
              <a:t>, kas ir </a:t>
            </a:r>
            <a:r>
              <a:rPr lang="lv-LV" sz="2800" b="1" dirty="0"/>
              <a:t>labs</a:t>
            </a:r>
            <a:r>
              <a:rPr lang="lv-LV" sz="2800" dirty="0"/>
              <a:t> un kas </a:t>
            </a:r>
            <a:r>
              <a:rPr lang="lv-LV" sz="2800" b="1" dirty="0"/>
              <a:t>nē</a:t>
            </a:r>
            <a:r>
              <a:rPr lang="lv-LV" sz="2800" dirty="0"/>
              <a:t>.</a:t>
            </a:r>
          </a:p>
          <a:p>
            <a:pPr>
              <a:buFontTx/>
              <a:buChar char="•"/>
            </a:pPr>
            <a:r>
              <a:rPr lang="lv-LV" sz="2800" b="1" dirty="0"/>
              <a:t>Bet Dāvids nespēj ieraudzīt savu grēku!</a:t>
            </a:r>
          </a:p>
        </p:txBody>
      </p:sp>
    </p:spTree>
    <p:extLst>
      <p:ext uri="{BB962C8B-B14F-4D97-AF65-F5344CB8AC3E}">
        <p14:creationId xmlns:p14="http://schemas.microsoft.com/office/powerpoint/2010/main" val="523258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par>
                          <p:cTn id="13" fill="hold">
                            <p:stCondLst>
                              <p:cond delay="1000"/>
                            </p:stCondLst>
                            <p:childTnLst>
                              <p:par>
                                <p:cTn id="14" presetID="2" presetClass="entr" presetSubtype="4" fill="hold" grpId="0" nodeType="afterEffect">
                                  <p:stCondLst>
                                    <p:cond delay="0"/>
                                  </p:stCondLst>
                                  <p:childTnLst>
                                    <p:set>
                                      <p:cBhvr>
                                        <p:cTn id="15" dur="1" fill="hold">
                                          <p:stCondLst>
                                            <p:cond delay="0"/>
                                          </p:stCondLst>
                                        </p:cTn>
                                        <p:tgtEl>
                                          <p:spTgt spid="6146"/>
                                        </p:tgtEl>
                                        <p:attrNameLst>
                                          <p:attrName>style.visibility</p:attrName>
                                        </p:attrNameLst>
                                      </p:cBhvr>
                                      <p:to>
                                        <p:strVal val="visible"/>
                                      </p:to>
                                    </p:set>
                                    <p:anim calcmode="lin" valueType="num">
                                      <p:cBhvr additive="base">
                                        <p:cTn id="16" dur="500" fill="hold"/>
                                        <p:tgtEl>
                                          <p:spTgt spid="6146"/>
                                        </p:tgtEl>
                                        <p:attrNameLst>
                                          <p:attrName>ppt_x</p:attrName>
                                        </p:attrNameLst>
                                      </p:cBhvr>
                                      <p:tavLst>
                                        <p:tav tm="0">
                                          <p:val>
                                            <p:strVal val="#ppt_x"/>
                                          </p:val>
                                        </p:tav>
                                        <p:tav tm="100000">
                                          <p:val>
                                            <p:strVal val="#ppt_x"/>
                                          </p:val>
                                        </p:tav>
                                      </p:tavLst>
                                    </p:anim>
                                    <p:anim calcmode="lin" valueType="num">
                                      <p:cBhvr additive="base">
                                        <p:cTn id="17" dur="500" fill="hold"/>
                                        <p:tgtEl>
                                          <p:spTgt spid="6146"/>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4"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500" fill="hold"/>
                                        <p:tgtEl>
                                          <p:spTgt spid="4"/>
                                        </p:tgtEl>
                                        <p:attrNameLst>
                                          <p:attrName>ppt_x</p:attrName>
                                        </p:attrNameLst>
                                      </p:cBhvr>
                                      <p:tavLst>
                                        <p:tav tm="0">
                                          <p:val>
                                            <p:strVal val="#ppt_x"/>
                                          </p:val>
                                        </p:tav>
                                        <p:tav tm="100000">
                                          <p:val>
                                            <p:strVal val="#ppt_x"/>
                                          </p:val>
                                        </p:tav>
                                      </p:tavLst>
                                    </p:anim>
                                    <p:anim calcmode="lin" valueType="num">
                                      <p:cBhvr additive="base">
                                        <p:cTn id="2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p:bldP spid="3" grpId="0"/>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D0CE797-2429-4F49-95B3-5FE073BB2BF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996952"/>
            <a:ext cx="9172399" cy="3861048"/>
          </a:xfrm>
          <a:prstGeom prst="rect">
            <a:avLst/>
          </a:prstGeom>
        </p:spPr>
      </p:pic>
      <p:sp>
        <p:nvSpPr>
          <p:cNvPr id="7170" name="Rectangle 6"/>
          <p:cNvSpPr>
            <a:spLocks noChangeArrowheads="1"/>
          </p:cNvSpPr>
          <p:nvPr/>
        </p:nvSpPr>
        <p:spPr bwMode="auto">
          <a:xfrm>
            <a:off x="0" y="434975"/>
            <a:ext cx="9144000" cy="3785652"/>
          </a:xfrm>
          <a:prstGeom prst="rect">
            <a:avLst/>
          </a:prstGeom>
          <a:noFill/>
          <a:ln w="9525">
            <a:noFill/>
            <a:miter lim="800000"/>
            <a:headEnd/>
            <a:tailEnd/>
          </a:ln>
        </p:spPr>
        <p:txBody>
          <a:bodyPr>
            <a:spAutoFit/>
          </a:bodyPr>
          <a:lstStyle/>
          <a:p>
            <a:r>
              <a:rPr lang="lv-LV" sz="2400" i="1" dirty="0"/>
              <a:t>7 Tad </a:t>
            </a:r>
            <a:r>
              <a:rPr lang="lv-LV" sz="2400" i="1" dirty="0" err="1"/>
              <a:t>Nātāns</a:t>
            </a:r>
            <a:r>
              <a:rPr lang="lv-LV" sz="2400" i="1" dirty="0"/>
              <a:t> atbildēja Dāvidam: "</a:t>
            </a:r>
            <a:r>
              <a:rPr lang="lv-LV" sz="2400" b="1" i="1" dirty="0"/>
              <a:t>Tu esi tas vīrs! </a:t>
            </a:r>
            <a:r>
              <a:rPr lang="lv-LV" sz="2400" i="1" dirty="0"/>
              <a:t>Tā saka Tas Kungs, </a:t>
            </a:r>
            <a:r>
              <a:rPr lang="lv-LV" sz="2400" i="1" dirty="0" err="1"/>
              <a:t>Israēla</a:t>
            </a:r>
            <a:r>
              <a:rPr lang="lv-LV" sz="2400" i="1" dirty="0"/>
              <a:t> Dievs: Es esmu tevi svaidījis par </a:t>
            </a:r>
            <a:r>
              <a:rPr lang="lv-LV" sz="2400" b="1" i="1" dirty="0"/>
              <a:t>ķēniņu</a:t>
            </a:r>
            <a:r>
              <a:rPr lang="lv-LV" sz="2400" i="1" dirty="0"/>
              <a:t> </a:t>
            </a:r>
            <a:r>
              <a:rPr lang="lv-LV" sz="2400" i="1" dirty="0" err="1"/>
              <a:t>Israēlam</a:t>
            </a:r>
            <a:r>
              <a:rPr lang="lv-LV" sz="2400" i="1" dirty="0"/>
              <a:t>, un Es esmu tevi </a:t>
            </a:r>
            <a:r>
              <a:rPr lang="lv-LV" sz="2400" b="1" i="1" dirty="0"/>
              <a:t>izglābis</a:t>
            </a:r>
            <a:r>
              <a:rPr lang="lv-LV" sz="2400" i="1" dirty="0"/>
              <a:t> no </a:t>
            </a:r>
            <a:r>
              <a:rPr lang="lv-LV" sz="2400" i="1" dirty="0" err="1"/>
              <a:t>Saula</a:t>
            </a:r>
            <a:r>
              <a:rPr lang="lv-LV" sz="2400" i="1" dirty="0"/>
              <a:t> rokas. 8 Un Es esmu tev devis tava kunga namu un tava kunga </a:t>
            </a:r>
            <a:r>
              <a:rPr lang="lv-LV" sz="2400" b="1" i="1" dirty="0"/>
              <a:t>sievas</a:t>
            </a:r>
            <a:r>
              <a:rPr lang="lv-LV" sz="2400" i="1" dirty="0"/>
              <a:t> tavā klēpī, un Es esmu tev arī devis </a:t>
            </a:r>
            <a:r>
              <a:rPr lang="lv-LV" sz="2400" i="1" dirty="0" err="1"/>
              <a:t>Israēla</a:t>
            </a:r>
            <a:r>
              <a:rPr lang="lv-LV" sz="2400" i="1" dirty="0"/>
              <a:t> un Jūdas namu, un, ja ar to visu nepietiktu, tad Es vēl šo un to pielikšu. 9 Kāpēc tad tu esi </a:t>
            </a:r>
            <a:r>
              <a:rPr lang="lv-LV" sz="2400" b="1" i="1" dirty="0"/>
              <a:t>noniecinājis Tā Kunga vārdu</a:t>
            </a:r>
            <a:r>
              <a:rPr lang="lv-LV" sz="2400" i="1" dirty="0"/>
              <a:t>, </a:t>
            </a:r>
            <a:r>
              <a:rPr lang="lv-LV" sz="2400" b="1" i="1" dirty="0"/>
              <a:t>darīdams to, kas ļauns Viņa acīs</a:t>
            </a:r>
            <a:r>
              <a:rPr lang="lv-LV" sz="2400" i="1" dirty="0"/>
              <a:t>? Tu esi </a:t>
            </a:r>
            <a:r>
              <a:rPr lang="lv-LV" sz="2400" b="1" i="1" dirty="0">
                <a:solidFill>
                  <a:schemeClr val="bg1"/>
                </a:solidFill>
              </a:rPr>
              <a:t>nogalinājis </a:t>
            </a:r>
            <a:r>
              <a:rPr lang="lv-LV" sz="2400" b="1" i="1" dirty="0" err="1">
                <a:solidFill>
                  <a:schemeClr val="bg1"/>
                </a:solidFill>
              </a:rPr>
              <a:t>hetieti</a:t>
            </a:r>
            <a:r>
              <a:rPr lang="lv-LV" sz="2400" b="1" i="1" dirty="0">
                <a:solidFill>
                  <a:schemeClr val="bg1"/>
                </a:solidFill>
              </a:rPr>
              <a:t> </a:t>
            </a:r>
            <a:r>
              <a:rPr lang="lv-LV" sz="2400" b="1" i="1" dirty="0" err="1">
                <a:solidFill>
                  <a:schemeClr val="bg1"/>
                </a:solidFill>
              </a:rPr>
              <a:t>Ūriju</a:t>
            </a:r>
            <a:r>
              <a:rPr lang="lv-LV" sz="2400" b="1" i="1" dirty="0">
                <a:solidFill>
                  <a:schemeClr val="bg1"/>
                </a:solidFill>
              </a:rPr>
              <a:t> </a:t>
            </a:r>
            <a:r>
              <a:rPr lang="lv-LV" sz="2400" i="1" dirty="0">
                <a:solidFill>
                  <a:schemeClr val="bg1"/>
                </a:solidFill>
              </a:rPr>
              <a:t>ar zobenu, un </a:t>
            </a:r>
            <a:r>
              <a:rPr lang="lv-LV" sz="2400" b="1" i="1" dirty="0">
                <a:solidFill>
                  <a:schemeClr val="bg1"/>
                </a:solidFill>
              </a:rPr>
              <a:t>viņa sievu tu esi ņēmis sev par sievu</a:t>
            </a:r>
            <a:r>
              <a:rPr lang="lv-LV" sz="2400" i="1" dirty="0">
                <a:solidFill>
                  <a:schemeClr val="bg1"/>
                </a:solidFill>
              </a:rPr>
              <a:t>, bet viņu pašu tu esi nogalinājis ar </a:t>
            </a:r>
            <a:r>
              <a:rPr lang="lv-LV" sz="2400" i="1" dirty="0" err="1">
                <a:solidFill>
                  <a:schemeClr val="bg1"/>
                </a:solidFill>
              </a:rPr>
              <a:t>Amona</a:t>
            </a:r>
            <a:r>
              <a:rPr lang="lv-LV" sz="2400" i="1" dirty="0">
                <a:solidFill>
                  <a:schemeClr val="bg1"/>
                </a:solidFill>
              </a:rPr>
              <a:t> bērnu zobenu. </a:t>
            </a:r>
          </a:p>
        </p:txBody>
      </p:sp>
      <p:sp>
        <p:nvSpPr>
          <p:cNvPr id="3" name="Rectangle 2"/>
          <p:cNvSpPr txBox="1">
            <a:spLocks noChangeArrowheads="1"/>
          </p:cNvSpPr>
          <p:nvPr/>
        </p:nvSpPr>
        <p:spPr>
          <a:xfrm>
            <a:off x="0" y="-71438"/>
            <a:ext cx="9172399" cy="642938"/>
          </a:xfrm>
          <a:prstGeom prst="rect">
            <a:avLst/>
          </a:prstGeom>
        </p:spPr>
        <p:txBody>
          <a:bodyPr/>
          <a:lstStyle/>
          <a:p>
            <a:pPr algn="ctr">
              <a:defRPr/>
            </a:pPr>
            <a:r>
              <a:rPr lang="lv-LV" sz="4000" b="1" kern="0" dirty="0">
                <a:latin typeface="+mj-lt"/>
                <a:ea typeface="+mj-ea"/>
                <a:cs typeface="+mj-cs"/>
              </a:rPr>
              <a:t>Tu esi tas vīrs!!!</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par>
                          <p:cTn id="13" fill="hold">
                            <p:stCondLst>
                              <p:cond delay="1000"/>
                            </p:stCondLst>
                            <p:childTnLst>
                              <p:par>
                                <p:cTn id="14" presetID="2" presetClass="entr" presetSubtype="4" fill="hold" grpId="0" nodeType="afterEffect">
                                  <p:stCondLst>
                                    <p:cond delay="0"/>
                                  </p:stCondLst>
                                  <p:childTnLst>
                                    <p:set>
                                      <p:cBhvr>
                                        <p:cTn id="15" dur="1" fill="hold">
                                          <p:stCondLst>
                                            <p:cond delay="0"/>
                                          </p:stCondLst>
                                        </p:cTn>
                                        <p:tgtEl>
                                          <p:spTgt spid="7170"/>
                                        </p:tgtEl>
                                        <p:attrNameLst>
                                          <p:attrName>style.visibility</p:attrName>
                                        </p:attrNameLst>
                                      </p:cBhvr>
                                      <p:to>
                                        <p:strVal val="visible"/>
                                      </p:to>
                                    </p:set>
                                    <p:anim calcmode="lin" valueType="num">
                                      <p:cBhvr additive="base">
                                        <p:cTn id="16" dur="500" fill="hold"/>
                                        <p:tgtEl>
                                          <p:spTgt spid="7170"/>
                                        </p:tgtEl>
                                        <p:attrNameLst>
                                          <p:attrName>ppt_x</p:attrName>
                                        </p:attrNameLst>
                                      </p:cBhvr>
                                      <p:tavLst>
                                        <p:tav tm="0">
                                          <p:val>
                                            <p:strVal val="#ppt_x"/>
                                          </p:val>
                                        </p:tav>
                                        <p:tav tm="100000">
                                          <p:val>
                                            <p:strVal val="#ppt_x"/>
                                          </p:val>
                                        </p:tav>
                                      </p:tavLst>
                                    </p:anim>
                                    <p:anim calcmode="lin" valueType="num">
                                      <p:cBhvr additive="base">
                                        <p:cTn id="17" dur="500" fill="hold"/>
                                        <p:tgtEl>
                                          <p:spTgt spid="717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6"/>
          <p:cNvSpPr>
            <a:spLocks noChangeArrowheads="1"/>
          </p:cNvSpPr>
          <p:nvPr/>
        </p:nvSpPr>
        <p:spPr bwMode="auto">
          <a:xfrm>
            <a:off x="0" y="434975"/>
            <a:ext cx="9144000" cy="1692771"/>
          </a:xfrm>
          <a:prstGeom prst="rect">
            <a:avLst/>
          </a:prstGeom>
          <a:noFill/>
          <a:ln w="9525">
            <a:noFill/>
            <a:miter lim="800000"/>
            <a:headEnd/>
            <a:tailEnd/>
          </a:ln>
        </p:spPr>
        <p:txBody>
          <a:bodyPr>
            <a:spAutoFit/>
          </a:bodyPr>
          <a:lstStyle/>
          <a:p>
            <a:r>
              <a:rPr lang="lv-LV" sz="2600" i="1" dirty="0"/>
              <a:t>10 Bet tagad </a:t>
            </a:r>
            <a:r>
              <a:rPr lang="lv-LV" sz="2600" b="1" i="1" dirty="0"/>
              <a:t>zobens vairs neatstāsies no tava nama uz mūžīgiem laikiem</a:t>
            </a:r>
            <a:r>
              <a:rPr lang="lv-LV" sz="2600" i="1" dirty="0"/>
              <a:t>, tāpēc ka tu esi Mani nonievājis un tāpēc ka tu esi ņēmis </a:t>
            </a:r>
            <a:r>
              <a:rPr lang="lv-LV" sz="2600" i="1" dirty="0" err="1"/>
              <a:t>hetieša</a:t>
            </a:r>
            <a:r>
              <a:rPr lang="lv-LV" sz="2600" i="1" dirty="0"/>
              <a:t> </a:t>
            </a:r>
            <a:r>
              <a:rPr lang="lv-LV" sz="2600" i="1" dirty="0" err="1"/>
              <a:t>Ūrijas</a:t>
            </a:r>
            <a:r>
              <a:rPr lang="lv-LV" sz="2600" i="1" dirty="0"/>
              <a:t> sievu ar nolūku, lai tā kļūtu tava sieva. </a:t>
            </a:r>
          </a:p>
        </p:txBody>
      </p:sp>
      <p:sp>
        <p:nvSpPr>
          <p:cNvPr id="3" name="Rectangle 2"/>
          <p:cNvSpPr txBox="1">
            <a:spLocks noChangeArrowheads="1"/>
          </p:cNvSpPr>
          <p:nvPr/>
        </p:nvSpPr>
        <p:spPr>
          <a:xfrm>
            <a:off x="0" y="-71438"/>
            <a:ext cx="9144000" cy="642938"/>
          </a:xfrm>
          <a:prstGeom prst="rect">
            <a:avLst/>
          </a:prstGeom>
        </p:spPr>
        <p:txBody>
          <a:bodyPr/>
          <a:lstStyle/>
          <a:p>
            <a:pPr algn="ctr">
              <a:defRPr/>
            </a:pPr>
            <a:r>
              <a:rPr lang="lv-LV" sz="4000" b="1" kern="0" dirty="0">
                <a:latin typeface="+mj-lt"/>
                <a:ea typeface="+mj-ea"/>
                <a:cs typeface="+mj-cs"/>
              </a:rPr>
              <a:t>Grēka sekas</a:t>
            </a:r>
          </a:p>
        </p:txBody>
      </p:sp>
      <p:pic>
        <p:nvPicPr>
          <p:cNvPr id="4" name="Picture 3">
            <a:extLst>
              <a:ext uri="{FF2B5EF4-FFF2-40B4-BE49-F238E27FC236}">
                <a16:creationId xmlns:a16="http://schemas.microsoft.com/office/drawing/2014/main" id="{07743804-2E96-49E8-8D4A-16F4B29A61F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27745"/>
            <a:ext cx="9144000" cy="4711519"/>
          </a:xfrm>
          <a:prstGeom prst="rect">
            <a:avLst/>
          </a:prstGeom>
        </p:spPr>
      </p:pic>
    </p:spTree>
    <p:extLst>
      <p:ext uri="{BB962C8B-B14F-4D97-AF65-F5344CB8AC3E}">
        <p14:creationId xmlns:p14="http://schemas.microsoft.com/office/powerpoint/2010/main" val="19743667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7170"/>
                                        </p:tgtEl>
                                        <p:attrNameLst>
                                          <p:attrName>style.visibility</p:attrName>
                                        </p:attrNameLst>
                                      </p:cBhvr>
                                      <p:to>
                                        <p:strVal val="visible"/>
                                      </p:to>
                                    </p:set>
                                    <p:anim calcmode="lin" valueType="num">
                                      <p:cBhvr additive="base">
                                        <p:cTn id="12" dur="500" fill="hold"/>
                                        <p:tgtEl>
                                          <p:spTgt spid="7170"/>
                                        </p:tgtEl>
                                        <p:attrNameLst>
                                          <p:attrName>ppt_x</p:attrName>
                                        </p:attrNameLst>
                                      </p:cBhvr>
                                      <p:tavLst>
                                        <p:tav tm="0">
                                          <p:val>
                                            <p:strVal val="#ppt_x"/>
                                          </p:val>
                                        </p:tav>
                                        <p:tav tm="100000">
                                          <p:val>
                                            <p:strVal val="#ppt_x"/>
                                          </p:val>
                                        </p:tav>
                                      </p:tavLst>
                                    </p:anim>
                                    <p:anim calcmode="lin" valueType="num">
                                      <p:cBhvr additive="base">
                                        <p:cTn id="13" dur="500" fill="hold"/>
                                        <p:tgtEl>
                                          <p:spTgt spid="7170"/>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idx="4294967295"/>
          </p:nvPr>
        </p:nvSpPr>
        <p:spPr>
          <a:xfrm>
            <a:off x="468313" y="0"/>
            <a:ext cx="8229600" cy="692150"/>
          </a:xfrm>
        </p:spPr>
        <p:txBody>
          <a:bodyPr/>
          <a:lstStyle/>
          <a:p>
            <a:pPr eaLnBrk="1" hangingPunct="1"/>
            <a:r>
              <a:rPr lang="lv-LV" b="1" dirty="0">
                <a:solidFill>
                  <a:schemeClr val="tx1"/>
                </a:solidFill>
              </a:rPr>
              <a:t>Dāvida grēksūdze</a:t>
            </a:r>
          </a:p>
        </p:txBody>
      </p:sp>
      <p:sp>
        <p:nvSpPr>
          <p:cNvPr id="6" name="Rectangle 5"/>
          <p:cNvSpPr>
            <a:spLocks noChangeArrowheads="1"/>
          </p:cNvSpPr>
          <p:nvPr/>
        </p:nvSpPr>
        <p:spPr bwMode="auto">
          <a:xfrm>
            <a:off x="0" y="714375"/>
            <a:ext cx="9144000" cy="2693045"/>
          </a:xfrm>
          <a:prstGeom prst="rect">
            <a:avLst/>
          </a:prstGeom>
          <a:noFill/>
          <a:ln w="9525">
            <a:noFill/>
            <a:miter lim="800000"/>
            <a:headEnd/>
            <a:tailEnd/>
          </a:ln>
        </p:spPr>
        <p:txBody>
          <a:bodyPr wrap="square">
            <a:spAutoFit/>
          </a:bodyPr>
          <a:lstStyle/>
          <a:p>
            <a:pPr>
              <a:buFont typeface="Wingdings" pitchFamily="2" charset="2"/>
              <a:buChar char="§"/>
            </a:pPr>
            <a:r>
              <a:rPr lang="lv-LV" sz="2400" dirty="0"/>
              <a:t>“</a:t>
            </a:r>
            <a:r>
              <a:rPr lang="lv-LV" sz="2400" i="1" dirty="0"/>
              <a:t>Tad Dāvids sacīja </a:t>
            </a:r>
            <a:r>
              <a:rPr lang="lv-LV" sz="2400" i="1" dirty="0" err="1"/>
              <a:t>Nātānam</a:t>
            </a:r>
            <a:r>
              <a:rPr lang="lv-LV" sz="2400" i="1" dirty="0"/>
              <a:t>: "</a:t>
            </a:r>
            <a:r>
              <a:rPr lang="lv-LV" sz="2400" b="1" i="1" dirty="0"/>
              <a:t>Es esmu grēkojis pret To Kungu</a:t>
            </a:r>
            <a:r>
              <a:rPr lang="lv-LV" sz="2400" i="1" dirty="0"/>
              <a:t>!" Un </a:t>
            </a:r>
            <a:r>
              <a:rPr lang="lv-LV" sz="2400" i="1" dirty="0" err="1"/>
              <a:t>Nātāns</a:t>
            </a:r>
            <a:r>
              <a:rPr lang="lv-LV" sz="2400" i="1" dirty="0"/>
              <a:t> atbildēja Dāvidam: "Tad nu </a:t>
            </a:r>
            <a:r>
              <a:rPr lang="lv-LV" sz="2400" b="1" i="1" dirty="0"/>
              <a:t>Tas Kungs arī tavus grēkus piedod: tev nebūs mirt</a:t>
            </a:r>
            <a:r>
              <a:rPr lang="lv-LV" sz="2400" i="1" dirty="0"/>
              <a:t>!</a:t>
            </a:r>
            <a:r>
              <a:rPr lang="lv-LV" sz="2400" dirty="0"/>
              <a:t>” (2.Sam.12:13)</a:t>
            </a:r>
          </a:p>
          <a:p>
            <a:pPr>
              <a:buFont typeface="Wingdings" pitchFamily="2" charset="2"/>
              <a:buChar char="§"/>
            </a:pPr>
            <a:endParaRPr lang="lv-LV" sz="1300" dirty="0"/>
          </a:p>
          <a:p>
            <a:pPr>
              <a:buFont typeface="Arial" panose="020B0604020202020204" pitchFamily="34" charset="0"/>
              <a:buChar char="•"/>
            </a:pPr>
            <a:r>
              <a:rPr lang="lv-LV" sz="2800" dirty="0"/>
              <a:t>Sv. Gara mērķis: </a:t>
            </a:r>
            <a:r>
              <a:rPr lang="lv-LV" sz="2800" b="1" dirty="0"/>
              <a:t>aizvest cilvēku līdz grēku nožēlai</a:t>
            </a:r>
            <a:r>
              <a:rPr lang="lv-LV" sz="2800" dirty="0"/>
              <a:t>! </a:t>
            </a:r>
          </a:p>
          <a:p>
            <a:pPr>
              <a:buFont typeface="Arial" panose="020B0604020202020204" pitchFamily="34" charset="0"/>
              <a:buChar char="•"/>
            </a:pPr>
            <a:r>
              <a:rPr lang="lv-LV" sz="2800" dirty="0"/>
              <a:t>Pats </a:t>
            </a:r>
            <a:r>
              <a:rPr lang="lv-LV" sz="2800" b="1" dirty="0"/>
              <a:t>cilvēks bieži vien ir akls attiecībā pret sevi</a:t>
            </a:r>
            <a:r>
              <a:rPr lang="lv-LV" sz="2800" dirty="0"/>
              <a:t>!</a:t>
            </a:r>
          </a:p>
          <a:p>
            <a:pPr>
              <a:buFont typeface="Arial" panose="020B0604020202020204" pitchFamily="34" charset="0"/>
              <a:buChar char="•"/>
            </a:pPr>
            <a:r>
              <a:rPr lang="lv-LV" sz="2800" dirty="0"/>
              <a:t>Ir </a:t>
            </a:r>
            <a:r>
              <a:rPr lang="lv-LV" sz="2800" b="1" dirty="0"/>
              <a:t>vajadzīgs kāds no malas</a:t>
            </a:r>
            <a:r>
              <a:rPr lang="lv-LV" sz="2800" dirty="0"/>
              <a:t>, kas </a:t>
            </a:r>
            <a:r>
              <a:rPr lang="lv-LV" sz="2800" b="1" dirty="0"/>
              <a:t>uzrāda tavu grēku</a:t>
            </a:r>
            <a:r>
              <a:rPr lang="lv-LV" sz="2800" dirty="0"/>
              <a:t>!</a:t>
            </a:r>
          </a:p>
        </p:txBody>
      </p:sp>
      <p:sp>
        <p:nvSpPr>
          <p:cNvPr id="12292" name="Slide Number Placeholder 6"/>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291205F8-ED2B-49BC-BCB0-F281757E29D2}" type="slidenum">
              <a:rPr lang="lv-LV" sz="1400"/>
              <a:pPr algn="r"/>
              <a:t>18</a:t>
            </a:fld>
            <a:endParaRPr lang="lv-LV" sz="1400"/>
          </a:p>
        </p:txBody>
      </p:sp>
      <p:pic>
        <p:nvPicPr>
          <p:cNvPr id="3" name="Picture 2">
            <a:extLst>
              <a:ext uri="{FF2B5EF4-FFF2-40B4-BE49-F238E27FC236}">
                <a16:creationId xmlns:a16="http://schemas.microsoft.com/office/drawing/2014/main" id="{1024F081-A6C8-4C9C-B989-466F606EF8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536" y="3326162"/>
            <a:ext cx="9129464" cy="3510000"/>
          </a:xfrm>
          <a:prstGeom prst="rect">
            <a:avLst/>
          </a:prstGeom>
        </p:spPr>
      </p:pic>
    </p:spTree>
    <p:extLst>
      <p:ext uri="{BB962C8B-B14F-4D97-AF65-F5344CB8AC3E}">
        <p14:creationId xmlns:p14="http://schemas.microsoft.com/office/powerpoint/2010/main" val="29853653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2" presetClass="entr" presetSubtype="4" fill="hold" nodeType="after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 calcmode="lin" valueType="num">
                                      <p:cBhvr additive="base">
                                        <p:cTn id="12"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 calcmode="lin" valueType="num">
                                      <p:cBhvr additive="base">
                                        <p:cTn id="17"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 calcmode="lin" valueType="num">
                                      <p:cBhvr additive="base">
                                        <p:cTn id="22"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 calcmode="lin" valueType="num">
                                      <p:cBhvr additive="base">
                                        <p:cTn id="27"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idx="4294967295"/>
          </p:nvPr>
        </p:nvSpPr>
        <p:spPr>
          <a:xfrm>
            <a:off x="468313" y="0"/>
            <a:ext cx="8229600" cy="692150"/>
          </a:xfrm>
        </p:spPr>
        <p:txBody>
          <a:bodyPr/>
          <a:lstStyle/>
          <a:p>
            <a:pPr eaLnBrk="1" hangingPunct="1"/>
            <a:r>
              <a:rPr lang="lv-LV" b="1" dirty="0">
                <a:solidFill>
                  <a:schemeClr val="tx1"/>
                </a:solidFill>
              </a:rPr>
              <a:t>Grēksūdzei ir 2 daļas:</a:t>
            </a:r>
          </a:p>
        </p:txBody>
      </p:sp>
      <p:sp>
        <p:nvSpPr>
          <p:cNvPr id="6" name="Rectangle 5"/>
          <p:cNvSpPr>
            <a:spLocks noChangeArrowheads="1"/>
          </p:cNvSpPr>
          <p:nvPr/>
        </p:nvSpPr>
        <p:spPr bwMode="auto">
          <a:xfrm>
            <a:off x="4139952" y="714375"/>
            <a:ext cx="5004048" cy="2677656"/>
          </a:xfrm>
          <a:prstGeom prst="rect">
            <a:avLst/>
          </a:prstGeom>
          <a:noFill/>
          <a:ln w="9525">
            <a:noFill/>
            <a:miter lim="800000"/>
            <a:headEnd/>
            <a:tailEnd/>
          </a:ln>
        </p:spPr>
        <p:txBody>
          <a:bodyPr wrap="square">
            <a:spAutoFit/>
          </a:bodyPr>
          <a:lstStyle/>
          <a:p>
            <a:r>
              <a:rPr lang="lv-LV" sz="2800" i="1" dirty="0"/>
              <a:t>2) mēs </a:t>
            </a:r>
            <a:r>
              <a:rPr lang="lv-LV" sz="2800" b="1" i="1" dirty="0"/>
              <a:t>saņemam</a:t>
            </a:r>
            <a:r>
              <a:rPr lang="lv-LV" sz="2800" i="1" dirty="0"/>
              <a:t> no biktstēva </a:t>
            </a:r>
            <a:r>
              <a:rPr lang="lv-LV" sz="2800" b="1" i="1" dirty="0"/>
              <a:t>grēku atlaišanu </a:t>
            </a:r>
            <a:r>
              <a:rPr lang="lv-LV" sz="2800" i="1" dirty="0"/>
              <a:t>jeb </a:t>
            </a:r>
            <a:r>
              <a:rPr lang="lv-LV" sz="2800" b="1" i="1" dirty="0"/>
              <a:t>piedošanu: </a:t>
            </a:r>
            <a:r>
              <a:rPr lang="lv-LV" sz="2800" i="1" dirty="0"/>
              <a:t>Un </a:t>
            </a:r>
            <a:r>
              <a:rPr lang="lv-LV" sz="2800" i="1" dirty="0" err="1"/>
              <a:t>Nātāns</a:t>
            </a:r>
            <a:r>
              <a:rPr lang="lv-LV" sz="2800" i="1" dirty="0"/>
              <a:t> atbildēja Dāvidam: "Tad nu </a:t>
            </a:r>
            <a:r>
              <a:rPr lang="lv-LV" sz="2800" b="1" i="1" dirty="0"/>
              <a:t>Tas Kungs arī tavus grēkus piedod: tev nebūs mirt</a:t>
            </a:r>
            <a:r>
              <a:rPr lang="lv-LV" sz="2800" i="1" dirty="0"/>
              <a:t>!</a:t>
            </a:r>
            <a:r>
              <a:rPr lang="lv-LV" sz="2800" dirty="0"/>
              <a:t>”</a:t>
            </a:r>
          </a:p>
        </p:txBody>
      </p:sp>
      <p:sp>
        <p:nvSpPr>
          <p:cNvPr id="12292" name="Slide Number Placeholder 6"/>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291205F8-ED2B-49BC-BCB0-F281757E29D2}" type="slidenum">
              <a:rPr lang="lv-LV" sz="1400"/>
              <a:pPr algn="r"/>
              <a:t>19</a:t>
            </a:fld>
            <a:endParaRPr lang="lv-LV" sz="1400"/>
          </a:p>
        </p:txBody>
      </p:sp>
      <p:sp>
        <p:nvSpPr>
          <p:cNvPr id="7" name="Rectangle 6">
            <a:extLst>
              <a:ext uri="{FF2B5EF4-FFF2-40B4-BE49-F238E27FC236}">
                <a16:creationId xmlns:a16="http://schemas.microsoft.com/office/drawing/2014/main" id="{EA4E38E0-042D-466B-8C63-600698289634}"/>
              </a:ext>
            </a:extLst>
          </p:cNvPr>
          <p:cNvSpPr>
            <a:spLocks noChangeArrowheads="1"/>
          </p:cNvSpPr>
          <p:nvPr/>
        </p:nvSpPr>
        <p:spPr bwMode="auto">
          <a:xfrm>
            <a:off x="0" y="865156"/>
            <a:ext cx="3646758" cy="2323713"/>
          </a:xfrm>
          <a:prstGeom prst="rect">
            <a:avLst/>
          </a:prstGeom>
          <a:noFill/>
          <a:ln w="9525">
            <a:noFill/>
            <a:miter lim="800000"/>
            <a:headEnd/>
            <a:tailEnd/>
          </a:ln>
        </p:spPr>
        <p:txBody>
          <a:bodyPr wrap="square">
            <a:spAutoFit/>
          </a:bodyPr>
          <a:lstStyle/>
          <a:p>
            <a:r>
              <a:rPr lang="lv-LV" sz="2800" i="1" dirty="0"/>
              <a:t>1) mēs </a:t>
            </a:r>
            <a:r>
              <a:rPr lang="lv-LV" sz="2800" b="1" i="1" dirty="0"/>
              <a:t>izsūdzam grēkus:</a:t>
            </a:r>
            <a:r>
              <a:rPr lang="lv-LV" sz="2800" i="1" dirty="0"/>
              <a:t> </a:t>
            </a:r>
            <a:r>
              <a:rPr lang="lv-LV" sz="2800" dirty="0"/>
              <a:t>“</a:t>
            </a:r>
            <a:r>
              <a:rPr lang="lv-LV" sz="2800" i="1" dirty="0"/>
              <a:t>Tad Dāvids sacīja </a:t>
            </a:r>
            <a:r>
              <a:rPr lang="lv-LV" sz="2800" i="1" dirty="0" err="1"/>
              <a:t>Nātānam</a:t>
            </a:r>
            <a:r>
              <a:rPr lang="lv-LV" sz="2800" i="1" dirty="0"/>
              <a:t>: "</a:t>
            </a:r>
            <a:r>
              <a:rPr lang="lv-LV" sz="2800" b="1" i="1" dirty="0"/>
              <a:t>Es esmu grēkojis pret To Kungu</a:t>
            </a:r>
            <a:r>
              <a:rPr lang="lv-LV" sz="2800" i="1" dirty="0"/>
              <a:t>!" </a:t>
            </a:r>
          </a:p>
          <a:p>
            <a:endParaRPr lang="lv-LV" sz="500" b="1" dirty="0"/>
          </a:p>
        </p:txBody>
      </p:sp>
      <p:pic>
        <p:nvPicPr>
          <p:cNvPr id="8" name="Picture 5">
            <a:extLst>
              <a:ext uri="{FF2B5EF4-FFF2-40B4-BE49-F238E27FC236}">
                <a16:creationId xmlns:a16="http://schemas.microsoft.com/office/drawing/2014/main" id="{0784AF82-6001-45B9-9C08-AD28198D7696}"/>
              </a:ext>
            </a:extLst>
          </p:cNvPr>
          <p:cNvPicPr>
            <a:picLocks noChangeAspect="1" noChangeArrowheads="1"/>
          </p:cNvPicPr>
          <p:nvPr/>
        </p:nvPicPr>
        <p:blipFill>
          <a:blip r:embed="rId2" cstate="print"/>
          <a:srcRect/>
          <a:stretch>
            <a:fillRect/>
          </a:stretch>
        </p:blipFill>
        <p:spPr bwMode="auto">
          <a:xfrm>
            <a:off x="241661" y="3635414"/>
            <a:ext cx="3646758" cy="274591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4" name="Picture 3">
            <a:extLst>
              <a:ext uri="{FF2B5EF4-FFF2-40B4-BE49-F238E27FC236}">
                <a16:creationId xmlns:a16="http://schemas.microsoft.com/office/drawing/2014/main" id="{9F2F68FD-CB5B-4319-9895-305EAC629B0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75212" y="3635415"/>
            <a:ext cx="4355976" cy="274591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27802913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2000"/>
                                        <p:tgtEl>
                                          <p:spTgt spid="8"/>
                                        </p:tgtEl>
                                      </p:cBhvr>
                                    </p:animEffect>
                                  </p:childTnLst>
                                </p:cTn>
                              </p:par>
                            </p:childTnLst>
                          </p:cTn>
                        </p:par>
                        <p:par>
                          <p:cTn id="17" fill="hold" nodeType="afterGroup">
                            <p:stCondLst>
                              <p:cond delay="2500"/>
                            </p:stCondLst>
                            <p:childTnLst>
                              <p:par>
                                <p:cTn id="18" presetID="2" presetClass="entr" presetSubtype="4" fill="hold" nodeType="afterEffect">
                                  <p:stCondLst>
                                    <p:cond delay="0"/>
                                  </p:stCondLst>
                                  <p:childTnLst>
                                    <p:set>
                                      <p:cBhvr>
                                        <p:cTn id="19" dur="1" fill="hold">
                                          <p:stCondLst>
                                            <p:cond delay="0"/>
                                          </p:stCondLst>
                                        </p:cTn>
                                        <p:tgtEl>
                                          <p:spTgt spid="6">
                                            <p:txEl>
                                              <p:pRg st="0" end="0"/>
                                            </p:txEl>
                                          </p:spTgt>
                                        </p:tgtEl>
                                        <p:attrNameLst>
                                          <p:attrName>style.visibility</p:attrName>
                                        </p:attrNameLst>
                                      </p:cBhvr>
                                      <p:to>
                                        <p:strVal val="visible"/>
                                      </p:to>
                                    </p:set>
                                    <p:anim calcmode="lin" valueType="num">
                                      <p:cBhvr additive="base">
                                        <p:cTn id="20"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10" presetClass="entr" presetSubtype="0" fill="hold" nodeType="after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6"/>
          <p:cNvSpPr>
            <a:spLocks noChangeArrowheads="1"/>
          </p:cNvSpPr>
          <p:nvPr/>
        </p:nvSpPr>
        <p:spPr bwMode="auto">
          <a:xfrm>
            <a:off x="0" y="609600"/>
            <a:ext cx="9144000" cy="6248400"/>
          </a:xfrm>
          <a:prstGeom prst="rect">
            <a:avLst/>
          </a:prstGeom>
          <a:noFill/>
          <a:ln w="9525">
            <a:noFill/>
            <a:miter lim="800000"/>
            <a:headEnd/>
            <a:tailEnd/>
          </a:ln>
        </p:spPr>
        <p:txBody>
          <a:bodyPr>
            <a:spAutoFit/>
          </a:bodyPr>
          <a:lstStyle/>
          <a:p>
            <a:r>
              <a:rPr lang="lv-LV" sz="2500" i="1"/>
              <a:t>1 Un Tas Kungs sūtīja Nātānu pie Dāvida. Kad viņš bija pie viņa nonācis, tad viņš tam sacīja: "Divi vīri bija vienā pilsētā - viens bagāts un otrs nabags. 2 Bagātajam bija ļoti daudz sīklopu un liellopu, 3 bet nabagajam no visa tā nebija itin nekā kā vienīgi viens pats jēriņš, vēl gluži mazs, ko viņš bija pircis un izaudzējis un kas bija pie viņa izaudzis kopā ar viņa bērniem; tas ēda no viņa maizes rieciena un dzēra no viņa kausa, un pie viņa krūtīm gulēja, un šī mazā aitiņa bija viņam kā paša meita. 4 Un, kad kādā dienā pie bagātā vīra ieradās viesis, tad viņam bija žēl ņemt ko no sava sīklopu un liellopu pulka, lai sagatavotu mielastu viesim, kas bija pie viņa atnācis, bet viņš ņēma nabagā vīra aitiņu un to sataisīja savam ciemiņam." 5 Tad Dāvids iedegās ļoti lielās dusmās pret to vīru, un viņš sacīja Nātānam: "Tik tiešām, ka Tas Kungs ir dzīvs, tas vīrs, kas to ir darījis, ir nāvi pelnījis! 6 Un to jēriņu lai tas izlīgdams atdod četrkārtīgi, tādēļ ka viņš tā ir rīkojies un nav bijis līdzcietīgs!"</a:t>
            </a:r>
            <a:endParaRPr lang="lv-LV" sz="2500"/>
          </a:p>
        </p:txBody>
      </p:sp>
      <p:sp>
        <p:nvSpPr>
          <p:cNvPr id="3" name="Rectangle 2"/>
          <p:cNvSpPr txBox="1">
            <a:spLocks noChangeArrowheads="1"/>
          </p:cNvSpPr>
          <p:nvPr/>
        </p:nvSpPr>
        <p:spPr>
          <a:xfrm>
            <a:off x="0" y="0"/>
            <a:ext cx="8215313" cy="1071563"/>
          </a:xfrm>
          <a:prstGeom prst="rect">
            <a:avLst/>
          </a:prstGeom>
        </p:spPr>
        <p:txBody>
          <a:bodyPr/>
          <a:lstStyle/>
          <a:p>
            <a:pPr algn="ctr">
              <a:defRPr/>
            </a:pPr>
            <a:r>
              <a:rPr lang="lv-LV" sz="4000" b="1" kern="0" dirty="0">
                <a:latin typeface="+mj-lt"/>
                <a:ea typeface="+mj-ea"/>
                <a:cs typeface="+mj-cs"/>
              </a:rPr>
              <a:t>Nātana gudrība</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idx="4294967295"/>
          </p:nvPr>
        </p:nvSpPr>
        <p:spPr>
          <a:xfrm>
            <a:off x="468313" y="0"/>
            <a:ext cx="8229600" cy="692150"/>
          </a:xfrm>
        </p:spPr>
        <p:txBody>
          <a:bodyPr/>
          <a:lstStyle/>
          <a:p>
            <a:pPr eaLnBrk="1" hangingPunct="1"/>
            <a:r>
              <a:rPr lang="lv-LV" b="1" dirty="0">
                <a:solidFill>
                  <a:schemeClr val="tx1"/>
                </a:solidFill>
              </a:rPr>
              <a:t>Privātā grēksūdze</a:t>
            </a:r>
          </a:p>
        </p:txBody>
      </p:sp>
      <p:sp>
        <p:nvSpPr>
          <p:cNvPr id="6" name="Rectangle 5"/>
          <p:cNvSpPr>
            <a:spLocks noChangeArrowheads="1"/>
          </p:cNvSpPr>
          <p:nvPr/>
        </p:nvSpPr>
        <p:spPr bwMode="auto">
          <a:xfrm>
            <a:off x="0" y="714375"/>
            <a:ext cx="8786813" cy="2369880"/>
          </a:xfrm>
          <a:prstGeom prst="rect">
            <a:avLst/>
          </a:prstGeom>
          <a:noFill/>
          <a:ln w="9525">
            <a:noFill/>
            <a:miter lim="800000"/>
            <a:headEnd/>
            <a:tailEnd/>
          </a:ln>
        </p:spPr>
        <p:txBody>
          <a:bodyPr>
            <a:spAutoFit/>
          </a:bodyPr>
          <a:lstStyle/>
          <a:p>
            <a:pPr>
              <a:buFont typeface="Arial" panose="020B0604020202020204" pitchFamily="34" charset="0"/>
              <a:buChar char="•"/>
            </a:pPr>
            <a:r>
              <a:rPr lang="lv-LV" sz="2400" dirty="0"/>
              <a:t>Privātā grēksūdze ir </a:t>
            </a:r>
            <a:r>
              <a:rPr lang="lv-LV" sz="2400" b="1" dirty="0"/>
              <a:t>īpašs, personīgs mierinājums</a:t>
            </a:r>
          </a:p>
          <a:p>
            <a:pPr>
              <a:buFont typeface="Arial" panose="020B0604020202020204" pitchFamily="34" charset="0"/>
              <a:buChar char="•"/>
            </a:pPr>
            <a:r>
              <a:rPr lang="lv-LV" sz="2400" dirty="0"/>
              <a:t>Bikts grēksūdze </a:t>
            </a:r>
            <a:r>
              <a:rPr lang="lv-LV" sz="2400" b="1" dirty="0"/>
              <a:t>nav obligāta</a:t>
            </a:r>
            <a:r>
              <a:rPr lang="lv-LV" sz="2400" dirty="0"/>
              <a:t>, bet spēcīgs </a:t>
            </a:r>
            <a:r>
              <a:rPr lang="lv-LV" sz="2400" b="1" dirty="0"/>
              <a:t>līdzeklis</a:t>
            </a:r>
            <a:r>
              <a:rPr lang="lv-LV" sz="2400" dirty="0"/>
              <a:t> </a:t>
            </a:r>
            <a:r>
              <a:rPr lang="lv-LV" sz="2400" b="1" dirty="0"/>
              <a:t>dvēseles kopšanai</a:t>
            </a:r>
            <a:r>
              <a:rPr lang="lv-LV" sz="2400" dirty="0"/>
              <a:t>, Dieva </a:t>
            </a:r>
            <a:r>
              <a:rPr lang="lv-LV" sz="2400" b="1" dirty="0"/>
              <a:t>žēlastības saņemšanai </a:t>
            </a:r>
            <a:r>
              <a:rPr lang="lv-LV" sz="2400" dirty="0"/>
              <a:t>un </a:t>
            </a:r>
            <a:r>
              <a:rPr lang="lv-LV" sz="2400" b="1" dirty="0"/>
              <a:t>cīņai ar grēku</a:t>
            </a:r>
            <a:r>
              <a:rPr lang="lv-LV" sz="2400" dirty="0"/>
              <a:t>.</a:t>
            </a:r>
          </a:p>
          <a:p>
            <a:pPr>
              <a:buFont typeface="Arial" panose="020B0604020202020204" pitchFamily="34" charset="0"/>
              <a:buChar char="•"/>
            </a:pPr>
            <a:r>
              <a:rPr lang="lv-LV" sz="2400" dirty="0"/>
              <a:t>Uz privāto grēksūdzi iesaka iet tiem, kam ir </a:t>
            </a:r>
            <a:r>
              <a:rPr lang="lv-LV" sz="2400" b="1" dirty="0"/>
              <a:t>lieli sirdsapziņas pārmetumi </a:t>
            </a:r>
            <a:r>
              <a:rPr lang="lv-LV" sz="2400" dirty="0"/>
              <a:t>vai arī kas ir </a:t>
            </a:r>
            <a:r>
              <a:rPr lang="lv-LV" sz="2400" b="1" dirty="0"/>
              <a:t>nomākti </a:t>
            </a:r>
            <a:r>
              <a:rPr lang="lv-LV" sz="2400" dirty="0"/>
              <a:t>un </a:t>
            </a:r>
            <a:r>
              <a:rPr lang="lv-LV" sz="2400" b="1" dirty="0"/>
              <a:t>kārdināti.</a:t>
            </a:r>
            <a:endParaRPr lang="lv-LV" sz="2400" dirty="0"/>
          </a:p>
          <a:p>
            <a:pPr>
              <a:buFont typeface="Arial" panose="020B0604020202020204" pitchFamily="34" charset="0"/>
              <a:buChar char="•"/>
            </a:pPr>
            <a:endParaRPr lang="lv-LV" sz="2800" dirty="0"/>
          </a:p>
        </p:txBody>
      </p:sp>
      <p:sp>
        <p:nvSpPr>
          <p:cNvPr id="12292" name="Slide Number Placeholder 6"/>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291205F8-ED2B-49BC-BCB0-F281757E29D2}" type="slidenum">
              <a:rPr lang="lv-LV" sz="1400"/>
              <a:pPr algn="r"/>
              <a:t>20</a:t>
            </a:fld>
            <a:endParaRPr lang="lv-LV" sz="1400"/>
          </a:p>
        </p:txBody>
      </p:sp>
      <p:pic>
        <p:nvPicPr>
          <p:cNvPr id="3" name="Picture 2">
            <a:extLst>
              <a:ext uri="{FF2B5EF4-FFF2-40B4-BE49-F238E27FC236}">
                <a16:creationId xmlns:a16="http://schemas.microsoft.com/office/drawing/2014/main" id="{22827A74-2344-4930-83E2-4B78A57FE54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630387"/>
            <a:ext cx="9144000" cy="4204697"/>
          </a:xfrm>
          <a:prstGeom prst="rect">
            <a:avLst/>
          </a:prstGeom>
        </p:spPr>
      </p:pic>
      <p:sp>
        <p:nvSpPr>
          <p:cNvPr id="9" name="TextBox 8">
            <a:extLst>
              <a:ext uri="{FF2B5EF4-FFF2-40B4-BE49-F238E27FC236}">
                <a16:creationId xmlns:a16="http://schemas.microsoft.com/office/drawing/2014/main" id="{09EE4CD2-F016-4240-B8B4-BD76FB0D5C91}"/>
              </a:ext>
            </a:extLst>
          </p:cNvPr>
          <p:cNvSpPr txBox="1"/>
          <p:nvPr/>
        </p:nvSpPr>
        <p:spPr>
          <a:xfrm>
            <a:off x="0" y="2671752"/>
            <a:ext cx="9144000" cy="1015663"/>
          </a:xfrm>
          <a:prstGeom prst="rect">
            <a:avLst/>
          </a:prstGeom>
          <a:noFill/>
        </p:spPr>
        <p:txBody>
          <a:bodyPr wrap="square">
            <a:spAutoFit/>
          </a:bodyPr>
          <a:lstStyle/>
          <a:p>
            <a:pPr>
              <a:buFont typeface="Wingdings" pitchFamily="2" charset="2"/>
              <a:buChar char="§"/>
            </a:pPr>
            <a:r>
              <a:rPr lang="lv-LV" sz="2000" dirty="0"/>
              <a:t>“</a:t>
            </a:r>
            <a:r>
              <a:rPr lang="lv-LV" sz="2000" i="1" dirty="0"/>
              <a:t>Ja sakām, ka mums </a:t>
            </a:r>
            <a:r>
              <a:rPr lang="lv-LV" sz="2000" b="1" i="1" dirty="0"/>
              <a:t>nav grēka</a:t>
            </a:r>
            <a:r>
              <a:rPr lang="lv-LV" sz="2000" i="1" dirty="0"/>
              <a:t>, tad </a:t>
            </a:r>
            <a:r>
              <a:rPr lang="lv-LV" sz="2000" b="1" i="1" dirty="0"/>
              <a:t>maldinām paši sevi</a:t>
            </a:r>
            <a:r>
              <a:rPr lang="lv-LV" sz="2000" i="1" dirty="0"/>
              <a:t>, un </a:t>
            </a:r>
            <a:r>
              <a:rPr lang="lv-LV" sz="2000" b="1" i="1" dirty="0"/>
              <a:t>patiesība nav mūsos</a:t>
            </a:r>
            <a:r>
              <a:rPr lang="lv-LV" sz="2000" i="1" dirty="0"/>
              <a:t>. Ja </a:t>
            </a:r>
            <a:r>
              <a:rPr lang="lv-LV" sz="2000" b="1" i="1" dirty="0"/>
              <a:t>atzīstamies savos grēkos</a:t>
            </a:r>
            <a:r>
              <a:rPr lang="lv-LV" sz="2000" i="1" dirty="0"/>
              <a:t>, tad </a:t>
            </a:r>
            <a:r>
              <a:rPr lang="lv-LV" sz="2000" b="1" i="1" dirty="0"/>
              <a:t>Dievs</a:t>
            </a:r>
            <a:r>
              <a:rPr lang="lv-LV" sz="2000" i="1" dirty="0"/>
              <a:t> ir </a:t>
            </a:r>
            <a:r>
              <a:rPr lang="lv-LV" sz="2000" b="1" i="1" dirty="0"/>
              <a:t>uzticīgs un taisns</a:t>
            </a:r>
            <a:r>
              <a:rPr lang="lv-LV" sz="2000" i="1" dirty="0"/>
              <a:t>, ka Viņš mums </a:t>
            </a:r>
            <a:r>
              <a:rPr lang="lv-LV" sz="2000" b="1" i="1" dirty="0"/>
              <a:t>piedod grēkus </a:t>
            </a:r>
            <a:r>
              <a:rPr lang="lv-LV" sz="2000" i="1" dirty="0"/>
              <a:t>un </a:t>
            </a:r>
            <a:r>
              <a:rPr lang="lv-LV" sz="2000" b="1" i="1" dirty="0"/>
              <a:t>šķīsta</a:t>
            </a:r>
            <a:r>
              <a:rPr lang="lv-LV" sz="2000" i="1" dirty="0"/>
              <a:t> mūs </a:t>
            </a:r>
            <a:r>
              <a:rPr lang="lv-LV" sz="2000" b="1" i="1" dirty="0"/>
              <a:t>no</a:t>
            </a:r>
            <a:r>
              <a:rPr lang="lv-LV" sz="2000" i="1" dirty="0"/>
              <a:t> visas </a:t>
            </a:r>
            <a:r>
              <a:rPr lang="lv-LV" sz="2000" b="1" i="1" dirty="0"/>
              <a:t>netaisnības</a:t>
            </a:r>
            <a:r>
              <a:rPr lang="lv-LV" sz="2000" i="1" dirty="0"/>
              <a:t>.</a:t>
            </a:r>
            <a:r>
              <a:rPr lang="lv-LV" sz="2000" dirty="0"/>
              <a:t>” (1.Jņ.1:8-9)</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nodeType="afterGroup">
                            <p:stCondLst>
                              <p:cond delay="500"/>
                            </p:stCondLst>
                            <p:childTnLst>
                              <p:par>
                                <p:cTn id="13" presetID="2" presetClass="entr" presetSubtype="4" fill="hold" nodeType="after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 calcmode="lin" valueType="num">
                                      <p:cBhvr additive="base">
                                        <p:cTn id="1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7" fill="hold" nodeType="afterGroup">
                            <p:stCondLst>
                              <p:cond delay="1000"/>
                            </p:stCondLst>
                            <p:childTnLst>
                              <p:par>
                                <p:cTn id="18" presetID="2" presetClass="entr" presetSubtype="4" fill="hold" nodeType="afterEffect">
                                  <p:stCondLst>
                                    <p:cond delay="0"/>
                                  </p:stCondLst>
                                  <p:childTnLst>
                                    <p:set>
                                      <p:cBhvr>
                                        <p:cTn id="19" dur="1" fill="hold">
                                          <p:stCondLst>
                                            <p:cond delay="0"/>
                                          </p:stCondLst>
                                        </p:cTn>
                                        <p:tgtEl>
                                          <p:spTgt spid="6">
                                            <p:txEl>
                                              <p:pRg st="1" end="1"/>
                                            </p:txEl>
                                          </p:spTgt>
                                        </p:tgtEl>
                                        <p:attrNameLst>
                                          <p:attrName>style.visibility</p:attrName>
                                        </p:attrNameLst>
                                      </p:cBhvr>
                                      <p:to>
                                        <p:strVal val="visible"/>
                                      </p:to>
                                    </p:set>
                                    <p:anim calcmode="lin" valueType="num">
                                      <p:cBhvr additive="base">
                                        <p:cTn id="20"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1500"/>
                            </p:stCondLst>
                            <p:childTnLst>
                              <p:par>
                                <p:cTn id="23" presetID="2" presetClass="entr" presetSubtype="4" fill="hold" nodeType="afterEffect">
                                  <p:stCondLst>
                                    <p:cond delay="0"/>
                                  </p:stCondLst>
                                  <p:childTnLst>
                                    <p:set>
                                      <p:cBhvr>
                                        <p:cTn id="24" dur="1" fill="hold">
                                          <p:stCondLst>
                                            <p:cond delay="0"/>
                                          </p:stCondLst>
                                        </p:cTn>
                                        <p:tgtEl>
                                          <p:spTgt spid="6">
                                            <p:txEl>
                                              <p:pRg st="2" end="2"/>
                                            </p:txEl>
                                          </p:spTgt>
                                        </p:tgtEl>
                                        <p:attrNameLst>
                                          <p:attrName>style.visibility</p:attrName>
                                        </p:attrNameLst>
                                      </p:cBhvr>
                                      <p:to>
                                        <p:strVal val="visible"/>
                                      </p:to>
                                    </p:set>
                                    <p:anim calcmode="lin" valueType="num">
                                      <p:cBhvr additive="base">
                                        <p:cTn id="2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0" y="0"/>
            <a:ext cx="6732588" cy="692150"/>
          </a:xfrm>
        </p:spPr>
        <p:txBody>
          <a:bodyPr/>
          <a:lstStyle/>
          <a:p>
            <a:pPr eaLnBrk="1" hangingPunct="1"/>
            <a:r>
              <a:rPr lang="lv-LV" b="1">
                <a:solidFill>
                  <a:schemeClr val="tx1"/>
                </a:solidFill>
              </a:rPr>
              <a:t>Noslēgums</a:t>
            </a:r>
          </a:p>
        </p:txBody>
      </p:sp>
      <p:sp>
        <p:nvSpPr>
          <p:cNvPr id="7" name="Rectangle 6"/>
          <p:cNvSpPr>
            <a:spLocks noChangeArrowheads="1"/>
          </p:cNvSpPr>
          <p:nvPr/>
        </p:nvSpPr>
        <p:spPr bwMode="auto">
          <a:xfrm>
            <a:off x="0" y="692150"/>
            <a:ext cx="6804025" cy="5693866"/>
          </a:xfrm>
          <a:prstGeom prst="rect">
            <a:avLst/>
          </a:prstGeom>
          <a:noFill/>
          <a:ln w="9525">
            <a:noFill/>
            <a:miter lim="800000"/>
            <a:headEnd/>
            <a:tailEnd/>
          </a:ln>
        </p:spPr>
        <p:txBody>
          <a:bodyPr>
            <a:spAutoFit/>
          </a:bodyPr>
          <a:lstStyle/>
          <a:p>
            <a:pPr>
              <a:buFontTx/>
              <a:buChar char="•"/>
            </a:pPr>
            <a:r>
              <a:rPr lang="lv-LV" sz="2800" dirty="0"/>
              <a:t>Te nu mēs redzējām vareno </a:t>
            </a:r>
            <a:r>
              <a:rPr lang="lv-LV" sz="2800" b="1" dirty="0"/>
              <a:t>ķēniņu Dāvidu </a:t>
            </a:r>
            <a:r>
              <a:rPr lang="lv-LV" sz="2800" dirty="0"/>
              <a:t>darot </a:t>
            </a:r>
            <a:r>
              <a:rPr lang="lv-LV" sz="2800" b="1" dirty="0"/>
              <a:t>milzīgus grēkus</a:t>
            </a:r>
            <a:r>
              <a:rPr lang="lv-LV" sz="2800" dirty="0"/>
              <a:t>, un saņemot </a:t>
            </a:r>
            <a:r>
              <a:rPr lang="lv-LV" sz="2800" b="1" dirty="0"/>
              <a:t>Dieva apžēlošanu</a:t>
            </a:r>
            <a:r>
              <a:rPr lang="lv-LV" sz="2800" dirty="0"/>
              <a:t>.</a:t>
            </a:r>
          </a:p>
          <a:p>
            <a:pPr>
              <a:buFontTx/>
              <a:buChar char="•"/>
            </a:pPr>
            <a:r>
              <a:rPr lang="lv-LV" sz="2800" dirty="0"/>
              <a:t>Viņa </a:t>
            </a:r>
            <a:r>
              <a:rPr lang="lv-LV" sz="2800" b="1" dirty="0"/>
              <a:t>grēka neapzināšanās aicina</a:t>
            </a:r>
            <a:r>
              <a:rPr lang="lv-LV" sz="2800" dirty="0"/>
              <a:t> arī </a:t>
            </a:r>
            <a:r>
              <a:rPr lang="lv-LV" sz="2800" b="1" dirty="0"/>
              <a:t>mūs</a:t>
            </a:r>
            <a:r>
              <a:rPr lang="lv-LV" sz="2800" dirty="0"/>
              <a:t> </a:t>
            </a:r>
            <a:r>
              <a:rPr lang="lv-LV" sz="2800" b="1" dirty="0"/>
              <a:t>sevi izmeklēt bauslības</a:t>
            </a:r>
            <a:r>
              <a:rPr lang="lv-LV" sz="2800" dirty="0"/>
              <a:t> </a:t>
            </a:r>
            <a:r>
              <a:rPr lang="lv-LV" sz="2800" b="1" dirty="0"/>
              <a:t>priekš!</a:t>
            </a:r>
            <a:r>
              <a:rPr lang="lv-LV" sz="2800" dirty="0"/>
              <a:t>.</a:t>
            </a:r>
          </a:p>
          <a:p>
            <a:pPr>
              <a:buFontTx/>
              <a:buChar char="•"/>
            </a:pPr>
            <a:r>
              <a:rPr lang="lv-LV" sz="2800" dirty="0"/>
              <a:t>Varbūt arī </a:t>
            </a:r>
            <a:r>
              <a:rPr lang="lv-LV" sz="2800" b="1" dirty="0"/>
              <a:t>mums</a:t>
            </a:r>
            <a:r>
              <a:rPr lang="lv-LV" sz="2800" dirty="0"/>
              <a:t> ir kas </a:t>
            </a:r>
            <a:r>
              <a:rPr lang="lv-LV" sz="2800" b="1" dirty="0"/>
              <a:t>tāds</a:t>
            </a:r>
            <a:r>
              <a:rPr lang="lv-LV" sz="2800" dirty="0"/>
              <a:t>, ko </a:t>
            </a:r>
            <a:r>
              <a:rPr lang="lv-LV" sz="2800" b="1" dirty="0"/>
              <a:t>labāk</a:t>
            </a:r>
            <a:r>
              <a:rPr lang="lv-LV" sz="2800" dirty="0"/>
              <a:t> būtu </a:t>
            </a:r>
            <a:r>
              <a:rPr lang="lv-LV" sz="2800" b="1" dirty="0"/>
              <a:t>izsūdzēt</a:t>
            </a:r>
            <a:r>
              <a:rPr lang="lv-LV" sz="2800" dirty="0"/>
              <a:t> </a:t>
            </a:r>
            <a:r>
              <a:rPr lang="lv-LV" sz="2800" b="1" dirty="0"/>
              <a:t>Dieva priekšā</a:t>
            </a:r>
            <a:r>
              <a:rPr lang="lv-LV" sz="2800" dirty="0"/>
              <a:t>.</a:t>
            </a:r>
          </a:p>
          <a:p>
            <a:pPr>
              <a:buFontTx/>
              <a:buChar char="•"/>
            </a:pPr>
            <a:r>
              <a:rPr lang="lv-LV" sz="2800" b="1" dirty="0"/>
              <a:t>Nebaidīsimies</a:t>
            </a:r>
            <a:r>
              <a:rPr lang="lv-LV" sz="2800" dirty="0"/>
              <a:t> iet uz </a:t>
            </a:r>
            <a:r>
              <a:rPr lang="lv-LV" sz="2800" b="1" dirty="0"/>
              <a:t>grēksūdzi</a:t>
            </a:r>
            <a:r>
              <a:rPr lang="lv-LV" sz="2800" dirty="0"/>
              <a:t>, tā ir </a:t>
            </a:r>
            <a:r>
              <a:rPr lang="lv-LV" sz="2800" b="1" dirty="0"/>
              <a:t>Dieva</a:t>
            </a:r>
            <a:r>
              <a:rPr lang="lv-LV" sz="2800" dirty="0"/>
              <a:t> </a:t>
            </a:r>
            <a:r>
              <a:rPr lang="lv-LV" sz="2800" b="1" dirty="0"/>
              <a:t>dāvāta</a:t>
            </a:r>
            <a:r>
              <a:rPr lang="lv-LV" sz="2800" dirty="0"/>
              <a:t>, kā brīnišķīgas </a:t>
            </a:r>
            <a:r>
              <a:rPr lang="lv-LV" sz="2800" b="1" dirty="0"/>
              <a:t>zāles</a:t>
            </a:r>
            <a:r>
              <a:rPr lang="lv-LV" sz="2800" dirty="0"/>
              <a:t>, lai mēs savu </a:t>
            </a:r>
            <a:r>
              <a:rPr lang="lv-LV" sz="2800" b="1" dirty="0"/>
              <a:t>grēku nospiesto muguru </a:t>
            </a:r>
            <a:r>
              <a:rPr lang="lv-LV" sz="2800" dirty="0"/>
              <a:t>varētu atkal </a:t>
            </a:r>
            <a:r>
              <a:rPr lang="lv-LV" sz="2800" b="1" dirty="0"/>
              <a:t>iztaisnot</a:t>
            </a:r>
            <a:r>
              <a:rPr lang="lv-LV" sz="2800" dirty="0"/>
              <a:t> un </a:t>
            </a:r>
            <a:r>
              <a:rPr lang="lv-LV" sz="2800" b="1" dirty="0"/>
              <a:t>droši</a:t>
            </a:r>
            <a:r>
              <a:rPr lang="lv-LV" sz="2800" dirty="0"/>
              <a:t> atkal </a:t>
            </a:r>
            <a:r>
              <a:rPr lang="lv-LV" sz="2800" b="1" dirty="0"/>
              <a:t>dzīvot</a:t>
            </a:r>
            <a:r>
              <a:rPr lang="lv-LV" sz="2800" dirty="0"/>
              <a:t>. Dievs ir </a:t>
            </a:r>
            <a:r>
              <a:rPr lang="lv-LV" sz="2800" b="1" dirty="0"/>
              <a:t>žēlīgs</a:t>
            </a:r>
            <a:r>
              <a:rPr lang="lv-LV" sz="2800" dirty="0"/>
              <a:t> un </a:t>
            </a:r>
            <a:r>
              <a:rPr lang="lv-LV" sz="2800" b="1" dirty="0"/>
              <a:t>piedod</a:t>
            </a:r>
            <a:r>
              <a:rPr lang="lv-LV" sz="2800" dirty="0"/>
              <a:t> visus </a:t>
            </a:r>
            <a:r>
              <a:rPr lang="lv-LV" sz="2800" b="1" dirty="0"/>
              <a:t>grēkus</a:t>
            </a:r>
            <a:r>
              <a:rPr lang="lv-LV" sz="2800" dirty="0"/>
              <a:t>. Āmen</a:t>
            </a:r>
          </a:p>
        </p:txBody>
      </p:sp>
      <p:pic>
        <p:nvPicPr>
          <p:cNvPr id="7172" name="Picture 4"/>
          <p:cNvPicPr>
            <a:picLocks noChangeAspect="1" noChangeArrowheads="1"/>
          </p:cNvPicPr>
          <p:nvPr/>
        </p:nvPicPr>
        <p:blipFill>
          <a:blip r:embed="rId2" cstate="print"/>
          <a:srcRect/>
          <a:stretch>
            <a:fillRect/>
          </a:stretch>
        </p:blipFill>
        <p:spPr bwMode="auto">
          <a:xfrm>
            <a:off x="6572264" y="72478"/>
            <a:ext cx="2471539" cy="314220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 name="Picture 8"/>
          <p:cNvPicPr>
            <a:picLocks noChangeAspect="1" noChangeArrowheads="1"/>
          </p:cNvPicPr>
          <p:nvPr/>
        </p:nvPicPr>
        <p:blipFill>
          <a:blip r:embed="rId3" cstate="print"/>
          <a:srcRect r="49946"/>
          <a:stretch>
            <a:fillRect/>
          </a:stretch>
        </p:blipFill>
        <p:spPr bwMode="auto">
          <a:xfrm>
            <a:off x="6572264" y="3286124"/>
            <a:ext cx="2491540" cy="279298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xEl>
                                              <p:pRg st="2" end="2"/>
                                            </p:txEl>
                                          </p:spTgt>
                                        </p:tgtEl>
                                        <p:attrNameLst>
                                          <p:attrName>style.visibility</p:attrName>
                                        </p:attrNameLst>
                                      </p:cBhvr>
                                      <p:to>
                                        <p:strVal val="visible"/>
                                      </p:to>
                                    </p:set>
                                    <p:anim calcmode="lin" valueType="num">
                                      <p:cBhvr additive="base">
                                        <p:cTn id="22"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7">
                                            <p:txEl>
                                              <p:pRg st="3" end="3"/>
                                            </p:txEl>
                                          </p:spTgt>
                                        </p:tgtEl>
                                        <p:attrNameLst>
                                          <p:attrName>style.visibility</p:attrName>
                                        </p:attrNameLst>
                                      </p:cBhvr>
                                      <p:to>
                                        <p:strVal val="visible"/>
                                      </p:to>
                                    </p:set>
                                    <p:anim calcmode="lin" valueType="num">
                                      <p:cBhvr additive="base">
                                        <p:cTn id="27"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
                                            <p:txEl>
                                              <p:pRg st="3" end="3"/>
                                            </p:txEl>
                                          </p:spTgt>
                                        </p:tgtEl>
                                        <p:attrNameLst>
                                          <p:attrName>ppt_y</p:attrName>
                                        </p:attrNameLst>
                                      </p:cBhvr>
                                      <p:tavLst>
                                        <p:tav tm="0">
                                          <p:val>
                                            <p:strVal val="1+#ppt_h/2"/>
                                          </p:val>
                                        </p:tav>
                                        <p:tav tm="100000">
                                          <p:val>
                                            <p:strVal val="#ppt_y"/>
                                          </p:val>
                                        </p:tav>
                                      </p:tavLst>
                                    </p:anim>
                                  </p:childTnLst>
                                </p:cTn>
                              </p:par>
                              <p:par>
                                <p:cTn id="29" presetID="10" presetClass="entr" presetSubtype="0" fill="hold" nodeType="with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2000"/>
                                        <p:tgtEl>
                                          <p:spTgt spid="6"/>
                                        </p:tgtEl>
                                      </p:cBhvr>
                                    </p:animEffect>
                                  </p:childTnLst>
                                </p:cTn>
                              </p:par>
                              <p:par>
                                <p:cTn id="32" presetID="10" presetClass="entr" presetSubtype="0" fill="hold" nodeType="withEffect">
                                  <p:stCondLst>
                                    <p:cond delay="0"/>
                                  </p:stCondLst>
                                  <p:childTnLst>
                                    <p:set>
                                      <p:cBhvr>
                                        <p:cTn id="33" dur="1" fill="hold">
                                          <p:stCondLst>
                                            <p:cond delay="0"/>
                                          </p:stCondLst>
                                        </p:cTn>
                                        <p:tgtEl>
                                          <p:spTgt spid="7172"/>
                                        </p:tgtEl>
                                        <p:attrNameLst>
                                          <p:attrName>style.visibility</p:attrName>
                                        </p:attrNameLst>
                                      </p:cBhvr>
                                      <p:to>
                                        <p:strVal val="visible"/>
                                      </p:to>
                                    </p:set>
                                    <p:animEffect transition="in" filter="fade">
                                      <p:cBhvr>
                                        <p:cTn id="34" dur="2000"/>
                                        <p:tgtEl>
                                          <p:spTgt spid="71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4339" name="Rectangle 2"/>
          <p:cNvSpPr>
            <a:spLocks noGrp="1" noChangeArrowheads="1"/>
          </p:cNvSpPr>
          <p:nvPr>
            <p:ph type="title"/>
          </p:nvPr>
        </p:nvSpPr>
        <p:spPr>
          <a:xfrm>
            <a:off x="107950" y="2924175"/>
            <a:ext cx="5184775" cy="1143000"/>
          </a:xfrm>
        </p:spPr>
        <p:txBody>
          <a:bodyPr/>
          <a:lstStyle/>
          <a:p>
            <a:pPr eaLnBrk="1" hangingPunct="1"/>
            <a:r>
              <a:rPr lang="lv-LV" sz="5400"/>
              <a:t>Un Dieva miers, kas ir augstāks par visu saprašanu lai pasargā jūsu sirdis un jūsu domas. </a:t>
            </a:r>
            <a:r>
              <a:rPr lang="lv-LV" sz="5400" b="1"/>
              <a:t>Āmen</a:t>
            </a:r>
            <a:br>
              <a:rPr lang="lv-LV" sz="5400" b="1"/>
            </a:br>
            <a:endParaRPr lang="lv-LV" sz="5400" b="1"/>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6"/>
          <p:cNvSpPr>
            <a:spLocks noChangeArrowheads="1"/>
          </p:cNvSpPr>
          <p:nvPr/>
        </p:nvSpPr>
        <p:spPr bwMode="auto">
          <a:xfrm>
            <a:off x="0" y="434975"/>
            <a:ext cx="9144000" cy="6494463"/>
          </a:xfrm>
          <a:prstGeom prst="rect">
            <a:avLst/>
          </a:prstGeom>
          <a:noFill/>
          <a:ln w="9525">
            <a:noFill/>
            <a:miter lim="800000"/>
            <a:headEnd/>
            <a:tailEnd/>
          </a:ln>
        </p:spPr>
        <p:txBody>
          <a:bodyPr>
            <a:spAutoFit/>
          </a:bodyPr>
          <a:lstStyle/>
          <a:p>
            <a:r>
              <a:rPr lang="lv-LV" sz="2600" i="1" dirty="0"/>
              <a:t>7 Tad </a:t>
            </a:r>
            <a:r>
              <a:rPr lang="lv-LV" sz="2600" i="1" dirty="0" err="1"/>
              <a:t>Nātāns</a:t>
            </a:r>
            <a:r>
              <a:rPr lang="lv-LV" sz="2600" i="1" dirty="0"/>
              <a:t> atbildēja Dāvidam: "Tu esi tas vīrs! Tā saka Tas Kungs, </a:t>
            </a:r>
            <a:r>
              <a:rPr lang="lv-LV" sz="2600" i="1" dirty="0" err="1"/>
              <a:t>Israēla</a:t>
            </a:r>
            <a:r>
              <a:rPr lang="lv-LV" sz="2600" i="1" dirty="0"/>
              <a:t> Dievs: Es esmu tevi svaidījis par ķēniņu </a:t>
            </a:r>
            <a:r>
              <a:rPr lang="lv-LV" sz="2600" i="1" dirty="0" err="1"/>
              <a:t>Israēlam</a:t>
            </a:r>
            <a:r>
              <a:rPr lang="lv-LV" sz="2600" i="1" dirty="0"/>
              <a:t>, un Es esmu tevi izglābis no </a:t>
            </a:r>
            <a:r>
              <a:rPr lang="lv-LV" sz="2600" i="1" dirty="0" err="1"/>
              <a:t>Saula</a:t>
            </a:r>
            <a:r>
              <a:rPr lang="lv-LV" sz="2600" i="1" dirty="0"/>
              <a:t> rokas. 8 Un Es esmu tev devis tava kunga namu un tava kunga sievas tavā klēpī, un Es esmu tev arī devis </a:t>
            </a:r>
            <a:r>
              <a:rPr lang="lv-LV" sz="2600" i="1" dirty="0" err="1"/>
              <a:t>Israēla</a:t>
            </a:r>
            <a:r>
              <a:rPr lang="lv-LV" sz="2600" i="1" dirty="0"/>
              <a:t> un Jūdas namu, un, ja ar to visu nepietiktu, tad Es vēl šo un to pielikšu. 9 Kāpēc tad tu esi noniecinājis Tā Kunga vārdu, darīdams to, kas ļauns Viņa acīs? Tu esi nogalinājis </a:t>
            </a:r>
            <a:r>
              <a:rPr lang="lv-LV" sz="2600" i="1" dirty="0" err="1"/>
              <a:t>hetieti</a:t>
            </a:r>
            <a:r>
              <a:rPr lang="lv-LV" sz="2600" i="1" dirty="0"/>
              <a:t> </a:t>
            </a:r>
            <a:r>
              <a:rPr lang="lv-LV" sz="2600" i="1" dirty="0" err="1"/>
              <a:t>Ūriju</a:t>
            </a:r>
            <a:r>
              <a:rPr lang="lv-LV" sz="2600" i="1" dirty="0"/>
              <a:t> ar zobenu, un viņa sievu tu esi ņēmis sev par sievu, bet viņu pašu tu esi nogalinājis ar </a:t>
            </a:r>
            <a:r>
              <a:rPr lang="lv-LV" sz="2600" i="1" dirty="0" err="1"/>
              <a:t>Amona</a:t>
            </a:r>
            <a:r>
              <a:rPr lang="lv-LV" sz="2600" i="1" dirty="0"/>
              <a:t> bērnu zobenu. 10 Bet tagad zobens vairs neatstāsies no tava nama uz mūžīgiem laikiem, tāpēc ka tu esi Mani nonievājis un tāpēc ka tu esi ņēmis </a:t>
            </a:r>
            <a:r>
              <a:rPr lang="lv-LV" sz="2600" i="1" dirty="0" err="1"/>
              <a:t>hetieša</a:t>
            </a:r>
            <a:r>
              <a:rPr lang="lv-LV" sz="2600" i="1" dirty="0"/>
              <a:t> </a:t>
            </a:r>
            <a:r>
              <a:rPr lang="lv-LV" sz="2600" i="1" dirty="0" err="1"/>
              <a:t>Ūrijas</a:t>
            </a:r>
            <a:r>
              <a:rPr lang="lv-LV" sz="2600" i="1" dirty="0"/>
              <a:t> sievu ar nolūku, lai tā kļūtu tava sieva. </a:t>
            </a:r>
          </a:p>
          <a:p>
            <a:r>
              <a:rPr lang="lv-LV" sz="2600" i="1" dirty="0"/>
              <a:t>13 Tad Dāvids sacīja </a:t>
            </a:r>
            <a:r>
              <a:rPr lang="lv-LV" sz="2600" i="1" dirty="0" err="1"/>
              <a:t>Nātānam</a:t>
            </a:r>
            <a:r>
              <a:rPr lang="lv-LV" sz="2600" i="1" dirty="0"/>
              <a:t>: "Es esmu grēkojis pret To Kungu!" Un </a:t>
            </a:r>
            <a:r>
              <a:rPr lang="lv-LV" sz="2600" i="1" dirty="0" err="1"/>
              <a:t>Nātāns</a:t>
            </a:r>
            <a:r>
              <a:rPr lang="lv-LV" sz="2600" i="1" dirty="0"/>
              <a:t> atbildēja Dāvidam: "Tad nu Tas Kungs arī tavus grēkus piedod: tev nebūs mirt! </a:t>
            </a:r>
          </a:p>
        </p:txBody>
      </p:sp>
      <p:sp>
        <p:nvSpPr>
          <p:cNvPr id="3" name="Rectangle 2"/>
          <p:cNvSpPr txBox="1">
            <a:spLocks noChangeArrowheads="1"/>
          </p:cNvSpPr>
          <p:nvPr/>
        </p:nvSpPr>
        <p:spPr>
          <a:xfrm>
            <a:off x="0" y="-71438"/>
            <a:ext cx="8215313" cy="642938"/>
          </a:xfrm>
          <a:prstGeom prst="rect">
            <a:avLst/>
          </a:prstGeom>
        </p:spPr>
        <p:txBody>
          <a:bodyPr/>
          <a:lstStyle/>
          <a:p>
            <a:pPr algn="ctr">
              <a:defRPr/>
            </a:pPr>
            <a:r>
              <a:rPr lang="lv-LV" sz="4000" b="1" kern="0" dirty="0">
                <a:latin typeface="+mj-lt"/>
                <a:ea typeface="+mj-ea"/>
                <a:cs typeface="+mj-cs"/>
              </a:rPr>
              <a:t>Dāvida grēks</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714375"/>
          </a:xfrm>
        </p:spPr>
        <p:txBody>
          <a:bodyPr/>
          <a:lstStyle/>
          <a:p>
            <a:pPr eaLnBrk="1" hangingPunct="1"/>
            <a:r>
              <a:rPr lang="lv-LV" b="1">
                <a:solidFill>
                  <a:schemeClr val="tx1"/>
                </a:solidFill>
              </a:rPr>
              <a:t>Ievads</a:t>
            </a:r>
          </a:p>
        </p:txBody>
      </p:sp>
      <p:pic>
        <p:nvPicPr>
          <p:cNvPr id="5" name="Picture 7"/>
          <p:cNvPicPr>
            <a:picLocks noChangeAspect="1" noChangeArrowheads="1"/>
          </p:cNvPicPr>
          <p:nvPr/>
        </p:nvPicPr>
        <p:blipFill>
          <a:blip r:embed="rId2" cstate="print"/>
          <a:srcRect/>
          <a:stretch>
            <a:fillRect/>
          </a:stretch>
        </p:blipFill>
        <p:spPr bwMode="auto">
          <a:xfrm>
            <a:off x="251520" y="692696"/>
            <a:ext cx="4320480" cy="398460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graphicFrame>
        <p:nvGraphicFramePr>
          <p:cNvPr id="6" name="Diagram 5"/>
          <p:cNvGraphicFramePr/>
          <p:nvPr>
            <p:extLst>
              <p:ext uri="{D42A27DB-BD31-4B8C-83A1-F6EECF244321}">
                <p14:modId xmlns:p14="http://schemas.microsoft.com/office/powerpoint/2010/main" val="4157441252"/>
              </p:ext>
            </p:extLst>
          </p:nvPr>
        </p:nvGraphicFramePr>
        <p:xfrm>
          <a:off x="-1080627" y="4221088"/>
          <a:ext cx="10297144" cy="24640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8" name="Picture 5"/>
          <p:cNvPicPr>
            <a:picLocks noChangeAspect="1" noChangeArrowheads="1"/>
          </p:cNvPicPr>
          <p:nvPr/>
        </p:nvPicPr>
        <p:blipFill>
          <a:blip r:embed="rId8" cstate="print"/>
          <a:srcRect l="4192"/>
          <a:stretch>
            <a:fillRect/>
          </a:stretch>
        </p:blipFill>
        <p:spPr bwMode="auto">
          <a:xfrm>
            <a:off x="5076056" y="692696"/>
            <a:ext cx="4067944" cy="403244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9" name="Rectangle 8"/>
          <p:cNvSpPr/>
          <p:nvPr/>
        </p:nvSpPr>
        <p:spPr>
          <a:xfrm>
            <a:off x="0" y="6211669"/>
            <a:ext cx="9144000" cy="523220"/>
          </a:xfrm>
          <a:prstGeom prst="rect">
            <a:avLst/>
          </a:prstGeom>
        </p:spPr>
        <p:txBody>
          <a:bodyPr wrap="square">
            <a:spAutoFit/>
          </a:bodyPr>
          <a:lstStyle/>
          <a:p>
            <a:pPr algn="ctr"/>
            <a:r>
              <a:rPr lang="lv-LV" sz="2800" dirty="0"/>
              <a:t>Bībele mums atklāj visus </a:t>
            </a:r>
            <a:r>
              <a:rPr lang="lv-LV" sz="2800" b="1" dirty="0"/>
              <a:t>cilvēkus</a:t>
            </a:r>
            <a:r>
              <a:rPr lang="lv-LV" sz="2800" dirty="0"/>
              <a:t>, to </a:t>
            </a:r>
            <a:r>
              <a:rPr lang="lv-LV" sz="2800" b="1" dirty="0"/>
              <a:t>patiesā</a:t>
            </a:r>
            <a:r>
              <a:rPr lang="lv-LV" sz="2800" dirty="0"/>
              <a:t> būtībā.</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par>
                                <p:cTn id="12" presetID="10" presetClass="entr" presetSubtype="0" fill="hold" nodeType="with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2000"/>
                                        <p:tgtEl>
                                          <p:spTgt spid="8"/>
                                        </p:tgtEl>
                                      </p:cBhvr>
                                    </p:animEffect>
                                  </p:childTnLst>
                                </p:cTn>
                              </p:par>
                            </p:childTnLst>
                          </p:cTn>
                        </p:par>
                        <p:par>
                          <p:cTn id="15" fill="hold">
                            <p:stCondLst>
                              <p:cond delay="2000"/>
                            </p:stCondLst>
                            <p:childTnLst>
                              <p:par>
                                <p:cTn id="16" presetID="10" presetClass="entr" presetSubtype="0"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2000"/>
                                        <p:tgtEl>
                                          <p:spTgt spid="6"/>
                                        </p:tgtEl>
                                      </p:cBhvr>
                                    </p:animEffect>
                                  </p:childTnLst>
                                </p:cTn>
                              </p:par>
                            </p:childTnLst>
                          </p:cTn>
                        </p:par>
                        <p:par>
                          <p:cTn id="19" fill="hold">
                            <p:stCondLst>
                              <p:cond delay="4000"/>
                            </p:stCondLst>
                            <p:childTnLst>
                              <p:par>
                                <p:cTn id="20" presetID="2" presetClass="entr" presetSubtype="4"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fill="hold"/>
                                        <p:tgtEl>
                                          <p:spTgt spid="9"/>
                                        </p:tgtEl>
                                        <p:attrNameLst>
                                          <p:attrName>ppt_x</p:attrName>
                                        </p:attrNameLst>
                                      </p:cBhvr>
                                      <p:tavLst>
                                        <p:tav tm="0">
                                          <p:val>
                                            <p:strVal val="#ppt_x"/>
                                          </p:val>
                                        </p:tav>
                                        <p:tav tm="100000">
                                          <p:val>
                                            <p:strVal val="#ppt_x"/>
                                          </p:val>
                                        </p:tav>
                                      </p:tavLst>
                                    </p:anim>
                                    <p:anim calcmode="lin" valueType="num">
                                      <p:cBhvr additive="base">
                                        <p:cTn id="23"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Graphic spid="6" grpId="0">
        <p:bldAsOne/>
      </p:bldGraphic>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714375"/>
          </a:xfrm>
        </p:spPr>
        <p:txBody>
          <a:bodyPr/>
          <a:lstStyle/>
          <a:p>
            <a:pPr eaLnBrk="1" hangingPunct="1"/>
            <a:r>
              <a:rPr lang="lv-LV" b="1" dirty="0">
                <a:solidFill>
                  <a:schemeClr val="tx1"/>
                </a:solidFill>
              </a:rPr>
              <a:t>Dāvida grēks</a:t>
            </a:r>
          </a:p>
        </p:txBody>
      </p:sp>
      <p:sp>
        <p:nvSpPr>
          <p:cNvPr id="7" name="Rectangle 6"/>
          <p:cNvSpPr>
            <a:spLocks noChangeArrowheads="1"/>
          </p:cNvSpPr>
          <p:nvPr/>
        </p:nvSpPr>
        <p:spPr bwMode="auto">
          <a:xfrm>
            <a:off x="0" y="620713"/>
            <a:ext cx="9144000" cy="2677656"/>
          </a:xfrm>
          <a:prstGeom prst="rect">
            <a:avLst/>
          </a:prstGeom>
          <a:noFill/>
          <a:ln w="9525">
            <a:noFill/>
            <a:miter lim="800000"/>
            <a:headEnd/>
            <a:tailEnd/>
          </a:ln>
        </p:spPr>
        <p:txBody>
          <a:bodyPr wrap="square">
            <a:spAutoFit/>
          </a:bodyPr>
          <a:lstStyle/>
          <a:p>
            <a:pPr>
              <a:buFontTx/>
              <a:buChar char="•"/>
            </a:pPr>
            <a:r>
              <a:rPr lang="lv-LV" sz="2800" dirty="0"/>
              <a:t>Bībele </a:t>
            </a:r>
            <a:r>
              <a:rPr lang="lv-LV" sz="2800" b="1" dirty="0"/>
              <a:t>nav</a:t>
            </a:r>
            <a:r>
              <a:rPr lang="lv-LV" sz="2800" dirty="0"/>
              <a:t> par </a:t>
            </a:r>
            <a:r>
              <a:rPr lang="lv-LV" sz="2800" b="1" dirty="0"/>
              <a:t>ideāliem</a:t>
            </a:r>
            <a:r>
              <a:rPr lang="lv-LV" sz="2800" dirty="0"/>
              <a:t> </a:t>
            </a:r>
            <a:r>
              <a:rPr lang="lv-LV" sz="2800" b="1" dirty="0"/>
              <a:t>cilvēkiem</a:t>
            </a:r>
            <a:r>
              <a:rPr lang="lv-LV" sz="2800" dirty="0"/>
              <a:t>, bet </a:t>
            </a:r>
            <a:r>
              <a:rPr lang="lv-LV" sz="2800" b="1" dirty="0"/>
              <a:t>par</a:t>
            </a:r>
            <a:r>
              <a:rPr lang="lv-LV" sz="2800" dirty="0"/>
              <a:t> tādiem pašiem </a:t>
            </a:r>
            <a:r>
              <a:rPr lang="lv-LV" sz="2800" b="1" dirty="0"/>
              <a:t>grēciniekiem</a:t>
            </a:r>
            <a:r>
              <a:rPr lang="lv-LV" sz="2800" dirty="0"/>
              <a:t>, kādi </a:t>
            </a:r>
            <a:r>
              <a:rPr lang="lv-LV" sz="2800" b="1" dirty="0"/>
              <a:t>mēs visi </a:t>
            </a:r>
            <a:r>
              <a:rPr lang="lv-LV" sz="2800" dirty="0"/>
              <a:t>esam. </a:t>
            </a:r>
          </a:p>
          <a:p>
            <a:pPr>
              <a:buFontTx/>
              <a:buChar char="•"/>
            </a:pPr>
            <a:r>
              <a:rPr lang="lv-LV" sz="2800" dirty="0"/>
              <a:t>Bībele parāda </a:t>
            </a:r>
            <a:r>
              <a:rPr lang="lv-LV" sz="2800" b="1" dirty="0"/>
              <a:t>svētos</a:t>
            </a:r>
            <a:r>
              <a:rPr lang="lv-LV" sz="2800" dirty="0"/>
              <a:t> dažādos </a:t>
            </a:r>
            <a:r>
              <a:rPr lang="lv-LV" sz="2800" b="1" dirty="0"/>
              <a:t>grēkos</a:t>
            </a:r>
            <a:r>
              <a:rPr lang="lv-LV" sz="2800" dirty="0"/>
              <a:t>, lai mūs </a:t>
            </a:r>
            <a:r>
              <a:rPr lang="lv-LV" sz="2800" b="1" dirty="0"/>
              <a:t>stiprinātu</a:t>
            </a:r>
            <a:r>
              <a:rPr lang="lv-LV" sz="2800" dirty="0"/>
              <a:t> un </a:t>
            </a:r>
            <a:r>
              <a:rPr lang="lv-LV" sz="2800" b="1" dirty="0"/>
              <a:t>parādītu</a:t>
            </a:r>
            <a:r>
              <a:rPr lang="lv-LV" sz="2800" dirty="0"/>
              <a:t>, ka Dieva </a:t>
            </a:r>
            <a:r>
              <a:rPr lang="lv-LV" sz="2800" b="1" dirty="0"/>
              <a:t>žēlastība</a:t>
            </a:r>
            <a:r>
              <a:rPr lang="lv-LV" sz="2800" dirty="0"/>
              <a:t> ir </a:t>
            </a:r>
            <a:r>
              <a:rPr lang="lv-LV" sz="2800" b="1" dirty="0"/>
              <a:t>neizmērojami</a:t>
            </a:r>
            <a:r>
              <a:rPr lang="lv-LV" sz="2800" dirty="0"/>
              <a:t> </a:t>
            </a:r>
            <a:r>
              <a:rPr lang="lv-LV" sz="2800" b="1" dirty="0"/>
              <a:t>liela, </a:t>
            </a:r>
            <a:r>
              <a:rPr lang="lv-LV" sz="2800" dirty="0"/>
              <a:t>lai cik </a:t>
            </a:r>
            <a:r>
              <a:rPr lang="lv-LV" sz="2800" b="1" dirty="0"/>
              <a:t>zemu</a:t>
            </a:r>
            <a:r>
              <a:rPr lang="lv-LV" sz="2800" dirty="0"/>
              <a:t> </a:t>
            </a:r>
            <a:r>
              <a:rPr lang="lv-LV" sz="2800" b="1" dirty="0"/>
              <a:t>kristu</a:t>
            </a:r>
            <a:r>
              <a:rPr lang="lv-LV" sz="2800" dirty="0"/>
              <a:t>, vienmēr var </a:t>
            </a:r>
            <a:r>
              <a:rPr lang="lv-LV" sz="2800" b="1" dirty="0"/>
              <a:t>atgriezties</a:t>
            </a:r>
            <a:r>
              <a:rPr lang="lv-LV" sz="2800" dirty="0"/>
              <a:t>.</a:t>
            </a:r>
          </a:p>
        </p:txBody>
      </p:sp>
      <p:pic>
        <p:nvPicPr>
          <p:cNvPr id="5" name="Picture 3"/>
          <p:cNvPicPr>
            <a:picLocks noChangeAspect="1" noChangeArrowheads="1"/>
          </p:cNvPicPr>
          <p:nvPr/>
        </p:nvPicPr>
        <p:blipFill>
          <a:blip r:embed="rId2" cstate="print"/>
          <a:srcRect/>
          <a:stretch>
            <a:fillRect/>
          </a:stretch>
        </p:blipFill>
        <p:spPr bwMode="auto">
          <a:xfrm>
            <a:off x="251520" y="3140968"/>
            <a:ext cx="8229600" cy="3555265"/>
          </a:xfrm>
          <a:prstGeom prst="rect">
            <a:avLst/>
          </a:prstGeom>
          <a:ln>
            <a:noFill/>
          </a:ln>
          <a:effectLst>
            <a:softEdge rad="112500"/>
          </a:effectLst>
        </p:spPr>
      </p:pic>
    </p:spTree>
    <p:extLst>
      <p:ext uri="{BB962C8B-B14F-4D97-AF65-F5344CB8AC3E}">
        <p14:creationId xmlns:p14="http://schemas.microsoft.com/office/powerpoint/2010/main" val="13134227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par>
                                <p:cTn id="19" presetID="10" presetClass="entr" presetSubtype="0" fill="hold" nodeType="with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338" y="619720"/>
            <a:ext cx="9144000" cy="1081088"/>
          </a:xfrm>
        </p:spPr>
        <p:txBody>
          <a:bodyPr/>
          <a:lstStyle/>
          <a:p>
            <a:pPr marL="0" indent="0" algn="just">
              <a:lnSpc>
                <a:spcPct val="80000"/>
              </a:lnSpc>
              <a:spcBef>
                <a:spcPct val="0"/>
              </a:spcBef>
              <a:buFontTx/>
              <a:buNone/>
            </a:pPr>
            <a:r>
              <a:rPr lang="lv-LV" sz="2600" i="1" dirty="0"/>
              <a:t>26 Tad Dāvids jautāja tiem vīriem, kas bija viņa tuvumā, teikdams: "Ko dabūs tas vīrs, kas šo </a:t>
            </a:r>
            <a:r>
              <a:rPr lang="lv-LV" sz="2600" i="1" dirty="0" err="1"/>
              <a:t>filistieti</a:t>
            </a:r>
            <a:r>
              <a:rPr lang="lv-LV" sz="2600" i="1" dirty="0"/>
              <a:t> nogalinās un novērsīs apkaunojumu no </a:t>
            </a:r>
            <a:r>
              <a:rPr lang="lv-LV" sz="2600" i="1" dirty="0" err="1"/>
              <a:t>Israēla</a:t>
            </a:r>
            <a:r>
              <a:rPr lang="lv-LV" sz="2600" i="1" dirty="0"/>
              <a:t>? Kas tad šis </a:t>
            </a:r>
            <a:r>
              <a:rPr lang="lv-LV" sz="2600" i="1" dirty="0" err="1"/>
              <a:t>filistietis</a:t>
            </a:r>
            <a:r>
              <a:rPr lang="lv-LV" sz="2600" i="1" dirty="0"/>
              <a:t> tāds ir, ka viņš, kurš ir neapgraizīts, uzdrošinās izaicināt dzīvā Dieva kara pulkus?" ... 32 Un Dāvids sacīja </a:t>
            </a:r>
            <a:r>
              <a:rPr lang="lv-LV" sz="2600" i="1" dirty="0" err="1"/>
              <a:t>Saulam</a:t>
            </a:r>
            <a:r>
              <a:rPr lang="lv-LV" sz="2600" i="1" dirty="0"/>
              <a:t>: "Lai neviena vīra drosme nesaplok viņa dēļ! Tavs kalps noies un cīnīsies ar šo </a:t>
            </a:r>
            <a:r>
              <a:rPr lang="lv-LV" sz="2600" i="1" dirty="0" err="1"/>
              <a:t>filistieti</a:t>
            </a:r>
            <a:r>
              <a:rPr lang="lv-LV" sz="2600" i="1" dirty="0"/>
              <a:t>!“ (1.Sam.17:26,32)</a:t>
            </a:r>
          </a:p>
        </p:txBody>
      </p:sp>
      <p:sp>
        <p:nvSpPr>
          <p:cNvPr id="7" name="Rectangle 6"/>
          <p:cNvSpPr>
            <a:spLocks noChangeArrowheads="1"/>
          </p:cNvSpPr>
          <p:nvPr/>
        </p:nvSpPr>
        <p:spPr bwMode="auto">
          <a:xfrm>
            <a:off x="0" y="2857298"/>
            <a:ext cx="9144000" cy="523220"/>
          </a:xfrm>
          <a:prstGeom prst="rect">
            <a:avLst/>
          </a:prstGeom>
          <a:noFill/>
          <a:ln w="9525">
            <a:noFill/>
            <a:miter lim="800000"/>
            <a:headEnd/>
            <a:tailEnd/>
          </a:ln>
        </p:spPr>
        <p:txBody>
          <a:bodyPr wrap="square">
            <a:spAutoFit/>
          </a:bodyPr>
          <a:lstStyle/>
          <a:p>
            <a:pPr algn="ctr"/>
            <a:r>
              <a:rPr lang="lv-LV" sz="2800" dirty="0"/>
              <a:t>Kad </a:t>
            </a:r>
            <a:r>
              <a:rPr lang="lv-LV" sz="2800" b="1" dirty="0"/>
              <a:t>nevienam citam nav drosmes</a:t>
            </a:r>
            <a:r>
              <a:rPr lang="lv-LV" sz="2800" dirty="0"/>
              <a:t>, </a:t>
            </a:r>
            <a:r>
              <a:rPr lang="lv-LV" sz="2800" b="1" dirty="0"/>
              <a:t>viņam ir!</a:t>
            </a:r>
          </a:p>
        </p:txBody>
      </p:sp>
      <p:sp>
        <p:nvSpPr>
          <p:cNvPr id="5124" name="Slide Number Placeholder 3"/>
          <p:cNvSpPr>
            <a:spLocks noGrp="1"/>
          </p:cNvSpPr>
          <p:nvPr>
            <p:ph type="sldNum" sz="quarter" idx="12"/>
          </p:nvPr>
        </p:nvSpPr>
        <p:spPr>
          <a:noFill/>
        </p:spPr>
        <p:txBody>
          <a:bodyPr/>
          <a:lstStyle/>
          <a:p>
            <a:fld id="{28CC7F9D-64C0-41D0-BF12-D268895AA74B}" type="slidenum">
              <a:rPr lang="lv-LV" smtClean="0"/>
              <a:pPr/>
              <a:t>6</a:t>
            </a:fld>
            <a:endParaRPr lang="lv-LV"/>
          </a:p>
        </p:txBody>
      </p:sp>
      <p:sp>
        <p:nvSpPr>
          <p:cNvPr id="8" name="Rectangle 2">
            <a:extLst>
              <a:ext uri="{FF2B5EF4-FFF2-40B4-BE49-F238E27FC236}">
                <a16:creationId xmlns:a16="http://schemas.microsoft.com/office/drawing/2014/main" id="{B9A2F0FF-1D17-48A9-A59C-541ADB964801}"/>
              </a:ext>
            </a:extLst>
          </p:cNvPr>
          <p:cNvSpPr txBox="1">
            <a:spLocks noChangeArrowheads="1"/>
          </p:cNvSpPr>
          <p:nvPr/>
        </p:nvSpPr>
        <p:spPr bwMode="auto">
          <a:xfrm>
            <a:off x="468313" y="0"/>
            <a:ext cx="8229600" cy="7143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pPr eaLnBrk="1" hangingPunct="1"/>
            <a:r>
              <a:rPr lang="lv-LV" b="1" kern="0" dirty="0">
                <a:solidFill>
                  <a:schemeClr val="tx1"/>
                </a:solidFill>
              </a:rPr>
              <a:t>Kāds bija Dāvids?</a:t>
            </a:r>
          </a:p>
        </p:txBody>
      </p:sp>
      <p:pic>
        <p:nvPicPr>
          <p:cNvPr id="9" name="Picture 2">
            <a:extLst>
              <a:ext uri="{FF2B5EF4-FFF2-40B4-BE49-F238E27FC236}">
                <a16:creationId xmlns:a16="http://schemas.microsoft.com/office/drawing/2014/main" id="{9629A6B0-2A58-4CEB-8928-65411849E649}"/>
              </a:ext>
            </a:extLst>
          </p:cNvPr>
          <p:cNvPicPr>
            <a:picLocks noChangeAspect="1" noChangeArrowheads="1"/>
          </p:cNvPicPr>
          <p:nvPr/>
        </p:nvPicPr>
        <p:blipFill>
          <a:blip r:embed="rId2" cstate="print"/>
          <a:srcRect t="13517"/>
          <a:stretch>
            <a:fillRect/>
          </a:stretch>
        </p:blipFill>
        <p:spPr bwMode="auto">
          <a:xfrm>
            <a:off x="269776" y="3336114"/>
            <a:ext cx="8604448" cy="3521886"/>
          </a:xfrm>
          <a:prstGeom prst="rect">
            <a:avLst/>
          </a:prstGeom>
          <a:ln>
            <a:noFill/>
          </a:ln>
          <a:effectLst>
            <a:softEdge rad="112500"/>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2000"/>
                                        <p:tgtEl>
                                          <p:spTgt spid="9"/>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500" fill="hold"/>
                                        <p:tgtEl>
                                          <p:spTgt spid="8"/>
                                        </p:tgtEl>
                                        <p:attrNameLst>
                                          <p:attrName>ppt_x</p:attrName>
                                        </p:attrNameLst>
                                      </p:cBhvr>
                                      <p:tavLst>
                                        <p:tav tm="0">
                                          <p:val>
                                            <p:strVal val="#ppt_x"/>
                                          </p:val>
                                        </p:tav>
                                        <p:tav tm="100000">
                                          <p:val>
                                            <p:strVal val="#ppt_x"/>
                                          </p:val>
                                        </p:tav>
                                      </p:tavLst>
                                    </p:anim>
                                    <p:anim calcmode="lin" valueType="num">
                                      <p:cBhvr additive="base">
                                        <p:cTn id="21"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uiExpand="1" build="p"/>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338" y="619720"/>
            <a:ext cx="5147726" cy="2521248"/>
          </a:xfrm>
        </p:spPr>
        <p:txBody>
          <a:bodyPr/>
          <a:lstStyle/>
          <a:p>
            <a:pPr marL="0" indent="0" algn="just">
              <a:lnSpc>
                <a:spcPct val="80000"/>
              </a:lnSpc>
              <a:spcBef>
                <a:spcPct val="0"/>
              </a:spcBef>
              <a:buFontTx/>
              <a:buNone/>
            </a:pPr>
            <a:r>
              <a:rPr lang="lv-LV" sz="2600" i="1" dirty="0"/>
              <a:t>11 Redzi, šodien tavas acis redz, ka </a:t>
            </a:r>
            <a:r>
              <a:rPr lang="lv-LV" sz="2600" b="1" i="1" dirty="0"/>
              <a:t>Tas Kungs tevi šodien tanī alā bija nodevis manā rokā</a:t>
            </a:r>
            <a:r>
              <a:rPr lang="lv-LV" sz="2600" i="1" dirty="0"/>
              <a:t>; un, kaut gan kāds gribēja mani pierunāt, lai es </a:t>
            </a:r>
            <a:r>
              <a:rPr lang="lv-LV" sz="2600" b="1" i="1" dirty="0"/>
              <a:t>tevi nogalinu</a:t>
            </a:r>
            <a:r>
              <a:rPr lang="lv-LV" sz="2600" i="1" dirty="0"/>
              <a:t>, es </a:t>
            </a:r>
            <a:r>
              <a:rPr lang="lv-LV" sz="2600" b="1" i="1" dirty="0"/>
              <a:t>tevi žēloju </a:t>
            </a:r>
            <a:r>
              <a:rPr lang="lv-LV" sz="2600" i="1" dirty="0"/>
              <a:t>un domāju: es tomēr necelšu savu roku pret savu pavēlnieku, jo viņš ir </a:t>
            </a:r>
            <a:r>
              <a:rPr lang="lv-LV" sz="2600" b="1" i="1" dirty="0"/>
              <a:t>Tā Kunga svaidītais</a:t>
            </a:r>
            <a:r>
              <a:rPr lang="lv-LV" sz="2600" i="1" dirty="0"/>
              <a:t>. 12 Un nu, mans tēvs, skaties šurp! Tu redzi te savu </a:t>
            </a:r>
            <a:r>
              <a:rPr lang="lv-LV" sz="2600" i="1" dirty="0" err="1"/>
              <a:t>virssvārku</a:t>
            </a:r>
            <a:r>
              <a:rPr lang="lv-LV" sz="2600" i="1" dirty="0"/>
              <a:t> stūri manā rokā; un redzi, es esmu gan nogriezis tavu </a:t>
            </a:r>
            <a:r>
              <a:rPr lang="lv-LV" sz="2600" i="1" dirty="0" err="1"/>
              <a:t>virssvārku</a:t>
            </a:r>
            <a:r>
              <a:rPr lang="lv-LV" sz="2600" i="1" dirty="0"/>
              <a:t> stūri, bet tevi neesmu nogalinājis; tāpēc atzīsti un saproti, ka </a:t>
            </a:r>
            <a:r>
              <a:rPr lang="lv-LV" sz="2600" b="1" i="1" dirty="0"/>
              <a:t>manā prātā nav nedz ļaunuma, nedz viltus un ka es neesmu pret tevi apgrēkojies</a:t>
            </a:r>
            <a:r>
              <a:rPr lang="lv-LV" sz="2600" i="1" dirty="0"/>
              <a:t>, bet tu gan uzglūni manai dvēselei, lai man to atrautu. (1.Sam.24:11-12)</a:t>
            </a:r>
          </a:p>
        </p:txBody>
      </p:sp>
      <p:sp>
        <p:nvSpPr>
          <p:cNvPr id="5124" name="Slide Number Placeholder 3"/>
          <p:cNvSpPr>
            <a:spLocks noGrp="1"/>
          </p:cNvSpPr>
          <p:nvPr>
            <p:ph type="sldNum" sz="quarter" idx="12"/>
          </p:nvPr>
        </p:nvSpPr>
        <p:spPr>
          <a:xfrm>
            <a:off x="6564313" y="6333339"/>
            <a:ext cx="2133600" cy="476250"/>
          </a:xfrm>
          <a:noFill/>
        </p:spPr>
        <p:txBody>
          <a:bodyPr/>
          <a:lstStyle/>
          <a:p>
            <a:fld id="{28CC7F9D-64C0-41D0-BF12-D268895AA74B}" type="slidenum">
              <a:rPr lang="lv-LV" smtClean="0"/>
              <a:pPr/>
              <a:t>7</a:t>
            </a:fld>
            <a:endParaRPr lang="lv-LV"/>
          </a:p>
        </p:txBody>
      </p:sp>
      <p:sp>
        <p:nvSpPr>
          <p:cNvPr id="8" name="Rectangle 2">
            <a:extLst>
              <a:ext uri="{FF2B5EF4-FFF2-40B4-BE49-F238E27FC236}">
                <a16:creationId xmlns:a16="http://schemas.microsoft.com/office/drawing/2014/main" id="{B9A2F0FF-1D17-48A9-A59C-541ADB964801}"/>
              </a:ext>
            </a:extLst>
          </p:cNvPr>
          <p:cNvSpPr txBox="1">
            <a:spLocks noChangeArrowheads="1"/>
          </p:cNvSpPr>
          <p:nvPr/>
        </p:nvSpPr>
        <p:spPr bwMode="auto">
          <a:xfrm>
            <a:off x="468313" y="0"/>
            <a:ext cx="8229600" cy="7143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pPr eaLnBrk="1" hangingPunct="1"/>
            <a:r>
              <a:rPr lang="lv-LV" b="1" kern="0" dirty="0">
                <a:solidFill>
                  <a:schemeClr val="tx1"/>
                </a:solidFill>
              </a:rPr>
              <a:t>Dāvids saudzē </a:t>
            </a:r>
            <a:r>
              <a:rPr lang="lv-LV" b="1" kern="0" dirty="0" err="1">
                <a:solidFill>
                  <a:schemeClr val="tx1"/>
                </a:solidFill>
              </a:rPr>
              <a:t>Saula</a:t>
            </a:r>
            <a:r>
              <a:rPr lang="lv-LV" b="1" kern="0" dirty="0">
                <a:solidFill>
                  <a:schemeClr val="tx1"/>
                </a:solidFill>
              </a:rPr>
              <a:t> dzīvību</a:t>
            </a:r>
          </a:p>
        </p:txBody>
      </p:sp>
      <p:pic>
        <p:nvPicPr>
          <p:cNvPr id="3" name="Picture 2">
            <a:extLst>
              <a:ext uri="{FF2B5EF4-FFF2-40B4-BE49-F238E27FC236}">
                <a16:creationId xmlns:a16="http://schemas.microsoft.com/office/drawing/2014/main" id="{C6517562-FE9A-47DB-B424-F04A9AA80A6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20072" y="836712"/>
            <a:ext cx="3798550" cy="549662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20421188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par>
                          <p:cTn id="13" fill="hold">
                            <p:stCondLst>
                              <p:cond delay="1000"/>
                            </p:stCondLst>
                            <p:childTnLst>
                              <p:par>
                                <p:cTn id="14" presetID="2" presetClass="entr" presetSubtype="4"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additive="base">
                                        <p:cTn id="16" dur="500" fill="hold"/>
                                        <p:tgtEl>
                                          <p:spTgt spid="8"/>
                                        </p:tgtEl>
                                        <p:attrNameLst>
                                          <p:attrName>ppt_x</p:attrName>
                                        </p:attrNameLst>
                                      </p:cBhvr>
                                      <p:tavLst>
                                        <p:tav tm="0">
                                          <p:val>
                                            <p:strVal val="#ppt_x"/>
                                          </p:val>
                                        </p:tav>
                                        <p:tav tm="100000">
                                          <p:val>
                                            <p:strVal val="#ppt_x"/>
                                          </p:val>
                                        </p:tav>
                                      </p:tavLst>
                                    </p:anim>
                                    <p:anim calcmode="lin" valueType="num">
                                      <p:cBhvr additive="base">
                                        <p:cTn id="17"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uiExpand="1" build="p"/>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338" y="619720"/>
            <a:ext cx="5147726" cy="2521248"/>
          </a:xfrm>
        </p:spPr>
        <p:txBody>
          <a:bodyPr/>
          <a:lstStyle/>
          <a:p>
            <a:pPr marL="0" indent="0" algn="just">
              <a:lnSpc>
                <a:spcPct val="80000"/>
              </a:lnSpc>
              <a:spcBef>
                <a:spcPct val="0"/>
              </a:spcBef>
              <a:buFontTx/>
              <a:buNone/>
            </a:pPr>
            <a:r>
              <a:rPr lang="lv-LV" sz="2600" i="1" dirty="0"/>
              <a:t>1 Un notika, kad ķēniņš mierīgi dzīvoja savā mājā - jo Tas Kungs bija viņam devis mieru visapkārt no visiem viņa ienaidniekiem - ,</a:t>
            </a:r>
          </a:p>
          <a:p>
            <a:pPr marL="0" indent="0" algn="just">
              <a:lnSpc>
                <a:spcPct val="80000"/>
              </a:lnSpc>
              <a:spcBef>
                <a:spcPct val="0"/>
              </a:spcBef>
              <a:buFontTx/>
              <a:buNone/>
            </a:pPr>
            <a:r>
              <a:rPr lang="lv-LV" sz="2600" i="1" dirty="0"/>
              <a:t>2 ka ķēniņš tad sacīja pravietim </a:t>
            </a:r>
            <a:r>
              <a:rPr lang="lv-LV" sz="2600" i="1" dirty="0" err="1"/>
              <a:t>Nātānam</a:t>
            </a:r>
            <a:r>
              <a:rPr lang="lv-LV" sz="2600" i="1" dirty="0"/>
              <a:t>: "Redzi, </a:t>
            </a:r>
            <a:r>
              <a:rPr lang="lv-LV" sz="2600" b="1" i="1" dirty="0"/>
              <a:t>es te dzīvoju ciedru koku namā, bet Tā Kunga šķirsts mīt starp telts segām</a:t>
            </a:r>
            <a:r>
              <a:rPr lang="lv-LV" sz="2600" i="1" dirty="0"/>
              <a:t>."</a:t>
            </a:r>
          </a:p>
          <a:p>
            <a:pPr marL="0" indent="0" algn="just">
              <a:lnSpc>
                <a:spcPct val="80000"/>
              </a:lnSpc>
              <a:spcBef>
                <a:spcPct val="0"/>
              </a:spcBef>
              <a:buFontTx/>
              <a:buNone/>
            </a:pPr>
            <a:r>
              <a:rPr lang="lv-LV" sz="2600" i="1" dirty="0"/>
              <a:t>3 Tad </a:t>
            </a:r>
            <a:r>
              <a:rPr lang="lv-LV" sz="2600" i="1" dirty="0" err="1"/>
              <a:t>Nātāns</a:t>
            </a:r>
            <a:r>
              <a:rPr lang="lv-LV" sz="2600" i="1" dirty="0"/>
              <a:t> atbildēja ķēniņam: "Ej un dari visu, kas vien ienāk tavā </a:t>
            </a:r>
            <a:r>
              <a:rPr lang="lv-LV" sz="2600" i="1" dirty="0" err="1"/>
              <a:t>sirdsprātā</a:t>
            </a:r>
            <a:r>
              <a:rPr lang="lv-LV" sz="2600" i="1" dirty="0"/>
              <a:t>, jo Tas Kungs ir ar tevi!" 4 Bet vēl tanī pašā naktī </a:t>
            </a:r>
            <a:r>
              <a:rPr lang="lv-LV" sz="2600" b="1" i="1" dirty="0"/>
              <a:t>Tā Kunga vārds atklājās </a:t>
            </a:r>
            <a:r>
              <a:rPr lang="lv-LV" sz="2600" b="1" i="1" dirty="0" err="1"/>
              <a:t>Nātānam</a:t>
            </a:r>
            <a:r>
              <a:rPr lang="lv-LV" sz="2600" i="1" dirty="0"/>
              <a:t> un Tas Kungs teica:</a:t>
            </a:r>
          </a:p>
          <a:p>
            <a:pPr marL="0" indent="0" algn="just">
              <a:lnSpc>
                <a:spcPct val="80000"/>
              </a:lnSpc>
              <a:spcBef>
                <a:spcPct val="0"/>
              </a:spcBef>
              <a:buFontTx/>
              <a:buNone/>
            </a:pPr>
            <a:r>
              <a:rPr lang="lv-LV" sz="2600" i="1" dirty="0"/>
              <a:t>5 "Ej un saki Dāvidam, manam kalpam: tā saka Tas Kungs: </a:t>
            </a:r>
            <a:r>
              <a:rPr lang="lv-LV" sz="2600" b="1" i="1" dirty="0"/>
              <a:t>vai tev būs Man celt namu, lai Es tanī dzīvotu </a:t>
            </a:r>
            <a:r>
              <a:rPr lang="lv-LV" sz="2600" i="1" dirty="0"/>
              <a:t>(1.Sam.24:11-12)</a:t>
            </a:r>
          </a:p>
        </p:txBody>
      </p:sp>
      <p:sp>
        <p:nvSpPr>
          <p:cNvPr id="5124" name="Slide Number Placeholder 3"/>
          <p:cNvSpPr>
            <a:spLocks noGrp="1"/>
          </p:cNvSpPr>
          <p:nvPr>
            <p:ph type="sldNum" sz="quarter" idx="12"/>
          </p:nvPr>
        </p:nvSpPr>
        <p:spPr>
          <a:xfrm>
            <a:off x="6564313" y="6333339"/>
            <a:ext cx="2133600" cy="476250"/>
          </a:xfrm>
          <a:noFill/>
        </p:spPr>
        <p:txBody>
          <a:bodyPr/>
          <a:lstStyle/>
          <a:p>
            <a:fld id="{28CC7F9D-64C0-41D0-BF12-D268895AA74B}" type="slidenum">
              <a:rPr lang="lv-LV" smtClean="0"/>
              <a:pPr/>
              <a:t>8</a:t>
            </a:fld>
            <a:endParaRPr lang="lv-LV"/>
          </a:p>
        </p:txBody>
      </p:sp>
      <p:sp>
        <p:nvSpPr>
          <p:cNvPr id="8" name="Rectangle 2">
            <a:extLst>
              <a:ext uri="{FF2B5EF4-FFF2-40B4-BE49-F238E27FC236}">
                <a16:creationId xmlns:a16="http://schemas.microsoft.com/office/drawing/2014/main" id="{B9A2F0FF-1D17-48A9-A59C-541ADB964801}"/>
              </a:ext>
            </a:extLst>
          </p:cNvPr>
          <p:cNvSpPr txBox="1">
            <a:spLocks noChangeArrowheads="1"/>
          </p:cNvSpPr>
          <p:nvPr/>
        </p:nvSpPr>
        <p:spPr bwMode="auto">
          <a:xfrm>
            <a:off x="468313" y="0"/>
            <a:ext cx="8229600" cy="7143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pPr eaLnBrk="1" hangingPunct="1"/>
            <a:r>
              <a:rPr lang="lv-LV" b="1" kern="0" dirty="0">
                <a:solidFill>
                  <a:schemeClr val="tx1"/>
                </a:solidFill>
              </a:rPr>
              <a:t>Dāvida rūpes par Dieva lietām</a:t>
            </a:r>
          </a:p>
        </p:txBody>
      </p:sp>
      <p:pic>
        <p:nvPicPr>
          <p:cNvPr id="4" name="Picture 3">
            <a:extLst>
              <a:ext uri="{FF2B5EF4-FFF2-40B4-BE49-F238E27FC236}">
                <a16:creationId xmlns:a16="http://schemas.microsoft.com/office/drawing/2014/main" id="{76739D82-2483-4CAF-887F-3F8D7E097E9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62558" y="932665"/>
            <a:ext cx="3981441" cy="501661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19424677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par>
                          <p:cTn id="13" fill="hold">
                            <p:stCondLst>
                              <p:cond delay="1000"/>
                            </p:stCondLst>
                            <p:childTnLst>
                              <p:par>
                                <p:cTn id="14" presetID="2" presetClass="entr" presetSubtype="8" fill="hold" grpId="0" nodeType="afterEffect">
                                  <p:stCondLst>
                                    <p:cond delay="0"/>
                                  </p:stCondLst>
                                  <p:childTnLst>
                                    <p:set>
                                      <p:cBhvr>
                                        <p:cTn id="15" dur="1" fill="hold">
                                          <p:stCondLst>
                                            <p:cond delay="0"/>
                                          </p:stCondLst>
                                        </p:cTn>
                                        <p:tgtEl>
                                          <p:spTgt spid="10244">
                                            <p:txEl>
                                              <p:pRg st="0" end="0"/>
                                            </p:txEl>
                                          </p:spTgt>
                                        </p:tgtEl>
                                        <p:attrNameLst>
                                          <p:attrName>style.visibility</p:attrName>
                                        </p:attrNameLst>
                                      </p:cBhvr>
                                      <p:to>
                                        <p:strVal val="visible"/>
                                      </p:to>
                                    </p:set>
                                    <p:anim calcmode="lin" valueType="num">
                                      <p:cBhvr additive="base">
                                        <p:cTn id="16"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17" dur="500" fill="hold"/>
                                        <p:tgtEl>
                                          <p:spTgt spid="10244">
                                            <p:txEl>
                                              <p:pRg st="0" end="0"/>
                                            </p:txEl>
                                          </p:spTgt>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2" presetClass="entr" presetSubtype="8" fill="hold" grpId="0" nodeType="afterEffect">
                                  <p:stCondLst>
                                    <p:cond delay="0"/>
                                  </p:stCondLst>
                                  <p:childTnLst>
                                    <p:set>
                                      <p:cBhvr>
                                        <p:cTn id="20" dur="1" fill="hold">
                                          <p:stCondLst>
                                            <p:cond delay="0"/>
                                          </p:stCondLst>
                                        </p:cTn>
                                        <p:tgtEl>
                                          <p:spTgt spid="10244">
                                            <p:txEl>
                                              <p:pRg st="1" end="1"/>
                                            </p:txEl>
                                          </p:spTgt>
                                        </p:tgtEl>
                                        <p:attrNameLst>
                                          <p:attrName>style.visibility</p:attrName>
                                        </p:attrNameLst>
                                      </p:cBhvr>
                                      <p:to>
                                        <p:strVal val="visible"/>
                                      </p:to>
                                    </p:set>
                                    <p:anim calcmode="lin" valueType="num">
                                      <p:cBhvr additive="base">
                                        <p:cTn id="21" dur="500" fill="hold"/>
                                        <p:tgtEl>
                                          <p:spTgt spid="10244">
                                            <p:txEl>
                                              <p:pRg st="1" end="1"/>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0244">
                                            <p:txEl>
                                              <p:pRg st="1" end="1"/>
                                            </p:txEl>
                                          </p:spTgt>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2" presetClass="entr" presetSubtype="8" fill="hold" grpId="0" nodeType="afterEffect">
                                  <p:stCondLst>
                                    <p:cond delay="0"/>
                                  </p:stCondLst>
                                  <p:childTnLst>
                                    <p:set>
                                      <p:cBhvr>
                                        <p:cTn id="25" dur="1" fill="hold">
                                          <p:stCondLst>
                                            <p:cond delay="0"/>
                                          </p:stCondLst>
                                        </p:cTn>
                                        <p:tgtEl>
                                          <p:spTgt spid="10244">
                                            <p:txEl>
                                              <p:pRg st="2" end="2"/>
                                            </p:txEl>
                                          </p:spTgt>
                                        </p:tgtEl>
                                        <p:attrNameLst>
                                          <p:attrName>style.visibility</p:attrName>
                                        </p:attrNameLst>
                                      </p:cBhvr>
                                      <p:to>
                                        <p:strVal val="visible"/>
                                      </p:to>
                                    </p:set>
                                    <p:anim calcmode="lin" valueType="num">
                                      <p:cBhvr additive="base">
                                        <p:cTn id="26" dur="500" fill="hold"/>
                                        <p:tgtEl>
                                          <p:spTgt spid="10244">
                                            <p:txEl>
                                              <p:pRg st="2" end="2"/>
                                            </p:txEl>
                                          </p:spTgt>
                                        </p:tgtEl>
                                        <p:attrNameLst>
                                          <p:attrName>ppt_x</p:attrName>
                                        </p:attrNameLst>
                                      </p:cBhvr>
                                      <p:tavLst>
                                        <p:tav tm="0">
                                          <p:val>
                                            <p:strVal val="0-#ppt_w/2"/>
                                          </p:val>
                                        </p:tav>
                                        <p:tav tm="100000">
                                          <p:val>
                                            <p:strVal val="#ppt_x"/>
                                          </p:val>
                                        </p:tav>
                                      </p:tavLst>
                                    </p:anim>
                                    <p:anim calcmode="lin" valueType="num">
                                      <p:cBhvr additive="base">
                                        <p:cTn id="27" dur="500" fill="hold"/>
                                        <p:tgtEl>
                                          <p:spTgt spid="10244">
                                            <p:txEl>
                                              <p:pRg st="2" end="2"/>
                                            </p:txEl>
                                          </p:spTgt>
                                        </p:tgtEl>
                                        <p:attrNameLst>
                                          <p:attrName>ppt_y</p:attrName>
                                        </p:attrNameLst>
                                      </p:cBhvr>
                                      <p:tavLst>
                                        <p:tav tm="0">
                                          <p:val>
                                            <p:strVal val="#ppt_y"/>
                                          </p:val>
                                        </p:tav>
                                        <p:tav tm="100000">
                                          <p:val>
                                            <p:strVal val="#ppt_y"/>
                                          </p:val>
                                        </p:tav>
                                      </p:tavLst>
                                    </p:anim>
                                  </p:childTnLst>
                                </p:cTn>
                              </p:par>
                            </p:childTnLst>
                          </p:cTn>
                        </p:par>
                        <p:par>
                          <p:cTn id="28" fill="hold">
                            <p:stCondLst>
                              <p:cond delay="2500"/>
                            </p:stCondLst>
                            <p:childTnLst>
                              <p:par>
                                <p:cTn id="29" presetID="2" presetClass="entr" presetSubtype="8" fill="hold" grpId="0" nodeType="afterEffect">
                                  <p:stCondLst>
                                    <p:cond delay="0"/>
                                  </p:stCondLst>
                                  <p:childTnLst>
                                    <p:set>
                                      <p:cBhvr>
                                        <p:cTn id="30" dur="1" fill="hold">
                                          <p:stCondLst>
                                            <p:cond delay="0"/>
                                          </p:stCondLst>
                                        </p:cTn>
                                        <p:tgtEl>
                                          <p:spTgt spid="10244">
                                            <p:txEl>
                                              <p:pRg st="3" end="3"/>
                                            </p:txEl>
                                          </p:spTgt>
                                        </p:tgtEl>
                                        <p:attrNameLst>
                                          <p:attrName>style.visibility</p:attrName>
                                        </p:attrNameLst>
                                      </p:cBhvr>
                                      <p:to>
                                        <p:strVal val="visible"/>
                                      </p:to>
                                    </p:set>
                                    <p:anim calcmode="lin" valueType="num">
                                      <p:cBhvr additive="base">
                                        <p:cTn id="31" dur="500" fill="hold"/>
                                        <p:tgtEl>
                                          <p:spTgt spid="10244">
                                            <p:txEl>
                                              <p:pRg st="3" end="3"/>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0244">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uiExpand="1" build="p"/>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F6CE5EE-5797-4506-BD6D-F5EA06D079E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0" y="619721"/>
            <a:ext cx="9144000" cy="6220430"/>
          </a:xfrm>
          <a:prstGeom prst="rect">
            <a:avLst/>
          </a:prstGeom>
        </p:spPr>
      </p:pic>
      <p:sp>
        <p:nvSpPr>
          <p:cNvPr id="10243" name="Rectangle 2"/>
          <p:cNvSpPr>
            <a:spLocks noGrp="1" noChangeArrowheads="1"/>
          </p:cNvSpPr>
          <p:nvPr>
            <p:ph type="title" idx="4294967295"/>
          </p:nvPr>
        </p:nvSpPr>
        <p:spPr>
          <a:xfrm>
            <a:off x="468313" y="0"/>
            <a:ext cx="8229600" cy="714375"/>
          </a:xfrm>
        </p:spPr>
        <p:txBody>
          <a:bodyPr/>
          <a:lstStyle/>
          <a:p>
            <a:pPr eaLnBrk="1" hangingPunct="1"/>
            <a:r>
              <a:rPr lang="lv-LV" b="1" dirty="0">
                <a:solidFill>
                  <a:schemeClr val="tx1"/>
                </a:solidFill>
              </a:rPr>
              <a:t>Dāvids pārkāpj laulību</a:t>
            </a:r>
          </a:p>
        </p:txBody>
      </p:sp>
      <p:sp>
        <p:nvSpPr>
          <p:cNvPr id="6" name="Rectangle 3">
            <a:extLst>
              <a:ext uri="{FF2B5EF4-FFF2-40B4-BE49-F238E27FC236}">
                <a16:creationId xmlns:a16="http://schemas.microsoft.com/office/drawing/2014/main" id="{ADBD44FD-EC58-42D2-BB2B-784A34E8CD0F}"/>
              </a:ext>
            </a:extLst>
          </p:cNvPr>
          <p:cNvSpPr txBox="1">
            <a:spLocks noChangeArrowheads="1"/>
          </p:cNvSpPr>
          <p:nvPr/>
        </p:nvSpPr>
        <p:spPr>
          <a:xfrm>
            <a:off x="6896" y="619721"/>
            <a:ext cx="7661448" cy="1081088"/>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lnSpc>
                <a:spcPct val="80000"/>
              </a:lnSpc>
              <a:spcBef>
                <a:spcPct val="0"/>
              </a:spcBef>
              <a:buFontTx/>
              <a:buNone/>
            </a:pPr>
            <a:r>
              <a:rPr lang="lv-LV" sz="2400" i="1" kern="0" dirty="0"/>
              <a:t>1b Dāvids sūtīja </a:t>
            </a:r>
            <a:r>
              <a:rPr lang="lv-LV" sz="2400" i="1" kern="0" dirty="0" err="1"/>
              <a:t>Joābu</a:t>
            </a:r>
            <a:r>
              <a:rPr lang="lv-LV" sz="2400" i="1" kern="0" dirty="0"/>
              <a:t> un viņam līdzi savus kalpus un visu </a:t>
            </a:r>
            <a:r>
              <a:rPr lang="lv-LV" sz="2400" i="1" kern="0" dirty="0" err="1"/>
              <a:t>Israēla</a:t>
            </a:r>
            <a:r>
              <a:rPr lang="lv-LV" sz="2400" i="1" kern="0" dirty="0"/>
              <a:t> karaspēku, un tie postīja </a:t>
            </a:r>
            <a:r>
              <a:rPr lang="lv-LV" sz="2400" i="1" kern="0" dirty="0" err="1"/>
              <a:t>Amona</a:t>
            </a:r>
            <a:r>
              <a:rPr lang="lv-LV" sz="2400" i="1" kern="0" dirty="0"/>
              <a:t> zemi un apmetās pret </a:t>
            </a:r>
            <a:r>
              <a:rPr lang="lv-LV" sz="2400" i="1" kern="0" dirty="0" err="1"/>
              <a:t>Rabu</a:t>
            </a:r>
            <a:r>
              <a:rPr lang="lv-LV" sz="2400" i="1" kern="0" dirty="0"/>
              <a:t>, to ielenkdami; bet </a:t>
            </a:r>
            <a:r>
              <a:rPr lang="lv-LV" sz="2400" b="1" i="1" kern="0" dirty="0"/>
              <a:t>Dāvids pats palika </a:t>
            </a:r>
            <a:r>
              <a:rPr lang="lv-LV" sz="2400" b="1" i="1" kern="0" dirty="0" err="1"/>
              <a:t>Jeruzālemē</a:t>
            </a:r>
            <a:r>
              <a:rPr lang="lv-LV" sz="2400" i="1" kern="0" dirty="0"/>
              <a:t>. 2 Un tad kādā vakarā notika, ka Dāvids piecēlās no savas guļasvietas un pastaigājās šurpu turpu pa ķēniņa nama jumtu, un viņš </a:t>
            </a:r>
            <a:r>
              <a:rPr lang="lv-LV" sz="2400" b="1" i="1" kern="0" dirty="0"/>
              <a:t>ieraudzīja</a:t>
            </a:r>
            <a:r>
              <a:rPr lang="lv-LV" sz="2400" i="1" kern="0" dirty="0"/>
              <a:t> no nama jumta zemāk lejā kādu sievu mazgājamies; šī sieva bija </a:t>
            </a:r>
            <a:r>
              <a:rPr lang="lv-LV" sz="2400" b="1" i="1" kern="0" dirty="0"/>
              <a:t>neparasti skaista </a:t>
            </a:r>
            <a:r>
              <a:rPr lang="lv-LV" sz="2400" i="1" kern="0" dirty="0"/>
              <a:t>izskata. 3 Un Dāvids nosūtīja ļaudis un lika tiem apvaicāties, kā sieva viņa ir; un viņam tika pateikts, ka tā ir </a:t>
            </a:r>
            <a:r>
              <a:rPr lang="lv-LV" sz="2400" b="1" i="1" kern="0" dirty="0" err="1"/>
              <a:t>Batseba</a:t>
            </a:r>
            <a:r>
              <a:rPr lang="lv-LV" sz="2400" i="1" kern="0" dirty="0"/>
              <a:t>, </a:t>
            </a:r>
            <a:r>
              <a:rPr lang="lv-LV" sz="2400" i="1" kern="0" dirty="0" err="1"/>
              <a:t>Ēliāma</a:t>
            </a:r>
            <a:r>
              <a:rPr lang="lv-LV" sz="2400" i="1" kern="0" dirty="0"/>
              <a:t> meita, </a:t>
            </a:r>
            <a:r>
              <a:rPr lang="lv-LV" sz="2400" i="1" kern="0" dirty="0" err="1"/>
              <a:t>hetieša</a:t>
            </a:r>
            <a:r>
              <a:rPr lang="lv-LV" sz="2400" i="1" kern="0" dirty="0"/>
              <a:t> </a:t>
            </a:r>
            <a:r>
              <a:rPr lang="lv-LV" sz="2400" b="1" i="1" kern="0" dirty="0" err="1"/>
              <a:t>Ūrijas</a:t>
            </a:r>
            <a:r>
              <a:rPr lang="lv-LV" sz="2400" b="1" i="1" kern="0" dirty="0"/>
              <a:t> sieva</a:t>
            </a:r>
            <a:r>
              <a:rPr lang="lv-LV" sz="2400" i="1" kern="0" dirty="0"/>
              <a:t>. 4 Tad Dāvids sūtīja vēstnešus un lika to atvest, un tā nāca pie viņa, un viņš pie tās </a:t>
            </a:r>
            <a:r>
              <a:rPr lang="lv-LV" sz="2400" b="1" i="1" kern="0" dirty="0"/>
              <a:t>gulēja</a:t>
            </a:r>
            <a:r>
              <a:rPr lang="lv-LV" sz="2400" i="1" kern="0" dirty="0"/>
              <a:t>, un, kad tā bija </a:t>
            </a:r>
            <a:r>
              <a:rPr lang="lv-LV" sz="2400" b="1" i="1" kern="0" dirty="0"/>
              <a:t>no savas nešķīstības  	nomazgājusies</a:t>
            </a:r>
            <a:r>
              <a:rPr lang="lv-LV" sz="2400" i="1" kern="0" dirty="0"/>
              <a:t>, tad viņa atgriezās           	atpakaļ savā 	namā.  (2.Sam.11:1-4)</a:t>
            </a:r>
          </a:p>
        </p:txBody>
      </p:sp>
    </p:spTree>
    <p:extLst>
      <p:ext uri="{BB962C8B-B14F-4D97-AF65-F5344CB8AC3E}">
        <p14:creationId xmlns:p14="http://schemas.microsoft.com/office/powerpoint/2010/main" val="26462382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par>
                          <p:cTn id="13" fill="hold">
                            <p:stCondLst>
                              <p:cond delay="1000"/>
                            </p:stCondLst>
                            <p:childTnLst>
                              <p:par>
                                <p:cTn id="14" presetID="2" presetClass="entr" presetSubtype="8" fill="hold" grpId="0" nodeType="afterEffect">
                                  <p:stCondLst>
                                    <p:cond delay="0"/>
                                  </p:stCondLst>
                                  <p:childTnLst>
                                    <p:set>
                                      <p:cBhvr>
                                        <p:cTn id="15" dur="1" fill="hold">
                                          <p:stCondLst>
                                            <p:cond delay="0"/>
                                          </p:stCondLst>
                                        </p:cTn>
                                        <p:tgtEl>
                                          <p:spTgt spid="6">
                                            <p:txEl>
                                              <p:pRg st="0" end="0"/>
                                            </p:txEl>
                                          </p:spTgt>
                                        </p:tgtEl>
                                        <p:attrNameLst>
                                          <p:attrName>style.visibility</p:attrName>
                                        </p:attrNameLst>
                                      </p:cBhvr>
                                      <p:to>
                                        <p:strVal val="visible"/>
                                      </p:to>
                                    </p:set>
                                    <p:anim calcmode="lin" valueType="num">
                                      <p:cBhvr additive="base">
                                        <p:cTn id="16"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17" dur="5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6" grpId="0" uiExpand="1" build="p"/>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2750</TotalTime>
  <Words>2204</Words>
  <Application>Microsoft Office PowerPoint</Application>
  <PresentationFormat>On-screen Show (4:3)</PresentationFormat>
  <Paragraphs>81</Paragraphs>
  <Slides>22</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22</vt:i4>
      </vt:variant>
    </vt:vector>
  </HeadingPairs>
  <TitlesOfParts>
    <vt:vector size="25" baseType="lpstr">
      <vt:lpstr>Arial</vt:lpstr>
      <vt:lpstr>Wingdings</vt:lpstr>
      <vt:lpstr>Default Design</vt:lpstr>
      <vt:lpstr>2.Sam.12:1-10,13 Grēksūdze</vt:lpstr>
      <vt:lpstr>PowerPoint Presentation</vt:lpstr>
      <vt:lpstr>PowerPoint Presentation</vt:lpstr>
      <vt:lpstr>Ievads</vt:lpstr>
      <vt:lpstr>Dāvida grēks</vt:lpstr>
      <vt:lpstr>PowerPoint Presentation</vt:lpstr>
      <vt:lpstr>PowerPoint Presentation</vt:lpstr>
      <vt:lpstr>PowerPoint Presentation</vt:lpstr>
      <vt:lpstr>Dāvids pārkāpj laulību</vt:lpstr>
      <vt:lpstr>Iedod velnam mazo pirkstiņu</vt:lpstr>
      <vt:lpstr>Dāvids mēģina apslēpt grēku</vt:lpstr>
      <vt:lpstr>Dāvids nogalina Ūriju</vt:lpstr>
      <vt:lpstr>PowerPoint Presentation</vt:lpstr>
      <vt:lpstr>PowerPoint Presentation</vt:lpstr>
      <vt:lpstr>PowerPoint Presentation</vt:lpstr>
      <vt:lpstr>PowerPoint Presentation</vt:lpstr>
      <vt:lpstr>PowerPoint Presentation</vt:lpstr>
      <vt:lpstr>Dāvida grēksūdze</vt:lpstr>
      <vt:lpstr>Grēksūdzei ir 2 daļas:</vt:lpstr>
      <vt:lpstr>Privātā grēksūdze</vt:lpstr>
      <vt:lpstr>Noslēgums</vt:lpstr>
      <vt:lpstr>Un Dieva miers, kas ir augstāks par visu saprašanu lai pasargā jūsu sirdis un jūsu domas. Āmen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2.Sam.12:1-10,13 Grēksūdze</dc:title>
  <dc:creator>RobertsO</dc:creator>
  <cp:lastModifiedBy>Lenovo</cp:lastModifiedBy>
  <cp:revision>106</cp:revision>
  <dcterms:created xsi:type="dcterms:W3CDTF">2010-10-07T14:46:11Z</dcterms:created>
  <dcterms:modified xsi:type="dcterms:W3CDTF">2022-11-04T12:30:34Z</dcterms:modified>
</cp:coreProperties>
</file>