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2" r:id="rId2"/>
    <p:sldId id="281" r:id="rId3"/>
    <p:sldId id="291" r:id="rId4"/>
    <p:sldId id="292" r:id="rId5"/>
    <p:sldId id="293" r:id="rId6"/>
    <p:sldId id="305" r:id="rId7"/>
    <p:sldId id="295" r:id="rId8"/>
    <p:sldId id="294" r:id="rId9"/>
    <p:sldId id="296" r:id="rId10"/>
    <p:sldId id="302" r:id="rId11"/>
    <p:sldId id="304" r:id="rId12"/>
    <p:sldId id="300" r:id="rId13"/>
    <p:sldId id="301" r:id="rId14"/>
    <p:sldId id="283" r:id="rId15"/>
    <p:sldId id="284" r:id="rId16"/>
    <p:sldId id="272" r:id="rId17"/>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221" autoAdjust="0"/>
    <p:restoredTop sz="94660"/>
  </p:normalViewPr>
  <p:slideViewPr>
    <p:cSldViewPr>
      <p:cViewPr varScale="1">
        <p:scale>
          <a:sx n="69" d="100"/>
          <a:sy n="69" d="100"/>
        </p:scale>
        <p:origin x="-1212"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pitchFamily="34" charset="0"/>
              </a:defRPr>
            </a:lvl1pPr>
          </a:lstStyle>
          <a:p>
            <a:pPr>
              <a:defRPr/>
            </a:pPr>
            <a:fld id="{21FA6F29-D211-46CA-87B5-1932EBEE0C8D}" type="datetimeFigureOut">
              <a:rPr lang="en-US"/>
              <a:pPr>
                <a:defRPr/>
              </a:pPr>
              <a:t>9/5/2020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atin typeface="Arial" pitchFamily="34" charset="0"/>
              </a:defRPr>
            </a:lvl1pPr>
          </a:lstStyle>
          <a:p>
            <a:pPr>
              <a:defRPr/>
            </a:pPr>
            <a:fld id="{A6F7E932-B6BD-4118-A860-5E1F13B5FCC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27ACEA9-D9A6-40D7-9375-317110E798E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930D215-32FB-48E4-A27C-226F0EAC50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171687-2A92-4DE1-AE52-CB815689597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DA96137-D4FE-489C-9F18-2CD2D1F0A3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6D84495-42BC-4DDD-8DA5-AAD9271375D3}"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72DEFA2-D589-4FAB-981D-FD9E3EF04B5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1506A0-5C3C-4754-9A62-0E19E914080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59BF5F1-DC73-4ED4-841E-DEAB6EBD431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9CA8822-3383-472D-A6E4-D9A9094DAD8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A276D23-C03F-49C6-AAB8-B87DE14695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9226EA-CA0D-45D0-9BFD-10C91D67EE0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2752885-88F6-4898-A9E5-55D5FECAA68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sz="4000" b="1" dirty="0" smtClean="0"/>
              <a:t>Mt.18:11-20 Atbalsts viens otram</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6.sept.2020.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29E9E80D-EB59-453B-A15C-22AE59C77BC8}" type="slidenum">
              <a:rPr lang="lv-LV" smtClean="0"/>
              <a:pPr/>
              <a:t>1</a:t>
            </a:fld>
            <a:endParaRPr lang="lv-LV" smtClean="0"/>
          </a:p>
        </p:txBody>
      </p:sp>
      <p:pic>
        <p:nvPicPr>
          <p:cNvPr id="7" name="Picture 2" descr="http://t0.gstatic.com/images?q=tbn:ANd9GcQPBtrGMHF4ZabNmdq5q-RqoJlWLiDsatsVkHsGNXV2_hGJXyQakA"/>
          <p:cNvPicPr>
            <a:picLocks noChangeAspect="1" noChangeArrowheads="1"/>
          </p:cNvPicPr>
          <p:nvPr/>
        </p:nvPicPr>
        <p:blipFill>
          <a:blip r:embed="rId3" cstate="print"/>
          <a:srcRect/>
          <a:stretch>
            <a:fillRect/>
          </a:stretch>
        </p:blipFill>
        <p:spPr bwMode="auto">
          <a:xfrm>
            <a:off x="571472" y="1428736"/>
            <a:ext cx="8001024" cy="464347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t>Dodot atsauksmes</a:t>
            </a:r>
            <a:endParaRPr lang="lv-LV" b="1" dirty="0" smtClean="0">
              <a:solidFill>
                <a:schemeClr val="tx1"/>
              </a:solidFill>
            </a:endParaRPr>
          </a:p>
        </p:txBody>
      </p:sp>
      <p:sp>
        <p:nvSpPr>
          <p:cNvPr id="4" name="Rectangle 3"/>
          <p:cNvSpPr>
            <a:spLocks noChangeArrowheads="1"/>
          </p:cNvSpPr>
          <p:nvPr/>
        </p:nvSpPr>
        <p:spPr bwMode="auto">
          <a:xfrm>
            <a:off x="0" y="692150"/>
            <a:ext cx="9144000" cy="3108543"/>
          </a:xfrm>
          <a:prstGeom prst="rect">
            <a:avLst/>
          </a:prstGeom>
          <a:noFill/>
          <a:ln w="9525">
            <a:noFill/>
            <a:miter lim="800000"/>
            <a:headEnd/>
            <a:tailEnd/>
          </a:ln>
        </p:spPr>
        <p:txBody>
          <a:bodyPr>
            <a:spAutoFit/>
          </a:bodyPr>
          <a:lstStyle/>
          <a:p>
            <a:pPr>
              <a:buFont typeface="Arial" charset="0"/>
              <a:buChar char="•"/>
            </a:pPr>
            <a:r>
              <a:rPr lang="lv-LV" sz="2800" b="1" dirty="0"/>
              <a:t>Konkrētums</a:t>
            </a:r>
            <a:r>
              <a:rPr lang="lv-LV" sz="2800" dirty="0"/>
              <a:t>, </a:t>
            </a:r>
            <a:r>
              <a:rPr lang="lv-LV" sz="2800" b="1" dirty="0" smtClean="0"/>
              <a:t>nevis vispārīgi, </a:t>
            </a:r>
            <a:r>
              <a:rPr lang="lv-LV" sz="2800" dirty="0" smtClean="0"/>
              <a:t>ne “rožu krūmus”</a:t>
            </a:r>
            <a:endParaRPr lang="en-US" sz="2800" dirty="0"/>
          </a:p>
          <a:p>
            <a:pPr>
              <a:buFont typeface="Arial" charset="0"/>
              <a:buChar char="•"/>
            </a:pPr>
            <a:r>
              <a:rPr lang="lv-LV" sz="2800" dirty="0" smtClean="0"/>
              <a:t>Stāstīt </a:t>
            </a:r>
            <a:r>
              <a:rPr lang="lv-LV" sz="2800" b="1" dirty="0"/>
              <a:t>faktus,</a:t>
            </a:r>
            <a:r>
              <a:rPr lang="lv-LV" sz="2800" dirty="0"/>
              <a:t> nevis </a:t>
            </a:r>
            <a:r>
              <a:rPr lang="lv-LV" sz="2800" b="1" dirty="0" smtClean="0"/>
              <a:t>pieņēmumus </a:t>
            </a:r>
            <a:r>
              <a:rPr lang="lv-LV" sz="2800" dirty="0" smtClean="0"/>
              <a:t>(piem. 2 cilvēki)</a:t>
            </a:r>
            <a:endParaRPr lang="lv-LV" sz="2800" dirty="0"/>
          </a:p>
          <a:p>
            <a:pPr>
              <a:buFont typeface="Arial" charset="0"/>
              <a:buChar char="•"/>
            </a:pPr>
            <a:r>
              <a:rPr lang="lv-LV" sz="2800" b="1" dirty="0" smtClean="0"/>
              <a:t>Ne tikai </a:t>
            </a:r>
            <a:r>
              <a:rPr lang="lv-LV" sz="2800" dirty="0" smtClean="0"/>
              <a:t>“</a:t>
            </a:r>
            <a:r>
              <a:rPr lang="lv-LV" sz="2800" i="1" dirty="0" smtClean="0"/>
              <a:t>bija labi/slikti</a:t>
            </a:r>
            <a:r>
              <a:rPr lang="lv-LV" sz="2800" dirty="0" smtClean="0"/>
              <a:t>”. Bet </a:t>
            </a:r>
            <a:r>
              <a:rPr lang="lv-LV" sz="2800" b="1" dirty="0" smtClean="0"/>
              <a:t>kas tieši bija labi/slikti</a:t>
            </a:r>
            <a:r>
              <a:rPr lang="lv-LV" sz="2800" dirty="0" smtClean="0"/>
              <a:t>!</a:t>
            </a:r>
          </a:p>
          <a:p>
            <a:pPr>
              <a:buFont typeface="Arial" charset="0"/>
              <a:buChar char="•"/>
            </a:pPr>
            <a:r>
              <a:rPr lang="lv-LV" sz="2800" dirty="0" smtClean="0"/>
              <a:t>Dod </a:t>
            </a:r>
            <a:r>
              <a:rPr lang="lv-LV" sz="2800" dirty="0"/>
              <a:t>arī</a:t>
            </a:r>
            <a:r>
              <a:rPr lang="lv-LV" sz="2800" b="1" dirty="0"/>
              <a:t> padomus, </a:t>
            </a:r>
            <a:r>
              <a:rPr lang="lv-LV" sz="2800" dirty="0"/>
              <a:t>ko varētu </a:t>
            </a:r>
            <a:r>
              <a:rPr lang="lv-LV" sz="2800" b="1" dirty="0"/>
              <a:t>mainīt</a:t>
            </a:r>
            <a:r>
              <a:rPr lang="lv-LV" sz="2800" dirty="0"/>
              <a:t>, ko varētu </a:t>
            </a:r>
            <a:r>
              <a:rPr lang="lv-LV" sz="2800" b="1" dirty="0"/>
              <a:t>darīt labāk</a:t>
            </a:r>
            <a:r>
              <a:rPr lang="lv-LV" sz="2800" dirty="0"/>
              <a:t>. Ko es darītu, ja būtu tavā vietā.</a:t>
            </a:r>
            <a:endParaRPr lang="en-US" sz="2800" dirty="0"/>
          </a:p>
          <a:p>
            <a:pPr>
              <a:buFont typeface="Arial" charset="0"/>
              <a:buChar char="•"/>
            </a:pPr>
            <a:r>
              <a:rPr lang="lv-LV" sz="2800" b="1" dirty="0"/>
              <a:t>Apvaicājies</a:t>
            </a:r>
            <a:r>
              <a:rPr lang="lv-LV" sz="2800" dirty="0"/>
              <a:t>, ko tu grasies tālāk </a:t>
            </a:r>
            <a:r>
              <a:rPr lang="lv-LV" sz="2800" b="1" dirty="0"/>
              <a:t>darīt</a:t>
            </a:r>
            <a:r>
              <a:rPr lang="lv-LV" sz="2800" dirty="0"/>
              <a:t>? </a:t>
            </a:r>
          </a:p>
          <a:p>
            <a:pPr>
              <a:buFont typeface="Arial" charset="0"/>
              <a:buChar char="•"/>
            </a:pPr>
            <a:r>
              <a:rPr lang="lv-LV" sz="2800" b="1" dirty="0"/>
              <a:t>Kā varu </a:t>
            </a:r>
            <a:r>
              <a:rPr lang="lv-LV" sz="2800" dirty="0"/>
              <a:t>tev </a:t>
            </a:r>
            <a:r>
              <a:rPr lang="lv-LV" sz="2800" b="1" dirty="0"/>
              <a:t>palīdzēt</a:t>
            </a:r>
            <a:r>
              <a:rPr lang="lv-LV" sz="2800" dirty="0"/>
              <a:t>? Ko tev vajadzētu? </a:t>
            </a:r>
            <a:endParaRPr lang="en-US" sz="2800" dirty="0"/>
          </a:p>
        </p:txBody>
      </p:sp>
      <p:sp>
        <p:nvSpPr>
          <p:cNvPr id="15365"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n-US"/>
          </a:p>
        </p:txBody>
      </p:sp>
      <p:pic>
        <p:nvPicPr>
          <p:cNvPr id="45059" name="Picture 3"/>
          <p:cNvPicPr>
            <a:picLocks noChangeAspect="1" noChangeArrowheads="1"/>
          </p:cNvPicPr>
          <p:nvPr/>
        </p:nvPicPr>
        <p:blipFill>
          <a:blip r:embed="rId2" cstate="print"/>
          <a:srcRect/>
          <a:stretch>
            <a:fillRect/>
          </a:stretch>
        </p:blipFill>
        <p:spPr bwMode="auto">
          <a:xfrm>
            <a:off x="107505" y="3714752"/>
            <a:ext cx="4608512" cy="3026616"/>
          </a:xfrm>
          <a:prstGeom prst="rect">
            <a:avLst/>
          </a:prstGeom>
          <a:ln>
            <a:noFill/>
          </a:ln>
          <a:effectLst>
            <a:softEdge rad="112500"/>
          </a:effectLst>
        </p:spPr>
      </p:pic>
      <p:pic>
        <p:nvPicPr>
          <p:cNvPr id="7" name="Picture 3"/>
          <p:cNvPicPr>
            <a:picLocks noChangeAspect="1" noChangeArrowheads="1"/>
          </p:cNvPicPr>
          <p:nvPr/>
        </p:nvPicPr>
        <p:blipFill>
          <a:blip r:embed="rId3" cstate="print"/>
          <a:srcRect/>
          <a:stretch>
            <a:fillRect/>
          </a:stretch>
        </p:blipFill>
        <p:spPr bwMode="auto">
          <a:xfrm>
            <a:off x="4714876" y="3714752"/>
            <a:ext cx="4429124" cy="3143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5059"/>
                                        </p:tgtEl>
                                        <p:attrNameLst>
                                          <p:attrName>style.visibility</p:attrName>
                                        </p:attrNameLst>
                                      </p:cBhvr>
                                      <p:to>
                                        <p:strVal val="visible"/>
                                      </p:to>
                                    </p:set>
                                    <p:animEffect transition="in" filter="fade">
                                      <p:cBhvr>
                                        <p:cTn id="11" dur="2000"/>
                                        <p:tgtEl>
                                          <p:spTgt spid="4505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calcmode="lin" valueType="num">
                                      <p:cBhvr additive="base">
                                        <p:cTn id="3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 calcmode="lin" valueType="num">
                                      <p:cBhvr additive="base">
                                        <p:cTn id="4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3" end="3"/>
                                            </p:txEl>
                                          </p:spTgt>
                                        </p:tgtEl>
                                        <p:attrNameLst>
                                          <p:attrName>ppt_y</p:attrName>
                                        </p:attrNameLst>
                                      </p:cBhvr>
                                      <p:tavLst>
                                        <p:tav tm="0">
                                          <p:val>
                                            <p:strVal val="1+#ppt_h/2"/>
                                          </p:val>
                                        </p:tav>
                                        <p:tav tm="100000">
                                          <p:val>
                                            <p:strVal val="#ppt_y"/>
                                          </p:val>
                                        </p:tav>
                                      </p:tavLst>
                                    </p:anim>
                                  </p:childTnLst>
                                </p:cTn>
                              </p:par>
                              <p:par>
                                <p:cTn id="42" presetID="10" presetClass="entr" presetSubtype="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3851920" y="2060848"/>
            <a:ext cx="5292080" cy="2952328"/>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t>Saņemot atsauksmes</a:t>
            </a:r>
            <a:endParaRPr lang="lv-LV" b="1" dirty="0" smtClean="0">
              <a:solidFill>
                <a:schemeClr val="tx1"/>
              </a:solidFill>
            </a:endParaRPr>
          </a:p>
        </p:txBody>
      </p:sp>
      <p:sp>
        <p:nvSpPr>
          <p:cNvPr id="4" name="Rectangle 3"/>
          <p:cNvSpPr>
            <a:spLocks noChangeArrowheads="1"/>
          </p:cNvSpPr>
          <p:nvPr/>
        </p:nvSpPr>
        <p:spPr bwMode="auto">
          <a:xfrm>
            <a:off x="0" y="692150"/>
            <a:ext cx="9144000" cy="6278563"/>
          </a:xfrm>
          <a:prstGeom prst="rect">
            <a:avLst/>
          </a:prstGeom>
          <a:noFill/>
          <a:ln w="9525">
            <a:noFill/>
            <a:miter lim="800000"/>
            <a:headEnd/>
            <a:tailEnd/>
          </a:ln>
        </p:spPr>
        <p:txBody>
          <a:bodyPr>
            <a:spAutoFit/>
          </a:bodyPr>
          <a:lstStyle/>
          <a:p>
            <a:r>
              <a:rPr lang="lv-LV" sz="2800" b="1" dirty="0"/>
              <a:t>1.Klausies </a:t>
            </a:r>
            <a:r>
              <a:rPr lang="lv-LV" sz="2800" dirty="0"/>
              <a:t>un </a:t>
            </a:r>
            <a:r>
              <a:rPr lang="lv-LV" sz="2800" b="1" dirty="0"/>
              <a:t>centies saprast – </a:t>
            </a:r>
            <a:endParaRPr lang="en-US" sz="2800" dirty="0"/>
          </a:p>
          <a:p>
            <a:pPr>
              <a:buFont typeface="Arial" charset="0"/>
              <a:buChar char="•"/>
            </a:pPr>
            <a:r>
              <a:rPr lang="lv-LV" sz="2800" dirty="0"/>
              <a:t>Nevar runāt un klausīties vienlaicīgi.</a:t>
            </a:r>
            <a:endParaRPr lang="en-US" sz="2800" dirty="0"/>
          </a:p>
          <a:p>
            <a:pPr>
              <a:buFont typeface="Arial" charset="0"/>
              <a:buChar char="•"/>
            </a:pPr>
            <a:r>
              <a:rPr lang="lv-LV" sz="2800" dirty="0"/>
              <a:t>Tu varbūt domāsi, ka esi to dzirdējis, vai būs sāpīgi, bet noklausies līdz galam, pirms runā.</a:t>
            </a:r>
            <a:endParaRPr lang="en-US" sz="2800" dirty="0"/>
          </a:p>
          <a:p>
            <a:r>
              <a:rPr lang="lv-LV" sz="2800" b="1" dirty="0"/>
              <a:t>2.Jautā pēc konkrētām lietām</a:t>
            </a:r>
            <a:r>
              <a:rPr lang="lv-LV" sz="2800" dirty="0"/>
              <a:t> </a:t>
            </a:r>
          </a:p>
          <a:p>
            <a:r>
              <a:rPr lang="lv-LV" sz="2800" dirty="0"/>
              <a:t>(ne „rožu krūmiem”)</a:t>
            </a:r>
            <a:endParaRPr lang="en-US" sz="2800" dirty="0"/>
          </a:p>
          <a:p>
            <a:r>
              <a:rPr lang="lv-LV" sz="2800" b="1" dirty="0"/>
              <a:t>3.Jautā pēc faktiem</a:t>
            </a:r>
            <a:endParaRPr lang="en-US" sz="2800" dirty="0"/>
          </a:p>
          <a:p>
            <a:pPr>
              <a:buFont typeface="Arial" charset="0"/>
              <a:buChar char="•"/>
            </a:pPr>
            <a:r>
              <a:rPr lang="lv-LV" sz="2800" dirty="0"/>
              <a:t>Kur? </a:t>
            </a:r>
            <a:endParaRPr lang="en-US" sz="2800" dirty="0"/>
          </a:p>
          <a:p>
            <a:pPr>
              <a:buFont typeface="Arial" charset="0"/>
              <a:buChar char="•"/>
            </a:pPr>
            <a:r>
              <a:rPr lang="lv-LV" sz="2800" dirty="0"/>
              <a:t>Kad? </a:t>
            </a:r>
            <a:endParaRPr lang="en-US" sz="2800" dirty="0"/>
          </a:p>
          <a:p>
            <a:pPr>
              <a:buFont typeface="Arial" charset="0"/>
              <a:buChar char="•"/>
            </a:pPr>
            <a:r>
              <a:rPr lang="lv-LV" sz="2800" dirty="0"/>
              <a:t>Ko?</a:t>
            </a:r>
            <a:endParaRPr lang="en-US" sz="2800" dirty="0"/>
          </a:p>
          <a:p>
            <a:r>
              <a:rPr lang="lv-LV" sz="2800" b="1" dirty="0"/>
              <a:t>4.Jautā pēc ieteikumiem</a:t>
            </a:r>
            <a:r>
              <a:rPr lang="lv-LV" sz="2800" dirty="0"/>
              <a:t>, ko </a:t>
            </a:r>
            <a:r>
              <a:rPr lang="lv-LV" sz="2800" u="sng" dirty="0"/>
              <a:t>es</a:t>
            </a:r>
            <a:r>
              <a:rPr lang="lv-LV" sz="2800" dirty="0"/>
              <a:t> varu darīt</a:t>
            </a:r>
            <a:r>
              <a:rPr lang="lv-LV" sz="2800" b="1" dirty="0"/>
              <a:t>?</a:t>
            </a:r>
            <a:endParaRPr lang="en-US" sz="2800" dirty="0"/>
          </a:p>
          <a:p>
            <a:pPr>
              <a:buFont typeface="Arial" charset="0"/>
              <a:buChar char="•"/>
            </a:pPr>
            <a:r>
              <a:rPr lang="lv-LV" sz="2800" dirty="0"/>
              <a:t>Pateikt otram, ko viņš var no manis</a:t>
            </a:r>
            <a:r>
              <a:rPr lang="lv-LV" sz="2800" b="1" dirty="0"/>
              <a:t> sagaidīt un ko nē </a:t>
            </a:r>
          </a:p>
          <a:p>
            <a:endParaRPr lang="en-US" sz="1000" dirty="0"/>
          </a:p>
          <a:p>
            <a:r>
              <a:rPr lang="lv-LV" sz="2800" dirty="0"/>
              <a:t>P.S. Atcerieties, tam kurš dod </a:t>
            </a:r>
            <a:r>
              <a:rPr lang="lv-LV" sz="2800" dirty="0" smtClean="0"/>
              <a:t>atsauksmi varbūt </a:t>
            </a:r>
            <a:r>
              <a:rPr lang="lv-LV" sz="2800" dirty="0"/>
              <a:t>arī nav viegli, jo lai to darītu vajag drosmi!</a:t>
            </a:r>
            <a:endParaRPr lang="en-US" sz="2800" dirty="0"/>
          </a:p>
        </p:txBody>
      </p:sp>
      <p:sp>
        <p:nvSpPr>
          <p:cNvPr id="16389"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2000"/>
                                        <p:tgtEl>
                                          <p:spTgt spid="5"/>
                                        </p:tgtEl>
                                      </p:cBhvr>
                                    </p:animEffect>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additive="base">
                                        <p:cTn id="40"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 calcmode="lin" valueType="num">
                                      <p:cBhvr additive="base">
                                        <p:cTn id="50"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500"/>
                            </p:stCondLst>
                            <p:childTnLst>
                              <p:par>
                                <p:cTn id="58" presetID="2" presetClass="entr" presetSubtype="4" fill="hold" nodeType="afterEffect">
                                  <p:stCondLst>
                                    <p:cond delay="0"/>
                                  </p:stCondLst>
                                  <p:childTnLst>
                                    <p:set>
                                      <p:cBhvr>
                                        <p:cTn id="59" dur="1" fill="hold">
                                          <p:stCondLst>
                                            <p:cond delay="0"/>
                                          </p:stCondLst>
                                        </p:cTn>
                                        <p:tgtEl>
                                          <p:spTgt spid="4">
                                            <p:txEl>
                                              <p:pRg st="9" end="9"/>
                                            </p:txEl>
                                          </p:spTgt>
                                        </p:tgtEl>
                                        <p:attrNameLst>
                                          <p:attrName>style.visibility</p:attrName>
                                        </p:attrNameLst>
                                      </p:cBhvr>
                                      <p:to>
                                        <p:strVal val="visible"/>
                                      </p:to>
                                    </p:set>
                                    <p:anim calcmode="lin" valueType="num">
                                      <p:cBhvr additive="base">
                                        <p:cTn id="60"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par>
                          <p:cTn id="62" fill="hold">
                            <p:stCondLst>
                              <p:cond delay="7000"/>
                            </p:stCondLst>
                            <p:childTnLst>
                              <p:par>
                                <p:cTn id="63" presetID="2" presetClass="entr" presetSubtype="4" fill="hold" nodeType="afterEffect">
                                  <p:stCondLst>
                                    <p:cond delay="0"/>
                                  </p:stCondLst>
                                  <p:childTnLst>
                                    <p:set>
                                      <p:cBhvr>
                                        <p:cTn id="64" dur="1" fill="hold">
                                          <p:stCondLst>
                                            <p:cond delay="0"/>
                                          </p:stCondLst>
                                        </p:cTn>
                                        <p:tgtEl>
                                          <p:spTgt spid="4">
                                            <p:txEl>
                                              <p:pRg st="10" end="10"/>
                                            </p:txEl>
                                          </p:spTgt>
                                        </p:tgtEl>
                                        <p:attrNameLst>
                                          <p:attrName>style.visibility</p:attrName>
                                        </p:attrNameLst>
                                      </p:cBhvr>
                                      <p:to>
                                        <p:strVal val="visible"/>
                                      </p:to>
                                    </p:set>
                                    <p:anim calcmode="lin" valueType="num">
                                      <p:cBhvr additive="base">
                                        <p:cTn id="6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 presetClass="entr" presetSubtype="4" fill="hold" nodeType="afterEffect">
                                  <p:stCondLst>
                                    <p:cond delay="0"/>
                                  </p:stCondLst>
                                  <p:childTnLst>
                                    <p:set>
                                      <p:cBhvr>
                                        <p:cTn id="69" dur="1" fill="hold">
                                          <p:stCondLst>
                                            <p:cond delay="0"/>
                                          </p:stCondLst>
                                        </p:cTn>
                                        <p:tgtEl>
                                          <p:spTgt spid="4">
                                            <p:txEl>
                                              <p:pRg st="12" end="12"/>
                                            </p:txEl>
                                          </p:spTgt>
                                        </p:tgtEl>
                                        <p:attrNameLst>
                                          <p:attrName>style.visibility</p:attrName>
                                        </p:attrNameLst>
                                      </p:cBhvr>
                                      <p:to>
                                        <p:strVal val="visible"/>
                                      </p:to>
                                    </p:set>
                                    <p:anim calcmode="lin" valueType="num">
                                      <p:cBhvr additive="base">
                                        <p:cTn id="70"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15 Ja tavs brālis pret tevi grēko, tad ej un uzrādi viņa vainu, kad esat divatā; ja viņš tevi klausa, tu savu brāli esi atguvis.</a:t>
            </a:r>
          </a:p>
        </p:txBody>
      </p:sp>
      <p:sp>
        <p:nvSpPr>
          <p:cNvPr id="7" name="Rectangle 6"/>
          <p:cNvSpPr>
            <a:spLocks noChangeArrowheads="1"/>
          </p:cNvSpPr>
          <p:nvPr/>
        </p:nvSpPr>
        <p:spPr bwMode="auto">
          <a:xfrm>
            <a:off x="0" y="1020763"/>
            <a:ext cx="6572250" cy="5837237"/>
          </a:xfrm>
          <a:prstGeom prst="rect">
            <a:avLst/>
          </a:prstGeom>
          <a:noFill/>
          <a:ln w="9525">
            <a:noFill/>
            <a:miter lim="800000"/>
            <a:headEnd/>
            <a:tailEnd/>
          </a:ln>
        </p:spPr>
        <p:txBody>
          <a:bodyPr>
            <a:spAutoFit/>
          </a:bodyPr>
          <a:lstStyle/>
          <a:p>
            <a:pPr>
              <a:lnSpc>
                <a:spcPts val="3200"/>
              </a:lnSpc>
              <a:buFontTx/>
              <a:buChar char="•"/>
            </a:pPr>
            <a:r>
              <a:rPr lang="lv-LV" sz="2800"/>
              <a:t>Parasti, kad </a:t>
            </a:r>
            <a:r>
              <a:rPr lang="lv-LV" sz="2800" b="1"/>
              <a:t>ticības brālis sagrēkojis</a:t>
            </a:r>
            <a:r>
              <a:rPr lang="lv-LV" sz="2800"/>
              <a:t>, it sevišķi, ja pret tevi, tad tā </a:t>
            </a:r>
            <a:r>
              <a:rPr lang="lv-LV" sz="2800" b="1"/>
              <a:t>dabiskā vēlme </a:t>
            </a:r>
            <a:r>
              <a:rPr lang="lv-LV" sz="2800"/>
              <a:t>ir vai nu par šo </a:t>
            </a:r>
            <a:r>
              <a:rPr lang="lv-LV" sz="2800" b="1"/>
              <a:t>grēku aizmirst </a:t>
            </a:r>
            <a:r>
              <a:rPr lang="lv-LV" sz="2800"/>
              <a:t>un </a:t>
            </a:r>
            <a:r>
              <a:rPr lang="lv-LV" sz="2800" b="1"/>
              <a:t>izlikties</a:t>
            </a:r>
            <a:r>
              <a:rPr lang="lv-LV" sz="2800"/>
              <a:t>, ka tā </a:t>
            </a:r>
            <a:r>
              <a:rPr lang="lv-LV" sz="2800" b="1"/>
              <a:t>nav bijis </a:t>
            </a:r>
            <a:r>
              <a:rPr lang="lv-LV" sz="2800"/>
              <a:t>vai arī šo otru cilvēku </a:t>
            </a:r>
            <a:r>
              <a:rPr lang="lv-LV" sz="2800" b="1"/>
              <a:t>publiski pazemot</a:t>
            </a:r>
            <a:r>
              <a:rPr lang="lv-LV" sz="2800"/>
              <a:t>.</a:t>
            </a:r>
          </a:p>
          <a:p>
            <a:pPr>
              <a:lnSpc>
                <a:spcPts val="3200"/>
              </a:lnSpc>
              <a:buFontTx/>
              <a:buChar char="•"/>
            </a:pPr>
            <a:r>
              <a:rPr lang="lv-LV" sz="2800"/>
              <a:t>Bet Jēzus parāda </a:t>
            </a:r>
            <a:r>
              <a:rPr lang="lv-LV" sz="2800" b="1"/>
              <a:t>vislabāko variantu</a:t>
            </a:r>
            <a:r>
              <a:rPr lang="lv-LV" sz="2800"/>
              <a:t>, </a:t>
            </a:r>
            <a:r>
              <a:rPr lang="lv-LV" sz="2800" b="1"/>
              <a:t>ar ko sākt </a:t>
            </a:r>
            <a:r>
              <a:rPr lang="lv-LV" sz="2800"/>
              <a:t>- ar </a:t>
            </a:r>
            <a:r>
              <a:rPr lang="lv-LV" sz="2800" b="1"/>
              <a:t>privātu sarunu</a:t>
            </a:r>
            <a:r>
              <a:rPr lang="lv-LV" sz="2800"/>
              <a:t>.</a:t>
            </a:r>
          </a:p>
          <a:p>
            <a:pPr>
              <a:lnSpc>
                <a:spcPts val="3200"/>
              </a:lnSpc>
              <a:buFontTx/>
              <a:buChar char="•"/>
            </a:pPr>
            <a:r>
              <a:rPr lang="lv-LV" sz="2800" b="1"/>
              <a:t>Mērķis</a:t>
            </a:r>
            <a:r>
              <a:rPr lang="lv-LV" sz="2800"/>
              <a:t> ir </a:t>
            </a:r>
            <a:r>
              <a:rPr lang="lv-LV" sz="2800" b="1"/>
              <a:t>dvēseļu pestīšana </a:t>
            </a:r>
            <a:r>
              <a:rPr lang="lv-LV" sz="2800"/>
              <a:t>un </a:t>
            </a:r>
            <a:r>
              <a:rPr lang="lv-LV" sz="2800" b="1"/>
              <a:t>sadraudzība</a:t>
            </a:r>
            <a:r>
              <a:rPr lang="lv-LV" sz="2800"/>
              <a:t>, lai </a:t>
            </a:r>
            <a:r>
              <a:rPr lang="lv-LV" sz="2800" b="1"/>
              <a:t>brālis</a:t>
            </a:r>
            <a:r>
              <a:rPr lang="lv-LV" sz="2800"/>
              <a:t> lūgtu </a:t>
            </a:r>
            <a:r>
              <a:rPr lang="lv-LV" sz="2800" b="1"/>
              <a:t>piedošanu</a:t>
            </a:r>
            <a:r>
              <a:rPr lang="lv-LV" sz="2800"/>
              <a:t> un </a:t>
            </a:r>
            <a:r>
              <a:rPr lang="lv-LV" sz="2800" b="1"/>
              <a:t>pārstātu grēkot</a:t>
            </a:r>
            <a:r>
              <a:rPr lang="lv-LV" sz="2800"/>
              <a:t>.</a:t>
            </a:r>
          </a:p>
          <a:p>
            <a:pPr>
              <a:lnSpc>
                <a:spcPts val="3200"/>
              </a:lnSpc>
              <a:buFontTx/>
              <a:buChar char="•"/>
            </a:pPr>
            <a:r>
              <a:rPr lang="lv-LV" sz="2800"/>
              <a:t>Ja tiešām kāds </a:t>
            </a:r>
            <a:r>
              <a:rPr lang="lv-LV" sz="2800" b="1"/>
              <a:t>brālis</a:t>
            </a:r>
            <a:r>
              <a:rPr lang="lv-LV" sz="2800"/>
              <a:t> </a:t>
            </a:r>
            <a:r>
              <a:rPr lang="lv-LV" sz="2800" b="1"/>
              <a:t>uzrāda</a:t>
            </a:r>
            <a:r>
              <a:rPr lang="lv-LV" sz="2800"/>
              <a:t> jūsu </a:t>
            </a:r>
            <a:r>
              <a:rPr lang="lv-LV" sz="2800" b="1"/>
              <a:t>grēku mīlestībā</a:t>
            </a:r>
            <a:r>
              <a:rPr lang="lv-LV" sz="2800"/>
              <a:t>, tad patiešām tas </a:t>
            </a:r>
            <a:r>
              <a:rPr lang="lv-LV" sz="2800" b="1"/>
              <a:t>augstu jānovērtē</a:t>
            </a:r>
            <a:r>
              <a:rPr lang="lv-LV" sz="2800"/>
              <a:t>, jo darot to </a:t>
            </a:r>
            <a:r>
              <a:rPr lang="lv-LV" sz="2800" b="1"/>
              <a:t>mīlestībā</a:t>
            </a:r>
            <a:r>
              <a:rPr lang="lv-LV" sz="2800"/>
              <a:t> tur vajag </a:t>
            </a:r>
            <a:r>
              <a:rPr lang="lv-LV" sz="2800" b="1"/>
              <a:t>lielu drosmi un rūpes.</a:t>
            </a:r>
            <a:endParaRPr lang="lv-LV" sz="2800"/>
          </a:p>
        </p:txBody>
      </p:sp>
      <p:sp>
        <p:nvSpPr>
          <p:cNvPr id="5124" name="Slide Number Placeholder 3"/>
          <p:cNvSpPr>
            <a:spLocks noGrp="1"/>
          </p:cNvSpPr>
          <p:nvPr>
            <p:ph type="sldNum" sz="quarter" idx="12"/>
          </p:nvPr>
        </p:nvSpPr>
        <p:spPr>
          <a:noFill/>
        </p:spPr>
        <p:txBody>
          <a:bodyPr/>
          <a:lstStyle/>
          <a:p>
            <a:fld id="{FE9C77E0-0479-4F67-9133-A2091DA4AFD1}" type="slidenum">
              <a:rPr lang="lv-LV" smtClean="0"/>
              <a:pPr/>
              <a:t>12</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6643702" y="1142984"/>
            <a:ext cx="2500298" cy="20589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8"/>
          <p:cNvPicPr>
            <a:picLocks noChangeAspect="1" noChangeArrowheads="1"/>
          </p:cNvPicPr>
          <p:nvPr/>
        </p:nvPicPr>
        <p:blipFill>
          <a:blip r:embed="rId3" cstate="print"/>
          <a:srcRect l="9157" r="8425"/>
          <a:stretch>
            <a:fillRect/>
          </a:stretch>
        </p:blipFill>
        <p:spPr bwMode="auto">
          <a:xfrm>
            <a:off x="5715008" y="3500438"/>
            <a:ext cx="3428992" cy="24288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4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 palīdzēt?</a:t>
            </a:r>
          </a:p>
        </p:txBody>
      </p:sp>
      <p:sp>
        <p:nvSpPr>
          <p:cNvPr id="7" name="Rectangle 6"/>
          <p:cNvSpPr>
            <a:spLocks noChangeArrowheads="1"/>
          </p:cNvSpPr>
          <p:nvPr/>
        </p:nvSpPr>
        <p:spPr bwMode="auto">
          <a:xfrm>
            <a:off x="142844" y="1000108"/>
            <a:ext cx="4857752" cy="5509200"/>
          </a:xfrm>
          <a:prstGeom prst="rect">
            <a:avLst/>
          </a:prstGeom>
          <a:noFill/>
          <a:ln w="9525">
            <a:noFill/>
            <a:miter lim="800000"/>
            <a:headEnd/>
            <a:tailEnd/>
          </a:ln>
        </p:spPr>
        <p:txBody>
          <a:bodyPr wrap="square">
            <a:spAutoFit/>
          </a:bodyPr>
          <a:lstStyle/>
          <a:p>
            <a:pPr>
              <a:buFontTx/>
              <a:buChar char="•"/>
            </a:pPr>
            <a:r>
              <a:rPr lang="lv-LV" sz="3200" dirty="0" smtClean="0"/>
              <a:t>Ko darīt ja redzi kādu </a:t>
            </a:r>
            <a:r>
              <a:rPr lang="lv-LV" sz="3200" b="1" dirty="0" smtClean="0"/>
              <a:t>tuvu cilvēku grēkojam</a:t>
            </a:r>
            <a:r>
              <a:rPr lang="lv-LV" sz="3200" dirty="0" smtClean="0"/>
              <a:t>?</a:t>
            </a:r>
          </a:p>
          <a:p>
            <a:pPr>
              <a:buFontTx/>
              <a:buChar char="•"/>
            </a:pPr>
            <a:r>
              <a:rPr lang="lv-LV" sz="3200" dirty="0" smtClean="0"/>
              <a:t>Kā viņam </a:t>
            </a:r>
            <a:r>
              <a:rPr lang="lv-LV" sz="3200" b="1" dirty="0" smtClean="0"/>
              <a:t>palīdzēt</a:t>
            </a:r>
            <a:r>
              <a:rPr lang="lv-LV" sz="3200" dirty="0" smtClean="0"/>
              <a:t>?</a:t>
            </a:r>
          </a:p>
          <a:p>
            <a:pPr>
              <a:buFontTx/>
              <a:buChar char="•"/>
            </a:pPr>
            <a:r>
              <a:rPr lang="lv-LV" sz="3200" b="1" dirty="0" smtClean="0"/>
              <a:t>Klusēt</a:t>
            </a:r>
            <a:r>
              <a:rPr lang="lv-LV" sz="3200" dirty="0" smtClean="0"/>
              <a:t> vai tomēr kaut ko </a:t>
            </a:r>
            <a:r>
              <a:rPr lang="lv-LV" sz="3200" b="1" dirty="0" smtClean="0"/>
              <a:t>sacīt</a:t>
            </a:r>
            <a:r>
              <a:rPr lang="lv-LV" sz="3200" dirty="0" smtClean="0"/>
              <a:t>?</a:t>
            </a:r>
          </a:p>
          <a:p>
            <a:pPr>
              <a:buFontTx/>
              <a:buChar char="•"/>
            </a:pPr>
            <a:r>
              <a:rPr lang="lv-LV" sz="3200" dirty="0" smtClean="0"/>
              <a:t>Ja es </a:t>
            </a:r>
            <a:r>
              <a:rPr lang="lv-LV" sz="3200" b="1" dirty="0" smtClean="0"/>
              <a:t>sacīšu</a:t>
            </a:r>
            <a:r>
              <a:rPr lang="lv-LV" sz="3200" dirty="0" smtClean="0"/>
              <a:t> – ko viņš/-a </a:t>
            </a:r>
            <a:r>
              <a:rPr lang="lv-LV" sz="3200" b="1" dirty="0" smtClean="0"/>
              <a:t>par mani padomās</a:t>
            </a:r>
            <a:r>
              <a:rPr lang="lv-LV" sz="3200" dirty="0" smtClean="0"/>
              <a:t>?</a:t>
            </a:r>
          </a:p>
          <a:p>
            <a:pPr>
              <a:buFontTx/>
              <a:buChar char="•"/>
            </a:pPr>
            <a:r>
              <a:rPr lang="lv-LV" sz="3200" dirty="0" smtClean="0"/>
              <a:t>Ja es </a:t>
            </a:r>
            <a:r>
              <a:rPr lang="lv-LV" sz="3200" b="1" dirty="0" smtClean="0"/>
              <a:t>klusēšu</a:t>
            </a:r>
            <a:r>
              <a:rPr lang="lv-LV" sz="3200" dirty="0" smtClean="0"/>
              <a:t> un neko </a:t>
            </a:r>
            <a:r>
              <a:rPr lang="lv-LV" sz="3200" b="1" dirty="0" smtClean="0"/>
              <a:t>nesacīšu</a:t>
            </a:r>
            <a:r>
              <a:rPr lang="lv-LV" sz="3200" dirty="0" smtClean="0"/>
              <a:t>, vai </a:t>
            </a:r>
            <a:r>
              <a:rPr lang="lv-LV" sz="3200" b="1" dirty="0" smtClean="0"/>
              <a:t>lietas</a:t>
            </a:r>
            <a:r>
              <a:rPr lang="lv-LV" sz="3200" dirty="0" smtClean="0"/>
              <a:t> </a:t>
            </a:r>
            <a:r>
              <a:rPr lang="lv-LV" sz="3200" b="1" dirty="0" smtClean="0"/>
              <a:t>atrisināsies pašas no sevis</a:t>
            </a:r>
            <a:r>
              <a:rPr lang="lv-LV" sz="3200" dirty="0" smtClean="0"/>
              <a:t>?</a:t>
            </a:r>
            <a:endParaRPr lang="lv-LV" sz="3200" dirty="0"/>
          </a:p>
        </p:txBody>
      </p:sp>
      <p:sp>
        <p:nvSpPr>
          <p:cNvPr id="4100" name="Slide Number Placeholder 3"/>
          <p:cNvSpPr>
            <a:spLocks noGrp="1"/>
          </p:cNvSpPr>
          <p:nvPr>
            <p:ph type="sldNum" sz="quarter" idx="12"/>
          </p:nvPr>
        </p:nvSpPr>
        <p:spPr>
          <a:noFill/>
        </p:spPr>
        <p:txBody>
          <a:bodyPr/>
          <a:lstStyle/>
          <a:p>
            <a:fld id="{2658F5CD-45CC-47A7-AEBE-B503B0744625}" type="slidenum">
              <a:rPr lang="lv-LV" smtClean="0"/>
              <a:pPr/>
              <a:t>13</a:t>
            </a:fld>
            <a:endParaRPr lang="lv-LV" smtClean="0"/>
          </a:p>
        </p:txBody>
      </p:sp>
      <p:pic>
        <p:nvPicPr>
          <p:cNvPr id="5" name="Picture 2" descr="http://t0.gstatic.com/images?q=tbn:ANd9GcQPBtrGMHF4ZabNmdq5q-RqoJlWLiDsatsVkHsGNXV2_hGJXyQakA"/>
          <p:cNvPicPr>
            <a:picLocks noChangeAspect="1" noChangeArrowheads="1"/>
          </p:cNvPicPr>
          <p:nvPr/>
        </p:nvPicPr>
        <p:blipFill>
          <a:blip r:embed="rId2" cstate="print"/>
          <a:srcRect/>
          <a:stretch>
            <a:fillRect/>
          </a:stretch>
        </p:blipFill>
        <p:spPr bwMode="auto">
          <a:xfrm>
            <a:off x="5000628" y="857232"/>
            <a:ext cx="4143372" cy="5730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8"/>
          <p:cNvPicPr>
            <a:picLocks noChangeAspect="1" noChangeArrowheads="1"/>
          </p:cNvPicPr>
          <p:nvPr/>
        </p:nvPicPr>
        <p:blipFill>
          <a:blip r:embed="rId2" cstate="print"/>
          <a:srcRect/>
          <a:stretch>
            <a:fillRect/>
          </a:stretch>
        </p:blipFill>
        <p:spPr bwMode="auto">
          <a:xfrm>
            <a:off x="7108046" y="3286124"/>
            <a:ext cx="2035953" cy="2714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16 Ja viņš tevi neklausa, tad ņem līdzi vēl vienu vai divus, lai no divu vai trīs liecinieku mutes katrs vārds tiek apstiprināts. 17 Ja viņš tos neklausa, tad saki to draudzei; un, ja viņš neklausa draudzi, tad uzskati viņu par pagānu vai muitnieku.</a:t>
            </a:r>
          </a:p>
        </p:txBody>
      </p:sp>
      <p:sp>
        <p:nvSpPr>
          <p:cNvPr id="7" name="Rectangle 6"/>
          <p:cNvSpPr>
            <a:spLocks noChangeArrowheads="1"/>
          </p:cNvSpPr>
          <p:nvPr/>
        </p:nvSpPr>
        <p:spPr bwMode="auto">
          <a:xfrm>
            <a:off x="0" y="1785938"/>
            <a:ext cx="7215188" cy="5094287"/>
          </a:xfrm>
          <a:prstGeom prst="rect">
            <a:avLst/>
          </a:prstGeom>
          <a:noFill/>
          <a:ln w="9525">
            <a:noFill/>
            <a:miter lim="800000"/>
            <a:headEnd/>
            <a:tailEnd/>
          </a:ln>
        </p:spPr>
        <p:txBody>
          <a:bodyPr>
            <a:spAutoFit/>
          </a:bodyPr>
          <a:lstStyle/>
          <a:p>
            <a:pPr>
              <a:lnSpc>
                <a:spcPts val="3000"/>
              </a:lnSpc>
              <a:buFontTx/>
              <a:buChar char="•"/>
              <a:defRPr/>
            </a:pPr>
            <a:r>
              <a:rPr lang="lv-LV" sz="2800" b="1" dirty="0"/>
              <a:t>Pareiza secība:</a:t>
            </a:r>
          </a:p>
          <a:p>
            <a:pPr marL="514350" indent="-514350">
              <a:lnSpc>
                <a:spcPts val="3000"/>
              </a:lnSpc>
              <a:buFont typeface="+mj-lt"/>
              <a:buAutoNum type="alphaLcParenR"/>
              <a:defRPr/>
            </a:pPr>
            <a:r>
              <a:rPr lang="lv-LV" sz="2800" b="1" dirty="0"/>
              <a:t>1 pret 1</a:t>
            </a:r>
          </a:p>
          <a:p>
            <a:pPr marL="514350" indent="-514350">
              <a:lnSpc>
                <a:spcPts val="3000"/>
              </a:lnSpc>
              <a:buFont typeface="+mj-lt"/>
              <a:buAutoNum type="alphaLcParenR"/>
              <a:defRPr/>
            </a:pPr>
            <a:r>
              <a:rPr lang="lv-LV" sz="2800" b="1" dirty="0"/>
              <a:t>ar 2 vai 3 lieciniekiem</a:t>
            </a:r>
          </a:p>
          <a:p>
            <a:pPr marL="514350" indent="-514350">
              <a:lnSpc>
                <a:spcPts val="3000"/>
              </a:lnSpc>
              <a:buFont typeface="+mj-lt"/>
              <a:buAutoNum type="alphaLcParenR"/>
              <a:defRPr/>
            </a:pPr>
            <a:r>
              <a:rPr lang="lv-LV" sz="2800" b="1" dirty="0"/>
              <a:t>celt priekšā visai draudzei</a:t>
            </a:r>
          </a:p>
          <a:p>
            <a:pPr>
              <a:lnSpc>
                <a:spcPts val="3000"/>
              </a:lnSpc>
              <a:buFontTx/>
              <a:buChar char="•"/>
              <a:defRPr/>
            </a:pPr>
            <a:r>
              <a:rPr lang="lv-LV" sz="2800" b="1" dirty="0"/>
              <a:t>Daudz ļaunuma </a:t>
            </a:r>
            <a:r>
              <a:rPr lang="lv-LV" sz="2800" dirty="0"/>
              <a:t>cilvēka </a:t>
            </a:r>
            <a:r>
              <a:rPr lang="lv-LV" sz="2800" b="1" dirty="0"/>
              <a:t>sirdij</a:t>
            </a:r>
            <a:r>
              <a:rPr lang="lv-LV" sz="2800" dirty="0"/>
              <a:t> var tikts </a:t>
            </a:r>
            <a:r>
              <a:rPr lang="lv-LV" sz="2800" b="1" dirty="0"/>
              <a:t>izdarīts</a:t>
            </a:r>
            <a:r>
              <a:rPr lang="lv-LV" sz="2800" dirty="0"/>
              <a:t> tad, ja šo </a:t>
            </a:r>
            <a:r>
              <a:rPr lang="lv-LV" sz="2800" b="1" dirty="0"/>
              <a:t>secību neievēro</a:t>
            </a:r>
            <a:r>
              <a:rPr lang="lv-LV" sz="2800" dirty="0"/>
              <a:t>.</a:t>
            </a:r>
          </a:p>
          <a:p>
            <a:pPr>
              <a:lnSpc>
                <a:spcPts val="3000"/>
              </a:lnSpc>
              <a:buFontTx/>
              <a:buChar char="•"/>
              <a:defRPr/>
            </a:pPr>
            <a:r>
              <a:rPr lang="lv-LV" sz="2800" b="1" dirty="0"/>
              <a:t>Jāsāk</a:t>
            </a:r>
            <a:r>
              <a:rPr lang="lv-LV" sz="2800" dirty="0"/>
              <a:t> ir ar </a:t>
            </a:r>
            <a:r>
              <a:rPr lang="lv-LV" sz="2800" b="1" dirty="0"/>
              <a:t>individuālu sarunu</a:t>
            </a:r>
            <a:r>
              <a:rPr lang="lv-LV" sz="2800" dirty="0"/>
              <a:t>, </a:t>
            </a:r>
            <a:r>
              <a:rPr lang="lv-LV" sz="2800" b="1" dirty="0"/>
              <a:t>nevajag </a:t>
            </a:r>
            <a:r>
              <a:rPr lang="lv-LV" sz="2800" dirty="0"/>
              <a:t> to </a:t>
            </a:r>
            <a:r>
              <a:rPr lang="lv-LV" sz="2800" b="1" dirty="0"/>
              <a:t>stāstīt citiem </a:t>
            </a:r>
            <a:r>
              <a:rPr lang="lv-LV" sz="2800" dirty="0"/>
              <a:t>un </a:t>
            </a:r>
            <a:r>
              <a:rPr lang="lv-LV" sz="2800" b="1" dirty="0"/>
              <a:t>nākt</a:t>
            </a:r>
            <a:r>
              <a:rPr lang="lv-LV" sz="2800" dirty="0"/>
              <a:t> uzreiz </a:t>
            </a:r>
            <a:r>
              <a:rPr lang="lv-LV" sz="2800" b="1" dirty="0"/>
              <a:t>barā</a:t>
            </a:r>
            <a:r>
              <a:rPr lang="lv-LV" sz="2800" dirty="0"/>
              <a:t>, </a:t>
            </a:r>
            <a:r>
              <a:rPr lang="lv-LV" sz="2800" b="1" dirty="0"/>
              <a:t>TIKAI tad</a:t>
            </a:r>
            <a:r>
              <a:rPr lang="lv-LV" sz="2800" dirty="0"/>
              <a:t>, ja </a:t>
            </a:r>
            <a:r>
              <a:rPr lang="lv-LV" sz="2800" b="1" dirty="0"/>
              <a:t>nav klausījis</a:t>
            </a:r>
            <a:r>
              <a:rPr lang="lv-LV" sz="2800" dirty="0"/>
              <a:t>, vajag darīt </a:t>
            </a:r>
            <a:r>
              <a:rPr lang="lv-LV" sz="2800" b="1" dirty="0"/>
              <a:t>pārējos soļus</a:t>
            </a:r>
            <a:r>
              <a:rPr lang="lv-LV" sz="2800" dirty="0"/>
              <a:t>. Ja brālis 1 pret 1 ir </a:t>
            </a:r>
            <a:r>
              <a:rPr lang="lv-LV" sz="2800" b="1" dirty="0"/>
              <a:t>uzklausījis</a:t>
            </a:r>
            <a:r>
              <a:rPr lang="lv-LV" sz="2800" dirty="0"/>
              <a:t>, tad </a:t>
            </a:r>
            <a:r>
              <a:rPr lang="lv-LV" sz="2800" b="1" dirty="0"/>
              <a:t>tālāk nevajag nest</a:t>
            </a:r>
            <a:r>
              <a:rPr lang="lv-LV" sz="2800" dirty="0"/>
              <a:t>.</a:t>
            </a:r>
          </a:p>
          <a:p>
            <a:pPr>
              <a:lnSpc>
                <a:spcPts val="3000"/>
              </a:lnSpc>
              <a:buFontTx/>
              <a:buChar char="•"/>
              <a:defRPr/>
            </a:pPr>
            <a:r>
              <a:rPr lang="lv-LV" sz="2800" b="1" dirty="0"/>
              <a:t>Mērķis</a:t>
            </a:r>
            <a:r>
              <a:rPr lang="lv-LV" sz="2800" dirty="0"/>
              <a:t> nav tam </a:t>
            </a:r>
            <a:r>
              <a:rPr lang="lv-LV" sz="2800" b="1" dirty="0"/>
              <a:t>brālim celt neslavu</a:t>
            </a:r>
            <a:r>
              <a:rPr lang="lv-LV" sz="2800" dirty="0"/>
              <a:t>, bet gan lai </a:t>
            </a:r>
            <a:r>
              <a:rPr lang="lv-LV" sz="2800" b="1" dirty="0"/>
              <a:t>viņš atgriežas no sava grēka ceļa</a:t>
            </a:r>
            <a:r>
              <a:rPr lang="lv-LV" sz="2800" dirty="0"/>
              <a:t>.</a:t>
            </a:r>
          </a:p>
        </p:txBody>
      </p:sp>
      <p:sp>
        <p:nvSpPr>
          <p:cNvPr id="6149" name="Slide Number Placeholder 3"/>
          <p:cNvSpPr>
            <a:spLocks noGrp="1"/>
          </p:cNvSpPr>
          <p:nvPr>
            <p:ph type="sldNum" sz="quarter" idx="12"/>
          </p:nvPr>
        </p:nvSpPr>
        <p:spPr>
          <a:noFill/>
        </p:spPr>
        <p:txBody>
          <a:bodyPr/>
          <a:lstStyle/>
          <a:p>
            <a:fld id="{14590090-CBA7-4C2D-9BD6-8F00D6BA22E1}" type="slidenum">
              <a:rPr lang="lv-LV" smtClean="0"/>
              <a:pPr/>
              <a:t>14</a:t>
            </a:fld>
            <a:endParaRPr lang="lv-LV" smtClean="0"/>
          </a:p>
        </p:txBody>
      </p:sp>
      <p:pic>
        <p:nvPicPr>
          <p:cNvPr id="6" name="Picture 8"/>
          <p:cNvPicPr>
            <a:picLocks noChangeAspect="1" noChangeArrowheads="1"/>
          </p:cNvPicPr>
          <p:nvPr/>
        </p:nvPicPr>
        <p:blipFill>
          <a:blip r:embed="rId3" cstate="print"/>
          <a:srcRect l="9157" r="8425"/>
          <a:stretch>
            <a:fillRect/>
          </a:stretch>
        </p:blipFill>
        <p:spPr bwMode="auto">
          <a:xfrm>
            <a:off x="5857884" y="1428736"/>
            <a:ext cx="3000364" cy="17204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2000"/>
                                        <p:tgtEl>
                                          <p:spTgt spid="5"/>
                                        </p:tgtEl>
                                      </p:cBhvr>
                                    </p:animEffect>
                                  </p:childTnLst>
                                </p:cTn>
                              </p:par>
                            </p:childTnLst>
                          </p:cTn>
                        </p:par>
                        <p:par>
                          <p:cTn id="40" fill="hold">
                            <p:stCondLst>
                              <p:cond delay="7500"/>
                            </p:stCondLst>
                            <p:childTnLst>
                              <p:par>
                                <p:cTn id="41" presetID="2" presetClass="entr" presetSubtype="4"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5" fill="hold">
                            <p:stCondLst>
                              <p:cond delay="8000"/>
                            </p:stCondLst>
                            <p:childTnLst>
                              <p:par>
                                <p:cTn id="46" presetID="2" presetClass="entr" presetSubtype="4" fill="hold" nodeType="afterEffect">
                                  <p:stCondLst>
                                    <p:cond delay="0"/>
                                  </p:stCondLst>
                                  <p:childTnLst>
                                    <p:set>
                                      <p:cBhvr>
                                        <p:cTn id="47" dur="1" fill="hold">
                                          <p:stCondLst>
                                            <p:cond delay="0"/>
                                          </p:stCondLst>
                                        </p:cTn>
                                        <p:tgtEl>
                                          <p:spTgt spid="7">
                                            <p:txEl>
                                              <p:pRg st="6" end="6"/>
                                            </p:txEl>
                                          </p:spTgt>
                                        </p:tgtEl>
                                        <p:attrNameLst>
                                          <p:attrName>style.visibility</p:attrName>
                                        </p:attrNameLst>
                                      </p:cBhvr>
                                      <p:to>
                                        <p:strVal val="visible"/>
                                      </p:to>
                                    </p:set>
                                    <p:anim calcmode="lin" valueType="num">
                                      <p:cBhvr additive="base">
                                        <p:cTn id="48"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18 Es jums saku: patiesi, ko vien jūs virs zemes siesiet, tas būs siets arī debesīs; un, ko vien jūs virs zemes atraisīsiet, tas būs atraisīts arī debesīs.</a:t>
            </a:r>
          </a:p>
        </p:txBody>
      </p:sp>
      <p:sp>
        <p:nvSpPr>
          <p:cNvPr id="7" name="Rectangle 6"/>
          <p:cNvSpPr>
            <a:spLocks noChangeArrowheads="1"/>
          </p:cNvSpPr>
          <p:nvPr/>
        </p:nvSpPr>
        <p:spPr bwMode="auto">
          <a:xfrm>
            <a:off x="0" y="1000125"/>
            <a:ext cx="6715125" cy="5837238"/>
          </a:xfrm>
          <a:prstGeom prst="rect">
            <a:avLst/>
          </a:prstGeom>
          <a:noFill/>
          <a:ln w="9525">
            <a:noFill/>
            <a:miter lim="800000"/>
            <a:headEnd/>
            <a:tailEnd/>
          </a:ln>
        </p:spPr>
        <p:txBody>
          <a:bodyPr>
            <a:spAutoFit/>
          </a:bodyPr>
          <a:lstStyle/>
          <a:p>
            <a:pPr>
              <a:lnSpc>
                <a:spcPts val="3200"/>
              </a:lnSpc>
              <a:buFontTx/>
              <a:buChar char="•"/>
            </a:pPr>
            <a:r>
              <a:rPr lang="lv-LV" sz="2800"/>
              <a:t>Te </a:t>
            </a:r>
            <a:r>
              <a:rPr lang="lv-LV" sz="2800" b="1"/>
              <a:t>Jēzus dod </a:t>
            </a:r>
            <a:r>
              <a:rPr lang="lv-LV" sz="2800"/>
              <a:t>saviem </a:t>
            </a:r>
            <a:r>
              <a:rPr lang="lv-LV" sz="2800" b="1"/>
              <a:t>mācekļiem</a:t>
            </a:r>
            <a:r>
              <a:rPr lang="lv-LV" sz="2800"/>
              <a:t> </a:t>
            </a:r>
            <a:r>
              <a:rPr lang="lv-LV" sz="2800" b="1"/>
              <a:t>atslēgu varu grēkus piedot </a:t>
            </a:r>
            <a:r>
              <a:rPr lang="lv-LV" sz="2800"/>
              <a:t>viens otram, gan </a:t>
            </a:r>
            <a:r>
              <a:rPr lang="lv-LV" sz="2800" b="1"/>
              <a:t>paturēt</a:t>
            </a:r>
            <a:r>
              <a:rPr lang="lv-LV" sz="2800"/>
              <a:t>, ja otrs cilvēks tos </a:t>
            </a:r>
            <a:r>
              <a:rPr lang="lv-LV" sz="2800" b="1"/>
              <a:t>nav patiesi nožēlojis</a:t>
            </a:r>
            <a:r>
              <a:rPr lang="lv-LV" sz="2800"/>
              <a:t>, bet tikai </a:t>
            </a:r>
            <a:r>
              <a:rPr lang="lv-LV" sz="2800" b="1"/>
              <a:t>liekulīgi tēlo</a:t>
            </a:r>
            <a:r>
              <a:rPr lang="lv-LV" sz="2800"/>
              <a:t>.</a:t>
            </a:r>
          </a:p>
          <a:p>
            <a:pPr>
              <a:lnSpc>
                <a:spcPts val="3200"/>
              </a:lnSpc>
              <a:buFontTx/>
              <a:buChar char="•"/>
            </a:pPr>
            <a:r>
              <a:rPr lang="lv-LV" sz="2800"/>
              <a:t>Kristus </a:t>
            </a:r>
            <a:r>
              <a:rPr lang="lv-LV" sz="2800" b="1"/>
              <a:t>mācekļi</a:t>
            </a:r>
            <a:r>
              <a:rPr lang="lv-LV" sz="2800"/>
              <a:t> jau ir </a:t>
            </a:r>
            <a:r>
              <a:rPr lang="lv-LV" sz="2800" b="1"/>
              <a:t>tikai instrumenti Dieva rokās</a:t>
            </a:r>
            <a:r>
              <a:rPr lang="lv-LV" sz="2800"/>
              <a:t>, īstais </a:t>
            </a:r>
            <a:r>
              <a:rPr lang="lv-LV" sz="2800" b="1"/>
              <a:t>piedevējs</a:t>
            </a:r>
            <a:r>
              <a:rPr lang="lv-LV" sz="2800"/>
              <a:t> ir </a:t>
            </a:r>
            <a:r>
              <a:rPr lang="lv-LV" sz="2800" b="1"/>
              <a:t>Dievs</a:t>
            </a:r>
            <a:r>
              <a:rPr lang="lv-LV" sz="2800"/>
              <a:t>.</a:t>
            </a:r>
          </a:p>
          <a:p>
            <a:pPr>
              <a:lnSpc>
                <a:spcPts val="3200"/>
              </a:lnSpc>
              <a:buFontTx/>
              <a:buChar char="•"/>
            </a:pPr>
            <a:r>
              <a:rPr lang="lv-LV" sz="2800" b="1"/>
              <a:t>Balstoties</a:t>
            </a:r>
            <a:r>
              <a:rPr lang="lv-LV" sz="2800"/>
              <a:t> uz šiem </a:t>
            </a:r>
            <a:r>
              <a:rPr lang="lv-LV" sz="2800" b="1"/>
              <a:t>Jēzus vārdiem</a:t>
            </a:r>
            <a:r>
              <a:rPr lang="lv-LV" sz="2800"/>
              <a:t>, </a:t>
            </a:r>
            <a:r>
              <a:rPr lang="lv-LV" sz="2800" b="1"/>
              <a:t>mācītājs</a:t>
            </a:r>
            <a:r>
              <a:rPr lang="lv-LV" sz="2800"/>
              <a:t> arī </a:t>
            </a:r>
            <a:r>
              <a:rPr lang="lv-LV" sz="2800" b="1"/>
              <a:t>privātā bikts grēksūdzē </a:t>
            </a:r>
            <a:r>
              <a:rPr lang="lv-LV" sz="2800"/>
              <a:t>parasti </a:t>
            </a:r>
            <a:r>
              <a:rPr lang="lv-LV" sz="2800" b="1"/>
              <a:t>jautā grēku sūdzētājam</a:t>
            </a:r>
            <a:r>
              <a:rPr lang="lv-LV" sz="2800"/>
              <a:t>: </a:t>
            </a:r>
            <a:r>
              <a:rPr lang="lv-LV" sz="2800" i="1"/>
              <a:t>vai tu tici, ka mana piedošana ir Dieva piedošana?</a:t>
            </a:r>
          </a:p>
          <a:p>
            <a:pPr>
              <a:lnSpc>
                <a:spcPts val="3200"/>
              </a:lnSpc>
              <a:buFontTx/>
              <a:buChar char="•"/>
            </a:pPr>
            <a:r>
              <a:rPr lang="lv-LV" sz="2800"/>
              <a:t>Te redzama </a:t>
            </a:r>
            <a:r>
              <a:rPr lang="lv-LV" sz="2800" b="1"/>
              <a:t>ļoti liela Dieva uzticība </a:t>
            </a:r>
            <a:r>
              <a:rPr lang="lv-LV" sz="2800"/>
              <a:t>saviem </a:t>
            </a:r>
            <a:r>
              <a:rPr lang="lv-LV" sz="2800" b="1"/>
              <a:t>mācekļiem</a:t>
            </a:r>
            <a:r>
              <a:rPr lang="lv-LV" sz="2800"/>
              <a:t> un </a:t>
            </a:r>
            <a:r>
              <a:rPr lang="lv-LV" sz="2800" b="1"/>
              <a:t>liela vara </a:t>
            </a:r>
            <a:r>
              <a:rPr lang="lv-LV" sz="2800"/>
              <a:t>dota.</a:t>
            </a:r>
          </a:p>
        </p:txBody>
      </p:sp>
      <p:sp>
        <p:nvSpPr>
          <p:cNvPr id="7172" name="Slide Number Placeholder 3"/>
          <p:cNvSpPr>
            <a:spLocks noGrp="1"/>
          </p:cNvSpPr>
          <p:nvPr>
            <p:ph type="sldNum" sz="quarter" idx="12"/>
          </p:nvPr>
        </p:nvSpPr>
        <p:spPr>
          <a:noFill/>
        </p:spPr>
        <p:txBody>
          <a:bodyPr/>
          <a:lstStyle/>
          <a:p>
            <a:fld id="{64D6B53B-6D26-482C-BFA8-D2F5FE5D4FE8}" type="slidenum">
              <a:rPr lang="lv-LV" smtClean="0"/>
              <a:pPr/>
              <a:t>15</a:t>
            </a:fld>
            <a:endParaRPr lang="lv-LV" smtClean="0"/>
          </a:p>
        </p:txBody>
      </p:sp>
      <p:pic>
        <p:nvPicPr>
          <p:cNvPr id="5" name="Picture 4"/>
          <p:cNvPicPr>
            <a:picLocks noChangeAspect="1" noChangeArrowheads="1"/>
          </p:cNvPicPr>
          <p:nvPr/>
        </p:nvPicPr>
        <p:blipFill>
          <a:blip r:embed="rId2"/>
          <a:srcRect/>
          <a:stretch>
            <a:fillRect/>
          </a:stretch>
        </p:blipFill>
        <p:spPr bwMode="auto">
          <a:xfrm>
            <a:off x="6143636" y="4934987"/>
            <a:ext cx="3000364" cy="1923013"/>
          </a:xfrm>
          <a:prstGeom prst="rect">
            <a:avLst/>
          </a:prstGeom>
          <a:ln>
            <a:noFill/>
          </a:ln>
          <a:effectLst>
            <a:softEdge rad="112500"/>
          </a:effectLst>
        </p:spPr>
      </p:pic>
      <p:pic>
        <p:nvPicPr>
          <p:cNvPr id="6" name="Picture 2" descr="http://t0.gstatic.com/images?q=tbn:ANd9GcRDpqNAj05OKgqxxGpqG3mxydIgilw-2hySiyF9gmRq9ZTO1PW_CQ"/>
          <p:cNvPicPr>
            <a:picLocks noChangeAspect="1" noChangeArrowheads="1"/>
          </p:cNvPicPr>
          <p:nvPr/>
        </p:nvPicPr>
        <p:blipFill>
          <a:blip r:embed="rId3" cstate="print"/>
          <a:srcRect/>
          <a:stretch>
            <a:fillRect/>
          </a:stretch>
        </p:blipFill>
        <p:spPr bwMode="auto">
          <a:xfrm>
            <a:off x="6516216" y="857232"/>
            <a:ext cx="2627784" cy="37147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B59480F0-572A-424D-AEEE-E8F572984EF3}"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885826"/>
          </a:xfrm>
        </p:spPr>
        <p:txBody>
          <a:bodyPr/>
          <a:lstStyle/>
          <a:p>
            <a:pPr eaLnBrk="1" hangingPunct="1"/>
            <a:r>
              <a:rPr lang="lv-LV" b="1" dirty="0" smtClean="0"/>
              <a:t>Mt.18:11-20 Atbalsts viens otram</a:t>
            </a:r>
            <a:endParaRPr lang="lv-LV" dirty="0" smtClean="0"/>
          </a:p>
        </p:txBody>
      </p:sp>
      <p:sp>
        <p:nvSpPr>
          <p:cNvPr id="3076" name="Slide Number Placeholder 5"/>
          <p:cNvSpPr>
            <a:spLocks noGrp="1"/>
          </p:cNvSpPr>
          <p:nvPr>
            <p:ph type="sldNum" sz="quarter" idx="12"/>
          </p:nvPr>
        </p:nvSpPr>
        <p:spPr>
          <a:noFill/>
        </p:spPr>
        <p:txBody>
          <a:bodyPr/>
          <a:lstStyle/>
          <a:p>
            <a:fld id="{C2FB5D30-2FAB-41B2-BCB2-F73A6A468142}" type="slidenum">
              <a:rPr lang="lv-LV" smtClean="0"/>
              <a:pPr/>
              <a:t>2</a:t>
            </a:fld>
            <a:endParaRPr lang="lv-LV" smtClean="0"/>
          </a:p>
        </p:txBody>
      </p:sp>
      <p:sp>
        <p:nvSpPr>
          <p:cNvPr id="3077" name="Rectangle 6"/>
          <p:cNvSpPr>
            <a:spLocks noChangeArrowheads="1"/>
          </p:cNvSpPr>
          <p:nvPr/>
        </p:nvSpPr>
        <p:spPr bwMode="auto">
          <a:xfrm>
            <a:off x="0" y="725488"/>
            <a:ext cx="9144000" cy="5847755"/>
          </a:xfrm>
          <a:prstGeom prst="rect">
            <a:avLst/>
          </a:prstGeom>
          <a:noFill/>
          <a:ln w="9525">
            <a:noFill/>
            <a:miter lim="800000"/>
            <a:headEnd/>
            <a:tailEnd/>
          </a:ln>
        </p:spPr>
        <p:txBody>
          <a:bodyPr>
            <a:spAutoFit/>
          </a:bodyPr>
          <a:lstStyle/>
          <a:p>
            <a:pPr algn="just"/>
            <a:r>
              <a:rPr lang="lv-LV" sz="2200" baseline="30000" dirty="0" smtClean="0"/>
              <a:t>11</a:t>
            </a:r>
            <a:r>
              <a:rPr lang="lv-LV" sz="2200" dirty="0" smtClean="0"/>
              <a:t> Jo Cilvēka Dēls ir nācis izglābt pazudušo </a:t>
            </a:r>
            <a:r>
              <a:rPr lang="lv-LV" sz="2200" baseline="30000" dirty="0" smtClean="0"/>
              <a:t>12</a:t>
            </a:r>
            <a:r>
              <a:rPr lang="lv-LV" sz="2200" dirty="0" smtClean="0"/>
              <a:t> Kā jūs domājat? Ja kādam cilvēkam pieder simts avju un viena no tām nomaldās, vai tad viņš neatstās pārējās deviņdesmit deviņas kalnos un nedosies meklēt to nomaldījušos? </a:t>
            </a:r>
            <a:r>
              <a:rPr lang="lv-LV" sz="2200" baseline="30000" dirty="0" smtClean="0"/>
              <a:t>13</a:t>
            </a:r>
            <a:r>
              <a:rPr lang="lv-LV" sz="2200" dirty="0" smtClean="0"/>
              <a:t> Un, ja viņam gadās to atrast, es jums saku: patiesi viņš priecājas par to vairāk nekā par tām deviņdesmit deviņām, kas nebija nomaldījušās. </a:t>
            </a:r>
            <a:r>
              <a:rPr lang="lv-LV" sz="2200" baseline="30000" dirty="0" smtClean="0"/>
              <a:t>14</a:t>
            </a:r>
            <a:r>
              <a:rPr lang="lv-LV" sz="2200" dirty="0" smtClean="0"/>
              <a:t> Tāpat tas nav pēc jūsu debesu Tēva prāta, ka iet bojā viens no šiem mazākajiem. 15 </a:t>
            </a:r>
            <a:r>
              <a:rPr lang="lv-LV" sz="2200" dirty="0"/>
              <a:t>Ja tavs brālis pret tevi grēko, tad ej un uzrādi viņa vainu, kad esat divatā; ja viņš tevi klausa, tu savu brāli esi atguvis. 16 Ja viņš tevi neklausa, tad ņem līdzi vēl vienu vai divus, lai no divu vai trīs liecinieku mutes katrs vārds tiek apstiprināts. 17 Ja viņš tos neklausa, tad saki to draudzei; un, ja viņš neklausa draudzi, tad uzskati viņu par pagānu vai muitnieku. 18 Es jums saku: patiesi, ko vien jūs virs zemes siesiet, tas būs siets arī debesīs; un, ko vien jūs virs zemes atraisīsiet, tas būs atraisīts arī debesīs. 19 Un vēl es jums saku: ja divi no jums virs zemes vienprātīgi kaut ko lūgs, tad mans debesu Tēvs viņiem to piešķirs. 20 Jo, kur divi vai trīs ir sapulcējušies manā vārdā, tur arī es esmu viņu vidū.“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truthworks.org/wp-content/uploads/2010/01/the-Lord-is-my-Shepherd.jpg"/>
          <p:cNvPicPr>
            <a:picLocks noChangeAspect="1" noChangeArrowheads="1"/>
          </p:cNvPicPr>
          <p:nvPr/>
        </p:nvPicPr>
        <p:blipFill>
          <a:blip r:embed="rId2" cstate="print"/>
          <a:srcRect/>
          <a:stretch>
            <a:fillRect/>
          </a:stretch>
        </p:blipFill>
        <p:spPr bwMode="auto">
          <a:xfrm flipH="1">
            <a:off x="6215074" y="1571612"/>
            <a:ext cx="2928926" cy="507209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None/>
            </a:pPr>
            <a:r>
              <a:rPr lang="lv-LV" sz="2800" i="1" baseline="30000" dirty="0" smtClean="0"/>
              <a:t>11</a:t>
            </a:r>
            <a:r>
              <a:rPr lang="lv-LV" sz="2800" i="1" dirty="0" smtClean="0"/>
              <a:t> Jo Cilvēka Dēls ir nācis izglābt pazudušo </a:t>
            </a:r>
            <a:r>
              <a:rPr lang="lv-LV" sz="2800" i="1" baseline="30000" dirty="0" smtClean="0"/>
              <a:t>12</a:t>
            </a:r>
            <a:r>
              <a:rPr lang="lv-LV" sz="2800" i="1" dirty="0" smtClean="0"/>
              <a:t> Kā jūs domājat? Ja kādam cilvēkam pieder simts avju un viena no tām nomaldās, vai tad viņš neatstās pārējās deviņdesmit deviņas kalnos un nedosies meklēt to nomaldījušos?</a:t>
            </a:r>
          </a:p>
        </p:txBody>
      </p:sp>
      <p:sp>
        <p:nvSpPr>
          <p:cNvPr id="7" name="Rectangle 6"/>
          <p:cNvSpPr>
            <a:spLocks noChangeArrowheads="1"/>
          </p:cNvSpPr>
          <p:nvPr/>
        </p:nvSpPr>
        <p:spPr bwMode="auto">
          <a:xfrm>
            <a:off x="1" y="1666899"/>
            <a:ext cx="6215074" cy="5262979"/>
          </a:xfrm>
          <a:prstGeom prst="rect">
            <a:avLst/>
          </a:prstGeom>
          <a:noFill/>
          <a:ln w="9525">
            <a:noFill/>
            <a:miter lim="800000"/>
            <a:headEnd/>
            <a:tailEnd/>
          </a:ln>
        </p:spPr>
        <p:txBody>
          <a:bodyPr wrap="square">
            <a:spAutoFit/>
          </a:bodyPr>
          <a:lstStyle/>
          <a:p>
            <a:pPr>
              <a:buFontTx/>
              <a:buChar char="•"/>
            </a:pPr>
            <a:r>
              <a:rPr lang="lv-LV" sz="2800" b="1" dirty="0" smtClean="0"/>
              <a:t>Jēzus</a:t>
            </a:r>
            <a:r>
              <a:rPr lang="lv-LV" sz="2800" dirty="0" smtClean="0"/>
              <a:t> te runā par </a:t>
            </a:r>
            <a:r>
              <a:rPr lang="lv-LV" sz="2800" b="1" dirty="0" smtClean="0"/>
              <a:t>savu misiju </a:t>
            </a:r>
            <a:r>
              <a:rPr lang="lv-LV" sz="2800" dirty="0" smtClean="0"/>
              <a:t>– </a:t>
            </a:r>
            <a:r>
              <a:rPr lang="lv-LV" sz="2800" b="1" dirty="0" smtClean="0"/>
              <a:t>kamdēļ Viņš ir nācis </a:t>
            </a:r>
            <a:r>
              <a:rPr lang="lv-LV" sz="2800" dirty="0" smtClean="0"/>
              <a:t>šeit virs  zemes – lai </a:t>
            </a:r>
            <a:r>
              <a:rPr lang="lv-LV" sz="2800" b="1" dirty="0" smtClean="0"/>
              <a:t>izglābtu pazudušos cilvēkus</a:t>
            </a:r>
            <a:r>
              <a:rPr lang="lv-LV" sz="2800" dirty="0" smtClean="0"/>
              <a:t>!</a:t>
            </a:r>
          </a:p>
          <a:p>
            <a:pPr>
              <a:buFontTx/>
              <a:buChar char="•"/>
            </a:pPr>
            <a:r>
              <a:rPr lang="lv-LV" sz="2800" dirty="0" smtClean="0"/>
              <a:t>Lai izrautu cilvēkus </a:t>
            </a:r>
            <a:r>
              <a:rPr lang="lv-LV" sz="2800" smtClean="0"/>
              <a:t>no </a:t>
            </a:r>
            <a:r>
              <a:rPr lang="lv-LV" sz="2800" b="1" smtClean="0"/>
              <a:t>grēkiem</a:t>
            </a:r>
            <a:endParaRPr lang="lv-LV" sz="2800" b="1" dirty="0" smtClean="0"/>
          </a:p>
          <a:p>
            <a:pPr>
              <a:buFontTx/>
              <a:buChar char="•"/>
            </a:pPr>
            <a:r>
              <a:rPr lang="lv-LV" sz="2800" dirty="0" smtClean="0"/>
              <a:t>Lai izrautu cilvēkus no </a:t>
            </a:r>
            <a:r>
              <a:rPr lang="lv-LV" sz="2800" b="1" dirty="0" smtClean="0"/>
              <a:t>elles</a:t>
            </a:r>
            <a:endParaRPr lang="lv-LV" sz="2800" b="1" dirty="0" smtClean="0"/>
          </a:p>
          <a:p>
            <a:pPr>
              <a:buFontTx/>
              <a:buChar char="•"/>
            </a:pPr>
            <a:r>
              <a:rPr lang="lv-LV" sz="2800" dirty="0" smtClean="0"/>
              <a:t>Lai izrautu ārā no </a:t>
            </a:r>
            <a:r>
              <a:rPr lang="lv-LV" sz="2800" b="1" dirty="0" smtClean="0"/>
              <a:t>atkarībām</a:t>
            </a:r>
          </a:p>
          <a:p>
            <a:pPr>
              <a:buFontTx/>
              <a:buChar char="•"/>
            </a:pPr>
            <a:r>
              <a:rPr lang="lv-LV" sz="2800" dirty="0" smtClean="0"/>
              <a:t>Lai izrautu ārā no </a:t>
            </a:r>
            <a:r>
              <a:rPr lang="lv-LV" sz="2800" b="1" dirty="0" smtClean="0"/>
              <a:t>elkdievībām</a:t>
            </a:r>
          </a:p>
          <a:p>
            <a:pPr>
              <a:buFontTx/>
              <a:buChar char="•"/>
            </a:pPr>
            <a:r>
              <a:rPr lang="lv-LV" sz="2800" dirty="0" smtClean="0"/>
              <a:t>Lai palīdzētu </a:t>
            </a:r>
            <a:r>
              <a:rPr lang="lv-LV" sz="2800" b="1" dirty="0" smtClean="0"/>
              <a:t>sakārtot attiecības</a:t>
            </a:r>
          </a:p>
          <a:p>
            <a:pPr>
              <a:buFontTx/>
              <a:buChar char="•"/>
            </a:pPr>
            <a:r>
              <a:rPr lang="lv-LV" sz="2800" dirty="0" smtClean="0"/>
              <a:t>Lai veidotu </a:t>
            </a:r>
            <a:r>
              <a:rPr lang="lv-LV" sz="2800" b="1" dirty="0" smtClean="0"/>
              <a:t>labu ģimenes dzīvi</a:t>
            </a:r>
            <a:r>
              <a:rPr lang="lv-LV" sz="2800" dirty="0" smtClean="0"/>
              <a:t>.</a:t>
            </a:r>
          </a:p>
          <a:p>
            <a:pPr>
              <a:buFontTx/>
              <a:buChar char="•"/>
            </a:pPr>
            <a:r>
              <a:rPr lang="lv-LV" sz="2800" dirty="0" smtClean="0"/>
              <a:t>Ja </a:t>
            </a:r>
            <a:r>
              <a:rPr lang="lv-LV" sz="2800" b="1" dirty="0" smtClean="0"/>
              <a:t>Jēzus</a:t>
            </a:r>
            <a:r>
              <a:rPr lang="lv-LV" sz="2800" dirty="0" smtClean="0"/>
              <a:t> kaut kur </a:t>
            </a:r>
            <a:r>
              <a:rPr lang="lv-LV" sz="2800" b="1" dirty="0" smtClean="0"/>
              <a:t>redz kādu pazudušo</a:t>
            </a:r>
            <a:r>
              <a:rPr lang="lv-LV" sz="2800" dirty="0" smtClean="0"/>
              <a:t> – </a:t>
            </a:r>
            <a:r>
              <a:rPr lang="lv-LV" sz="2800" b="1" dirty="0" smtClean="0"/>
              <a:t>Viņš iet to glābt</a:t>
            </a:r>
            <a:r>
              <a:rPr lang="lv-LV" sz="2800" dirty="0" smtClean="0"/>
              <a:t>. Vai mums ir </a:t>
            </a:r>
            <a:r>
              <a:rPr lang="lv-LV" sz="2800" b="1" dirty="0" smtClean="0"/>
              <a:t>tāda pat sirds kā viņam</a:t>
            </a:r>
            <a:r>
              <a:rPr lang="lv-LV" sz="2800" dirty="0" smtClean="0"/>
              <a:t>?</a:t>
            </a:r>
            <a:endParaRPr lang="lv-LV" sz="2800" dirty="0"/>
          </a:p>
        </p:txBody>
      </p:sp>
      <p:sp>
        <p:nvSpPr>
          <p:cNvPr id="5125" name="Slide Number Placeholder 3"/>
          <p:cNvSpPr>
            <a:spLocks noGrp="1"/>
          </p:cNvSpPr>
          <p:nvPr>
            <p:ph type="sldNum" sz="quarter" idx="12"/>
          </p:nvPr>
        </p:nvSpPr>
        <p:spPr>
          <a:noFill/>
        </p:spPr>
        <p:txBody>
          <a:bodyPr/>
          <a:lstStyle/>
          <a:p>
            <a:fld id="{EA09F98D-BE3D-4B16-B788-3D8DDFD087BE}" type="slidenum">
              <a:rPr lang="lv-LV" smtClean="0"/>
              <a:pPr/>
              <a:t>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6" name="Picture 8" descr="http://beforeitsnews.com/mediadrop/uploads/2013/52/9ba03d3c6445aee3345fbca92e72d699574e4c9c.jpg"/>
          <p:cNvPicPr>
            <a:picLocks noChangeAspect="1" noChangeArrowheads="1"/>
          </p:cNvPicPr>
          <p:nvPr/>
        </p:nvPicPr>
        <p:blipFill>
          <a:blip r:embed="rId2" cstate="print"/>
          <a:srcRect/>
          <a:stretch>
            <a:fillRect/>
          </a:stretch>
        </p:blipFill>
        <p:spPr bwMode="auto">
          <a:xfrm>
            <a:off x="5572132" y="1928802"/>
            <a:ext cx="3571868" cy="2714644"/>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 </a:t>
            </a:r>
            <a:r>
              <a:rPr lang="lv-LV" sz="2800" i="1" baseline="30000" dirty="0" smtClean="0"/>
              <a:t>13</a:t>
            </a:r>
            <a:r>
              <a:rPr lang="lv-LV" sz="2800" i="1" dirty="0" smtClean="0"/>
              <a:t> Un, ja viņam gadās to atrast, es jums saku: patiesi viņš priecājas par to vairāk nekā par tām deviņdesmit deviņām, kas nebija nomaldījušās. </a:t>
            </a:r>
            <a:r>
              <a:rPr lang="lv-LV" sz="2800" i="1" baseline="30000" dirty="0" smtClean="0"/>
              <a:t>14</a:t>
            </a:r>
            <a:r>
              <a:rPr lang="lv-LV" sz="2800" i="1" dirty="0" smtClean="0"/>
              <a:t> Tāpat tas nav pēc jūsu debesu Tēva prāta, ka iet bojā viens no šiem mazākajiem.</a:t>
            </a:r>
          </a:p>
        </p:txBody>
      </p:sp>
      <p:sp>
        <p:nvSpPr>
          <p:cNvPr id="7" name="Rectangle 6"/>
          <p:cNvSpPr>
            <a:spLocks noChangeArrowheads="1"/>
          </p:cNvSpPr>
          <p:nvPr/>
        </p:nvSpPr>
        <p:spPr bwMode="auto">
          <a:xfrm>
            <a:off x="0" y="1928813"/>
            <a:ext cx="6000750" cy="4832350"/>
          </a:xfrm>
          <a:prstGeom prst="rect">
            <a:avLst/>
          </a:prstGeom>
          <a:noFill/>
          <a:ln w="9525">
            <a:noFill/>
            <a:miter lim="800000"/>
            <a:headEnd/>
            <a:tailEnd/>
          </a:ln>
        </p:spPr>
        <p:txBody>
          <a:bodyPr>
            <a:spAutoFit/>
          </a:bodyPr>
          <a:lstStyle/>
          <a:p>
            <a:pPr>
              <a:buFontTx/>
              <a:buChar char="•"/>
            </a:pPr>
            <a:r>
              <a:rPr lang="lv-LV" sz="2800"/>
              <a:t>Vai tu esi </a:t>
            </a:r>
            <a:r>
              <a:rPr lang="lv-LV" sz="2800" b="1"/>
              <a:t>kādreiz</a:t>
            </a:r>
            <a:r>
              <a:rPr lang="lv-LV" sz="2800"/>
              <a:t> tā </a:t>
            </a:r>
            <a:r>
              <a:rPr lang="lv-LV" sz="2800" b="1"/>
              <a:t>priecājies</a:t>
            </a:r>
            <a:r>
              <a:rPr lang="lv-LV" sz="2800"/>
              <a:t> </a:t>
            </a:r>
            <a:r>
              <a:rPr lang="lv-LV" sz="2800" b="1"/>
              <a:t>kā gans </a:t>
            </a:r>
            <a:r>
              <a:rPr lang="lv-LV" sz="2800"/>
              <a:t>par </a:t>
            </a:r>
            <a:r>
              <a:rPr lang="lv-LV" sz="2800" b="1"/>
              <a:t>avs atrašanos</a:t>
            </a:r>
            <a:r>
              <a:rPr lang="lv-LV" sz="2800"/>
              <a:t>?</a:t>
            </a:r>
          </a:p>
          <a:p>
            <a:pPr>
              <a:buFontTx/>
              <a:buChar char="•"/>
            </a:pPr>
            <a:r>
              <a:rPr lang="lv-LV" sz="2800"/>
              <a:t>Vai esi </a:t>
            </a:r>
            <a:r>
              <a:rPr lang="lv-LV" sz="2800" b="1"/>
              <a:t>kādreiz priecājies </a:t>
            </a:r>
            <a:r>
              <a:rPr lang="lv-LV" sz="2800"/>
              <a:t>par to,  ka </a:t>
            </a:r>
            <a:r>
              <a:rPr lang="lv-LV" sz="2800" b="1"/>
              <a:t>kāds</a:t>
            </a:r>
            <a:r>
              <a:rPr lang="lv-LV" sz="2800"/>
              <a:t> pie </a:t>
            </a:r>
            <a:r>
              <a:rPr lang="lv-LV" sz="2800" b="1"/>
              <a:t>dzīvas, glābjošas ticības nācis</a:t>
            </a:r>
            <a:r>
              <a:rPr lang="lv-LV" sz="2800"/>
              <a:t>? Vai esi kādreiz </a:t>
            </a:r>
            <a:r>
              <a:rPr lang="lv-LV" sz="2800" b="1"/>
              <a:t>pats kādu pie ticības pievedis</a:t>
            </a:r>
            <a:r>
              <a:rPr lang="lv-LV" sz="2800"/>
              <a:t>?</a:t>
            </a:r>
          </a:p>
          <a:p>
            <a:pPr>
              <a:buFontTx/>
              <a:buChar char="•"/>
            </a:pPr>
            <a:r>
              <a:rPr lang="lv-LV" sz="2800" b="1"/>
              <a:t>Katru reizi</a:t>
            </a:r>
            <a:r>
              <a:rPr lang="lv-LV" sz="2800"/>
              <a:t>, kad </a:t>
            </a:r>
            <a:r>
              <a:rPr lang="lv-LV" sz="2800" b="1"/>
              <a:t>kāds grēcinieks kļūst ticīgs</a:t>
            </a:r>
            <a:r>
              <a:rPr lang="lv-LV" sz="2800"/>
              <a:t>, </a:t>
            </a:r>
            <a:r>
              <a:rPr lang="lv-LV" sz="2800" b="1"/>
              <a:t>debesīs</a:t>
            </a:r>
            <a:r>
              <a:rPr lang="lv-LV" sz="2800"/>
              <a:t> visi </a:t>
            </a:r>
            <a:r>
              <a:rPr lang="lv-LV" sz="2800" b="1"/>
              <a:t>eņģeļi</a:t>
            </a:r>
            <a:r>
              <a:rPr lang="lv-LV" sz="2800"/>
              <a:t> un </a:t>
            </a:r>
            <a:r>
              <a:rPr lang="lv-LV" sz="2800" b="1"/>
              <a:t>kristieši gavilē.</a:t>
            </a:r>
            <a:r>
              <a:rPr lang="lv-LV" sz="2800"/>
              <a:t> Tāpat arī </a:t>
            </a:r>
            <a:r>
              <a:rPr lang="lv-LV" sz="2800" b="1"/>
              <a:t>mums</a:t>
            </a:r>
            <a:r>
              <a:rPr lang="lv-LV" sz="2800"/>
              <a:t> būtu </a:t>
            </a:r>
            <a:r>
              <a:rPr lang="lv-LV" sz="2800" b="1"/>
              <a:t>jāgavilē</a:t>
            </a:r>
            <a:r>
              <a:rPr lang="lv-LV" sz="2800"/>
              <a:t> par katru </a:t>
            </a:r>
            <a:r>
              <a:rPr lang="lv-LV" sz="2800" b="1"/>
              <a:t>grēcinieku</a:t>
            </a:r>
            <a:r>
              <a:rPr lang="lv-LV" sz="2800"/>
              <a:t>, kas pie </a:t>
            </a:r>
            <a:r>
              <a:rPr lang="lv-LV" sz="2800" b="1"/>
              <a:t>dzīvas ticības nāk</a:t>
            </a:r>
            <a:r>
              <a:rPr lang="lv-LV" sz="2800"/>
              <a:t>.</a:t>
            </a:r>
          </a:p>
        </p:txBody>
      </p:sp>
      <p:sp>
        <p:nvSpPr>
          <p:cNvPr id="8197" name="Slide Number Placeholder 3"/>
          <p:cNvSpPr>
            <a:spLocks noGrp="1"/>
          </p:cNvSpPr>
          <p:nvPr>
            <p:ph type="sldNum" sz="quarter" idx="12"/>
          </p:nvPr>
        </p:nvSpPr>
        <p:spPr>
          <a:noFill/>
        </p:spPr>
        <p:txBody>
          <a:bodyPr/>
          <a:lstStyle/>
          <a:p>
            <a:fld id="{9CE77662-7B9B-4677-97D1-DE887FB856B8}" type="slidenum">
              <a:rPr lang="lv-LV" smtClean="0"/>
              <a:pPr/>
              <a:t>4</a:t>
            </a:fld>
            <a:endParaRPr lang="lv-LV" smtClean="0"/>
          </a:p>
        </p:txBody>
      </p:sp>
      <p:pic>
        <p:nvPicPr>
          <p:cNvPr id="7174" name="Picture 6" descr="http://bocsupportnetwork.com/wp-content/uploads/2012/05/jesus_with_teen1-300x224.jpg"/>
          <p:cNvPicPr>
            <a:picLocks noChangeAspect="1" noChangeArrowheads="1"/>
          </p:cNvPicPr>
          <p:nvPr/>
        </p:nvPicPr>
        <p:blipFill>
          <a:blip r:embed="rId3" cstate="print"/>
          <a:srcRect/>
          <a:stretch>
            <a:fillRect/>
          </a:stretch>
        </p:blipFill>
        <p:spPr bwMode="auto">
          <a:xfrm>
            <a:off x="5572132" y="4500570"/>
            <a:ext cx="3571868" cy="23574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6"/>
                                        </p:tgtEl>
                                        <p:attrNameLst>
                                          <p:attrName>style.visibility</p:attrName>
                                        </p:attrNameLst>
                                      </p:cBhvr>
                                      <p:to>
                                        <p:strVal val="visible"/>
                                      </p:to>
                                    </p:set>
                                    <p:anim calcmode="lin" valueType="num">
                                      <p:cBhvr additive="base">
                                        <p:cTn id="11" dur="500" fill="hold"/>
                                        <p:tgtEl>
                                          <p:spTgt spid="7176"/>
                                        </p:tgtEl>
                                        <p:attrNameLst>
                                          <p:attrName>ppt_x</p:attrName>
                                        </p:attrNameLst>
                                      </p:cBhvr>
                                      <p:tavLst>
                                        <p:tav tm="0">
                                          <p:val>
                                            <p:strVal val="#ppt_x"/>
                                          </p:val>
                                        </p:tav>
                                        <p:tav tm="100000">
                                          <p:val>
                                            <p:strVal val="#ppt_x"/>
                                          </p:val>
                                        </p:tav>
                                      </p:tavLst>
                                    </p:anim>
                                    <p:anim calcmode="lin" valueType="num">
                                      <p:cBhvr additive="base">
                                        <p:cTn id="12" dur="500" fill="hold"/>
                                        <p:tgtEl>
                                          <p:spTgt spid="717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74"/>
                                        </p:tgtEl>
                                        <p:attrNameLst>
                                          <p:attrName>style.visibility</p:attrName>
                                        </p:attrNameLst>
                                      </p:cBhvr>
                                      <p:to>
                                        <p:strVal val="visible"/>
                                      </p:to>
                                    </p:set>
                                    <p:anim calcmode="lin" valueType="num">
                                      <p:cBhvr additive="base">
                                        <p:cTn id="15" dur="500" fill="hold"/>
                                        <p:tgtEl>
                                          <p:spTgt spid="7174"/>
                                        </p:tgtEl>
                                        <p:attrNameLst>
                                          <p:attrName>ppt_x</p:attrName>
                                        </p:attrNameLst>
                                      </p:cBhvr>
                                      <p:tavLst>
                                        <p:tav tm="0">
                                          <p:val>
                                            <p:strVal val="#ppt_x"/>
                                          </p:val>
                                        </p:tav>
                                        <p:tav tm="100000">
                                          <p:val>
                                            <p:strVal val="#ppt_x"/>
                                          </p:val>
                                        </p:tav>
                                      </p:tavLst>
                                    </p:anim>
                                    <p:anim calcmode="lin" valueType="num">
                                      <p:cBhvr additive="base">
                                        <p:cTn id="16" dur="500" fill="hold"/>
                                        <p:tgtEl>
                                          <p:spTgt spid="717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19 Un vēl es jums saku: ja divi no jums virs zemes vienprātīgi kaut ko lūgs, tad mans debesu Tēvs viņiem to piešķirs. 20 Jo, kur divi vai trīs ir sapulcējušies manā vārdā, tur arī es esmu viņu vidū.</a:t>
            </a:r>
          </a:p>
        </p:txBody>
      </p:sp>
      <p:sp>
        <p:nvSpPr>
          <p:cNvPr id="7" name="Rectangle 6"/>
          <p:cNvSpPr>
            <a:spLocks noChangeArrowheads="1"/>
          </p:cNvSpPr>
          <p:nvPr/>
        </p:nvSpPr>
        <p:spPr bwMode="auto">
          <a:xfrm>
            <a:off x="0" y="1500188"/>
            <a:ext cx="7215206" cy="5427127"/>
          </a:xfrm>
          <a:prstGeom prst="rect">
            <a:avLst/>
          </a:prstGeom>
          <a:noFill/>
          <a:ln w="9525">
            <a:noFill/>
            <a:miter lim="800000"/>
            <a:headEnd/>
            <a:tailEnd/>
          </a:ln>
        </p:spPr>
        <p:txBody>
          <a:bodyPr wrap="square">
            <a:spAutoFit/>
          </a:bodyPr>
          <a:lstStyle/>
          <a:p>
            <a:pPr>
              <a:lnSpc>
                <a:spcPts val="3200"/>
              </a:lnSpc>
              <a:buFontTx/>
              <a:buChar char="•"/>
            </a:pPr>
            <a:r>
              <a:rPr lang="lv-LV" sz="2800" dirty="0" smtClean="0"/>
              <a:t>Vai mēs esam </a:t>
            </a:r>
            <a:r>
              <a:rPr lang="lv-LV" sz="2800" b="1" dirty="0" smtClean="0"/>
              <a:t>visās lietās vienprātīgi</a:t>
            </a:r>
            <a:r>
              <a:rPr lang="lv-LV" sz="2800" dirty="0" smtClean="0"/>
              <a:t>?</a:t>
            </a:r>
          </a:p>
          <a:p>
            <a:pPr>
              <a:lnSpc>
                <a:spcPts val="3200"/>
              </a:lnSpc>
              <a:buFontTx/>
              <a:buChar char="•"/>
            </a:pPr>
            <a:r>
              <a:rPr lang="lv-LV" sz="2800" dirty="0" smtClean="0"/>
              <a:t>Kā </a:t>
            </a:r>
            <a:r>
              <a:rPr lang="lv-LV" sz="2800" b="1" dirty="0" smtClean="0"/>
              <a:t>panākt</a:t>
            </a:r>
            <a:r>
              <a:rPr lang="lv-LV" sz="2800" dirty="0" smtClean="0"/>
              <a:t> to, ka </a:t>
            </a:r>
            <a:r>
              <a:rPr lang="lv-LV" sz="2800" b="1" dirty="0" smtClean="0"/>
              <a:t>esam vienprātībā</a:t>
            </a:r>
            <a:r>
              <a:rPr lang="lv-LV" sz="2800" dirty="0" smtClean="0"/>
              <a:t>?</a:t>
            </a:r>
          </a:p>
          <a:p>
            <a:pPr>
              <a:lnSpc>
                <a:spcPts val="3200"/>
              </a:lnSpc>
              <a:buFontTx/>
              <a:buChar char="•"/>
            </a:pPr>
            <a:r>
              <a:rPr lang="lv-LV" sz="2800" dirty="0" smtClean="0"/>
              <a:t>Vai mēs </a:t>
            </a:r>
            <a:r>
              <a:rPr lang="lv-LV" sz="2800" b="1" dirty="0" smtClean="0"/>
              <a:t>pārrunājam</a:t>
            </a:r>
            <a:r>
              <a:rPr lang="lv-LV" sz="2800" dirty="0" smtClean="0"/>
              <a:t> </a:t>
            </a:r>
            <a:r>
              <a:rPr lang="lv-LV" sz="2800" b="1" dirty="0" smtClean="0"/>
              <a:t>lietas</a:t>
            </a:r>
            <a:r>
              <a:rPr lang="lv-LV" sz="2800" dirty="0" smtClean="0"/>
              <a:t> savā starpā?</a:t>
            </a:r>
          </a:p>
          <a:p>
            <a:pPr>
              <a:lnSpc>
                <a:spcPts val="3200"/>
              </a:lnSpc>
              <a:buFontTx/>
              <a:buChar char="•"/>
            </a:pPr>
            <a:r>
              <a:rPr lang="lv-LV" sz="2800" dirty="0" smtClean="0"/>
              <a:t>Vai </a:t>
            </a:r>
            <a:r>
              <a:rPr lang="lv-LV" sz="2800" b="1" dirty="0" smtClean="0"/>
              <a:t>paslavējam viens otru </a:t>
            </a:r>
            <a:r>
              <a:rPr lang="lv-LV" sz="2800" dirty="0" smtClean="0"/>
              <a:t>tajās lietās, kas </a:t>
            </a:r>
            <a:r>
              <a:rPr lang="lv-LV" sz="2800" b="1" dirty="0" smtClean="0"/>
              <a:t>labi izdodās</a:t>
            </a:r>
            <a:r>
              <a:rPr lang="lv-LV" sz="2800" dirty="0" smtClean="0"/>
              <a:t>?</a:t>
            </a:r>
          </a:p>
          <a:p>
            <a:pPr>
              <a:lnSpc>
                <a:spcPts val="3200"/>
              </a:lnSpc>
              <a:buFontTx/>
              <a:buChar char="•"/>
            </a:pPr>
            <a:r>
              <a:rPr lang="lv-LV" sz="2800" dirty="0" smtClean="0"/>
              <a:t>Vai </a:t>
            </a:r>
            <a:r>
              <a:rPr lang="lv-LV" sz="2800" b="1" dirty="0" smtClean="0"/>
              <a:t>pārrunājam</a:t>
            </a:r>
            <a:r>
              <a:rPr lang="lv-LV" sz="2800" dirty="0" smtClean="0"/>
              <a:t> tās lietas, kas </a:t>
            </a:r>
            <a:r>
              <a:rPr lang="lv-LV" sz="2800" b="1" dirty="0" smtClean="0"/>
              <a:t>neizdodas</a:t>
            </a:r>
            <a:r>
              <a:rPr lang="lv-LV" sz="2800" dirty="0" smtClean="0"/>
              <a:t>?</a:t>
            </a:r>
          </a:p>
          <a:p>
            <a:pPr>
              <a:lnSpc>
                <a:spcPts val="3200"/>
              </a:lnSpc>
              <a:buFontTx/>
              <a:buChar char="•"/>
            </a:pPr>
            <a:r>
              <a:rPr lang="lv-LV" sz="2800" dirty="0" smtClean="0"/>
              <a:t>Jēzus te rāda mums </a:t>
            </a:r>
            <a:r>
              <a:rPr lang="lv-LV" sz="2800" b="1" dirty="0" smtClean="0"/>
              <a:t>atbildi</a:t>
            </a:r>
            <a:r>
              <a:rPr lang="lv-LV" sz="2800" dirty="0" smtClean="0"/>
              <a:t>, ka nākam kopā pulcējamies kaut </a:t>
            </a:r>
            <a:r>
              <a:rPr lang="lv-LV" sz="2800" b="1" dirty="0" smtClean="0"/>
              <a:t>2 </a:t>
            </a:r>
            <a:r>
              <a:rPr lang="lv-LV" sz="2800" b="1" dirty="0"/>
              <a:t>vai 3 </a:t>
            </a:r>
            <a:r>
              <a:rPr lang="lv-LV" sz="2800" b="1" dirty="0" smtClean="0"/>
              <a:t>kopā, kas </a:t>
            </a:r>
            <a:r>
              <a:rPr lang="lv-LV" sz="2800" dirty="0" smtClean="0"/>
              <a:t>sapulcējas </a:t>
            </a:r>
            <a:r>
              <a:rPr lang="lv-LV" sz="2800" b="1" dirty="0"/>
              <a:t>ap Svētajiem rakstiem</a:t>
            </a:r>
            <a:r>
              <a:rPr lang="lv-LV" sz="2800" dirty="0"/>
              <a:t>.</a:t>
            </a:r>
          </a:p>
          <a:p>
            <a:pPr>
              <a:lnSpc>
                <a:spcPts val="3200"/>
              </a:lnSpc>
              <a:buFontTx/>
              <a:buChar char="•"/>
            </a:pPr>
            <a:r>
              <a:rPr lang="lv-LV" sz="2800" dirty="0"/>
              <a:t>Tāpat arī </a:t>
            </a:r>
            <a:r>
              <a:rPr lang="lv-LV" sz="2800" b="1" dirty="0" smtClean="0"/>
              <a:t>lūgšana</a:t>
            </a:r>
            <a:r>
              <a:rPr lang="lv-LV" sz="2800" dirty="0" smtClean="0"/>
              <a:t>, </a:t>
            </a:r>
            <a:r>
              <a:rPr lang="lv-LV" sz="2800" dirty="0"/>
              <a:t>kas tiek </a:t>
            </a:r>
            <a:r>
              <a:rPr lang="lv-LV" sz="2800" b="1" dirty="0"/>
              <a:t>lūgta</a:t>
            </a:r>
            <a:r>
              <a:rPr lang="lv-LV" sz="2800" dirty="0"/>
              <a:t> </a:t>
            </a:r>
            <a:r>
              <a:rPr lang="lv-LV" sz="2800" dirty="0" smtClean="0"/>
              <a:t>vienprātīgi savā starpā un </a:t>
            </a:r>
            <a:r>
              <a:rPr lang="lv-LV" sz="2800" b="1" dirty="0" smtClean="0"/>
              <a:t>saskaņā</a:t>
            </a:r>
            <a:r>
              <a:rPr lang="lv-LV" sz="2800" dirty="0" smtClean="0"/>
              <a:t> </a:t>
            </a:r>
            <a:r>
              <a:rPr lang="lv-LV" sz="2800" dirty="0"/>
              <a:t>ar </a:t>
            </a:r>
            <a:r>
              <a:rPr lang="lv-LV" sz="2800" b="1" dirty="0"/>
              <a:t>Dieva prātu</a:t>
            </a:r>
            <a:r>
              <a:rPr lang="lv-LV" sz="2800" dirty="0"/>
              <a:t>, kopā esot </a:t>
            </a:r>
            <a:r>
              <a:rPr lang="lv-LV" sz="2800" dirty="0" smtClean="0"/>
              <a:t>tiek </a:t>
            </a:r>
            <a:r>
              <a:rPr lang="lv-LV" sz="2800" b="1" dirty="0"/>
              <a:t>vienmēr </a:t>
            </a:r>
            <a:r>
              <a:rPr lang="lv-LV" sz="2800" b="1" dirty="0" smtClean="0"/>
              <a:t>uzklausīta</a:t>
            </a:r>
            <a:r>
              <a:rPr lang="lv-LV" sz="2800" dirty="0" smtClean="0"/>
              <a:t>.</a:t>
            </a:r>
            <a:endParaRPr lang="lv-LV" sz="2800" dirty="0"/>
          </a:p>
        </p:txBody>
      </p:sp>
      <p:sp>
        <p:nvSpPr>
          <p:cNvPr id="8197" name="Slide Number Placeholder 3"/>
          <p:cNvSpPr>
            <a:spLocks noGrp="1"/>
          </p:cNvSpPr>
          <p:nvPr>
            <p:ph type="sldNum" sz="quarter" idx="12"/>
          </p:nvPr>
        </p:nvSpPr>
        <p:spPr>
          <a:noFill/>
        </p:spPr>
        <p:txBody>
          <a:bodyPr/>
          <a:lstStyle/>
          <a:p>
            <a:fld id="{213659FA-355C-4AEA-A8D2-B021369D7B0F}" type="slidenum">
              <a:rPr lang="lv-LV" smtClean="0"/>
              <a:pPr/>
              <a:t>5</a:t>
            </a:fld>
            <a:endParaRPr lang="lv-LV" smtClean="0"/>
          </a:p>
        </p:txBody>
      </p:sp>
      <p:pic>
        <p:nvPicPr>
          <p:cNvPr id="9" name="Picture 4" descr="Attēlu rezultāti vaicājumam “small group clipart”"/>
          <p:cNvPicPr>
            <a:picLocks noChangeAspect="1" noChangeArrowheads="1"/>
          </p:cNvPicPr>
          <p:nvPr/>
        </p:nvPicPr>
        <p:blipFill>
          <a:blip r:embed="rId2" cstate="print"/>
          <a:srcRect/>
          <a:stretch>
            <a:fillRect/>
          </a:stretch>
        </p:blipFill>
        <p:spPr bwMode="auto">
          <a:xfrm>
            <a:off x="6500826" y="4000503"/>
            <a:ext cx="2643174" cy="2123981"/>
          </a:xfrm>
          <a:prstGeom prst="rect">
            <a:avLst/>
          </a:prstGeom>
          <a:ln>
            <a:noFill/>
          </a:ln>
          <a:effectLst>
            <a:softEdge rad="112500"/>
          </a:effectLst>
        </p:spPr>
      </p:pic>
      <p:sp>
        <p:nvSpPr>
          <p:cNvPr id="13314" name="AutoShape 2" descr="Human Unity Mov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3315" name="Picture 3"/>
          <p:cNvPicPr>
            <a:picLocks noChangeAspect="1" noChangeArrowheads="1"/>
          </p:cNvPicPr>
          <p:nvPr/>
        </p:nvPicPr>
        <p:blipFill>
          <a:blip r:embed="rId3"/>
          <a:srcRect/>
          <a:stretch>
            <a:fillRect/>
          </a:stretch>
        </p:blipFill>
        <p:spPr bwMode="auto">
          <a:xfrm>
            <a:off x="7000875" y="1285860"/>
            <a:ext cx="2143125" cy="21431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5"/>
                                        </p:tgtEl>
                                        <p:attrNameLst>
                                          <p:attrName>style.visibility</p:attrName>
                                        </p:attrNameLst>
                                      </p:cBhvr>
                                      <p:to>
                                        <p:strVal val="visible"/>
                                      </p:to>
                                    </p:set>
                                    <p:animEffect transition="in" filter="fade">
                                      <p:cBhvr>
                                        <p:cTn id="11" dur="2000"/>
                                        <p:tgtEl>
                                          <p:spTgt spid="1331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 calcmode="lin" valueType="num">
                                      <p:cBhvr additive="base">
                                        <p:cTn id="1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1A90268A-F563-4C64-91F6-33A6DE020FD4}"/>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34369"/>
            <a:ext cx="9144000" cy="6894166"/>
          </a:xfrm>
          <a:prstGeom prst="rect">
            <a:avLst/>
          </a:prstGeom>
        </p:spPr>
      </p:pic>
    </p:spTree>
    <p:extLst>
      <p:ext uri="{BB962C8B-B14F-4D97-AF65-F5344CB8AC3E}">
        <p14:creationId xmlns="" xmlns:p14="http://schemas.microsoft.com/office/powerpoint/2010/main" val="13398178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600" b="1" dirty="0" smtClean="0"/>
              <a:t>Palīdzība viens otram dodot atsauksmes</a:t>
            </a:r>
            <a:endParaRPr lang="lv-LV" sz="3600" b="1" dirty="0" smtClean="0">
              <a:solidFill>
                <a:schemeClr val="tx1"/>
              </a:solidFill>
            </a:endParaRPr>
          </a:p>
        </p:txBody>
      </p:sp>
      <p:sp>
        <p:nvSpPr>
          <p:cNvPr id="4" name="Rectangle 3"/>
          <p:cNvSpPr>
            <a:spLocks noChangeArrowheads="1"/>
          </p:cNvSpPr>
          <p:nvPr/>
        </p:nvSpPr>
        <p:spPr bwMode="auto">
          <a:xfrm>
            <a:off x="0" y="692150"/>
            <a:ext cx="9144000" cy="3308598"/>
          </a:xfrm>
          <a:prstGeom prst="rect">
            <a:avLst/>
          </a:prstGeom>
          <a:noFill/>
          <a:ln w="9525">
            <a:noFill/>
            <a:miter lim="800000"/>
            <a:headEnd/>
            <a:tailEnd/>
          </a:ln>
        </p:spPr>
        <p:txBody>
          <a:bodyPr>
            <a:spAutoFit/>
          </a:bodyPr>
          <a:lstStyle/>
          <a:p>
            <a:pPr>
              <a:buFont typeface="Arial" charset="0"/>
              <a:buChar char="•"/>
            </a:pPr>
            <a:r>
              <a:rPr lang="lv-LV" sz="2800" dirty="0" smtClean="0"/>
              <a:t>Ir </a:t>
            </a:r>
            <a:r>
              <a:rPr lang="lv-LV" sz="2800" dirty="0"/>
              <a:t>2 veidu </a:t>
            </a:r>
            <a:r>
              <a:rPr lang="lv-LV" sz="2800" dirty="0" smtClean="0"/>
              <a:t>atsauksmes </a:t>
            </a:r>
            <a:r>
              <a:rPr lang="lv-LV" sz="2800" dirty="0"/>
              <a:t>– </a:t>
            </a:r>
            <a:r>
              <a:rPr lang="lv-LV" sz="2800" b="1" dirty="0" smtClean="0"/>
              <a:t>pozitīvas</a:t>
            </a:r>
            <a:r>
              <a:rPr lang="lv-LV" sz="2800" dirty="0" smtClean="0"/>
              <a:t> </a:t>
            </a:r>
            <a:r>
              <a:rPr lang="lv-LV" sz="2800" dirty="0"/>
              <a:t>un </a:t>
            </a:r>
            <a:r>
              <a:rPr lang="lv-LV" sz="2800" b="1" dirty="0" smtClean="0"/>
              <a:t>negatīvas</a:t>
            </a:r>
            <a:r>
              <a:rPr lang="lv-LV" sz="2800" dirty="0" smtClean="0"/>
              <a:t>.</a:t>
            </a:r>
            <a:endParaRPr lang="lv-LV" sz="2800" dirty="0"/>
          </a:p>
          <a:p>
            <a:pPr>
              <a:buFont typeface="Arial" charset="0"/>
              <a:buChar char="•"/>
            </a:pPr>
            <a:endParaRPr lang="en-US" sz="900" dirty="0"/>
          </a:p>
          <a:p>
            <a:r>
              <a:rPr lang="lv-LV" sz="2800" b="1" dirty="0"/>
              <a:t>Džohari logs</a:t>
            </a:r>
            <a:r>
              <a:rPr lang="lv-LV" sz="2800" dirty="0"/>
              <a:t>:</a:t>
            </a:r>
          </a:p>
          <a:p>
            <a:pPr>
              <a:buFont typeface="Arial" charset="0"/>
              <a:buChar char="•"/>
            </a:pPr>
            <a:r>
              <a:rPr lang="lv-LV" sz="2800" dirty="0"/>
              <a:t>Mēs citiem cilvēkiem </a:t>
            </a:r>
            <a:r>
              <a:rPr lang="lv-LV" sz="2800" b="1" dirty="0"/>
              <a:t>atklājam </a:t>
            </a:r>
            <a:r>
              <a:rPr lang="lv-LV" sz="2800" dirty="0"/>
              <a:t>viņiem pašiem </a:t>
            </a:r>
            <a:r>
              <a:rPr lang="lv-LV" sz="2800" b="1" dirty="0"/>
              <a:t>apslēpto</a:t>
            </a:r>
            <a:r>
              <a:rPr lang="lv-LV" sz="2800" dirty="0"/>
              <a:t> par sevi.</a:t>
            </a:r>
            <a:endParaRPr lang="en-US" sz="2800" dirty="0"/>
          </a:p>
          <a:p>
            <a:pPr>
              <a:buFont typeface="Arial" charset="0"/>
              <a:buChar char="•"/>
            </a:pPr>
            <a:r>
              <a:rPr lang="lv-LV" sz="2800" dirty="0"/>
              <a:t>Mēs palīdzam citiem </a:t>
            </a:r>
            <a:r>
              <a:rPr lang="lv-LV" sz="2800" b="1" dirty="0"/>
              <a:t>augt</a:t>
            </a:r>
            <a:r>
              <a:rPr lang="lv-LV" sz="2800" dirty="0"/>
              <a:t>, gan garīgi, gan organizatoriski. </a:t>
            </a:r>
            <a:endParaRPr lang="en-US" sz="2800" dirty="0"/>
          </a:p>
          <a:p>
            <a:pPr>
              <a:buFont typeface="Arial" charset="0"/>
              <a:buChar char="•"/>
            </a:pPr>
            <a:endParaRPr lang="en-US" sz="3200" dirty="0"/>
          </a:p>
        </p:txBody>
      </p:sp>
      <p:graphicFrame>
        <p:nvGraphicFramePr>
          <p:cNvPr id="5" name="Table 4"/>
          <p:cNvGraphicFramePr>
            <a:graphicFrameLocks noGrp="1"/>
          </p:cNvGraphicFramePr>
          <p:nvPr/>
        </p:nvGraphicFramePr>
        <p:xfrm>
          <a:off x="928662" y="3500437"/>
          <a:ext cx="6715151" cy="3357246"/>
        </p:xfrm>
        <a:graphic>
          <a:graphicData uri="http://schemas.openxmlformats.org/drawingml/2006/table">
            <a:tbl>
              <a:tblPr/>
              <a:tblGrid>
                <a:gridCol w="2238384"/>
                <a:gridCol w="2236634"/>
                <a:gridCol w="2240133"/>
              </a:tblGrid>
              <a:tr h="1119082">
                <a:tc>
                  <a:txBody>
                    <a:bodyPr/>
                    <a:lstStyle/>
                    <a:p>
                      <a:pPr marL="22860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1" i="0" u="none" strike="noStrike" cap="none" normalizeH="0" baseline="0" smtClean="0">
                          <a:ln>
                            <a:noFill/>
                          </a:ln>
                          <a:solidFill>
                            <a:schemeClr val="tx1"/>
                          </a:solidFill>
                          <a:effectLst/>
                          <a:latin typeface="Times New Roman" pitchFamily="18" charset="0"/>
                          <a:cs typeface="Times New Roman" pitchFamily="18" charset="0"/>
                        </a:rPr>
                        <a:t>Zināms man pašam</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1" i="0" u="none" strike="noStrike" cap="none" normalizeH="0" baseline="0" smtClean="0">
                          <a:ln>
                            <a:noFill/>
                          </a:ln>
                          <a:solidFill>
                            <a:schemeClr val="tx1"/>
                          </a:solidFill>
                          <a:effectLst/>
                          <a:latin typeface="Times New Roman" pitchFamily="18" charset="0"/>
                          <a:cs typeface="Times New Roman" pitchFamily="18" charset="0"/>
                        </a:rPr>
                        <a:t>Nezināms man pašam</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190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1" i="0" u="none" strike="noStrike" cap="none" normalizeH="0" baseline="0" smtClean="0">
                          <a:ln>
                            <a:noFill/>
                          </a:ln>
                          <a:solidFill>
                            <a:schemeClr val="tx1"/>
                          </a:solidFill>
                          <a:effectLst/>
                          <a:latin typeface="Times New Roman" pitchFamily="18" charset="0"/>
                          <a:cs typeface="Times New Roman" pitchFamily="18" charset="0"/>
                        </a:rPr>
                        <a:t>Citiem zināms</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0" i="0" u="none" strike="noStrike" cap="none" normalizeH="0" baseline="0" smtClean="0">
                          <a:ln>
                            <a:noFill/>
                          </a:ln>
                          <a:solidFill>
                            <a:schemeClr val="tx1"/>
                          </a:solidFill>
                          <a:effectLst/>
                          <a:latin typeface="Times New Roman" pitchFamily="18" charset="0"/>
                          <a:cs typeface="Times New Roman" pitchFamily="18" charset="0"/>
                        </a:rPr>
                        <a:t>Brīvā zona (visi zina)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0" i="0" u="none" strike="noStrike" cap="none" normalizeH="0" baseline="0" smtClean="0">
                          <a:ln>
                            <a:noFill/>
                          </a:ln>
                          <a:solidFill>
                            <a:schemeClr val="tx1"/>
                          </a:solidFill>
                          <a:effectLst/>
                          <a:latin typeface="Times New Roman" pitchFamily="18" charset="0"/>
                          <a:cs typeface="Times New Roman" pitchFamily="18" charset="0"/>
                        </a:rPr>
                        <a:t>Aklais plankums</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190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1" i="0" u="none" strike="noStrike" cap="none" normalizeH="0" baseline="0" smtClean="0">
                          <a:ln>
                            <a:noFill/>
                          </a:ln>
                          <a:solidFill>
                            <a:schemeClr val="tx1"/>
                          </a:solidFill>
                          <a:effectLst/>
                          <a:latin typeface="Times New Roman" pitchFamily="18" charset="0"/>
                          <a:cs typeface="Times New Roman" pitchFamily="18" charset="0"/>
                        </a:rPr>
                        <a:t>Citiem nezināms</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0" i="0" u="none" strike="noStrike" cap="none" normalizeH="0" baseline="0" smtClean="0">
                          <a:ln>
                            <a:noFill/>
                          </a:ln>
                          <a:solidFill>
                            <a:schemeClr val="tx1"/>
                          </a:solidFill>
                          <a:effectLst/>
                          <a:latin typeface="Times New Roman" pitchFamily="18" charset="0"/>
                          <a:cs typeface="Times New Roman" pitchFamily="18" charset="0"/>
                        </a:rPr>
                        <a:t>Slēptā telpa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800" b="0" i="0" u="none" strike="noStrike" cap="none" normalizeH="0" baseline="0" dirty="0" smtClean="0">
                          <a:ln>
                            <a:noFill/>
                          </a:ln>
                          <a:solidFill>
                            <a:schemeClr val="tx1"/>
                          </a:solidFill>
                          <a:effectLst/>
                          <a:latin typeface="Times New Roman" pitchFamily="18" charset="0"/>
                          <a:cs typeface="Times New Roman" pitchFamily="18" charset="0"/>
                        </a:rPr>
                        <a:t>Nezināmais apslēptais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3537" marR="6353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3009" name="Line 1"/>
          <p:cNvSpPr>
            <a:spLocks noChangeShapeType="1"/>
          </p:cNvSpPr>
          <p:nvPr/>
        </p:nvSpPr>
        <p:spPr bwMode="auto">
          <a:xfrm flipV="1">
            <a:off x="3071802" y="6394450"/>
            <a:ext cx="2892436" cy="45719"/>
          </a:xfrm>
          <a:prstGeom prst="line">
            <a:avLst/>
          </a:prstGeom>
          <a:noFill/>
          <a:ln w="15875">
            <a:solidFill>
              <a:srgbClr val="000000"/>
            </a:solidFill>
            <a:prstDash val="dashDot"/>
            <a:round/>
            <a:headEnd/>
            <a:tailEnd/>
          </a:ln>
        </p:spPr>
        <p:txBody>
          <a:bodyPr/>
          <a:lstStyle/>
          <a:p>
            <a:endParaRPr lang="en-US"/>
          </a:p>
        </p:txBody>
      </p:sp>
      <p:sp>
        <p:nvSpPr>
          <p:cNvPr id="43010" name="Line 2"/>
          <p:cNvSpPr>
            <a:spLocks noChangeShapeType="1"/>
          </p:cNvSpPr>
          <p:nvPr/>
        </p:nvSpPr>
        <p:spPr bwMode="auto">
          <a:xfrm flipV="1">
            <a:off x="5891212" y="4643446"/>
            <a:ext cx="45719" cy="1751004"/>
          </a:xfrm>
          <a:prstGeom prst="line">
            <a:avLst/>
          </a:prstGeom>
          <a:noFill/>
          <a:ln w="15875">
            <a:solidFill>
              <a:srgbClr val="000000"/>
            </a:solidFill>
            <a:prstDash val="dashDot"/>
            <a:round/>
            <a:headEnd/>
            <a:tailEnd/>
          </a:ln>
        </p:spPr>
        <p:txBody>
          <a:bodyPr/>
          <a:lstStyle/>
          <a:p>
            <a:endParaRPr lang="en-US"/>
          </a:p>
        </p:txBody>
      </p:sp>
      <p:sp>
        <p:nvSpPr>
          <p:cNvPr id="13336"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 calcmode="lin" valueType="num">
                                      <p:cBhvr additive="base">
                                        <p:cTn id="1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3009"/>
                                        </p:tgtEl>
                                        <p:attrNameLst>
                                          <p:attrName>style.visibility</p:attrName>
                                        </p:attrNameLst>
                                      </p:cBhvr>
                                      <p:to>
                                        <p:strVal val="visible"/>
                                      </p:to>
                                    </p:set>
                                    <p:animEffect transition="in" filter="fade">
                                      <p:cBhvr>
                                        <p:cTn id="25" dur="2000"/>
                                        <p:tgtEl>
                                          <p:spTgt spid="4300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010"/>
                                        </p:tgtEl>
                                        <p:attrNameLst>
                                          <p:attrName>style.visibility</p:attrName>
                                        </p:attrNameLst>
                                      </p:cBhvr>
                                      <p:to>
                                        <p:strVal val="visible"/>
                                      </p:to>
                                    </p:set>
                                    <p:animEffect transition="in" filter="fade">
                                      <p:cBhvr>
                                        <p:cTn id="28" dur="2000"/>
                                        <p:tgtEl>
                                          <p:spTgt spid="43010"/>
                                        </p:tgtEl>
                                      </p:cBhvr>
                                    </p:animEffect>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calcmode="lin" valueType="num">
                                      <p:cBhvr additive="base">
                                        <p:cTn id="3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nodeType="after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43009" grpId="0" animBg="1"/>
      <p:bldP spid="430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5436096" y="1484784"/>
            <a:ext cx="3528392" cy="2326693"/>
          </a:xfrm>
          <a:prstGeom prst="rect">
            <a:avLst/>
          </a:prstGeom>
          <a:ln>
            <a:noFill/>
          </a:ln>
          <a:effectLst>
            <a:softEdge rad="112500"/>
          </a:effectLst>
        </p:spPr>
      </p:pic>
      <p:pic>
        <p:nvPicPr>
          <p:cNvPr id="24577" name="Picture 1"/>
          <p:cNvPicPr>
            <a:picLocks noChangeAspect="1" noChangeArrowheads="1"/>
          </p:cNvPicPr>
          <p:nvPr/>
        </p:nvPicPr>
        <p:blipFill>
          <a:blip r:embed="rId3" cstate="print"/>
          <a:srcRect/>
          <a:stretch>
            <a:fillRect/>
          </a:stretch>
        </p:blipFill>
        <p:spPr bwMode="auto">
          <a:xfrm>
            <a:off x="5572131" y="3571877"/>
            <a:ext cx="3572317" cy="3306762"/>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8229600" cy="850900"/>
          </a:xfrm>
        </p:spPr>
        <p:txBody>
          <a:bodyPr/>
          <a:lstStyle/>
          <a:p>
            <a:pPr algn="l" eaLnBrk="1" hangingPunct="1"/>
            <a:r>
              <a:rPr lang="lv-LV" b="1" dirty="0" smtClean="0"/>
              <a:t>Mācies no pānākumiem</a:t>
            </a:r>
            <a:endParaRPr lang="lv-LV" b="1" dirty="0" smtClean="0">
              <a:solidFill>
                <a:schemeClr val="tx1"/>
              </a:solidFill>
            </a:endParaRPr>
          </a:p>
        </p:txBody>
      </p:sp>
      <p:sp>
        <p:nvSpPr>
          <p:cNvPr id="4" name="Rectangle 3"/>
          <p:cNvSpPr/>
          <p:nvPr/>
        </p:nvSpPr>
        <p:spPr>
          <a:xfrm>
            <a:off x="0" y="980728"/>
            <a:ext cx="8460432" cy="6186309"/>
          </a:xfrm>
          <a:prstGeom prst="rect">
            <a:avLst/>
          </a:prstGeom>
        </p:spPr>
        <p:txBody>
          <a:bodyPr>
            <a:spAutoFit/>
          </a:bodyPr>
          <a:lstStyle/>
          <a:p>
            <a:pPr>
              <a:buFont typeface="Arial" pitchFamily="34" charset="0"/>
              <a:buChar char="•"/>
              <a:defRPr/>
            </a:pPr>
            <a:r>
              <a:rPr lang="lv-LV" sz="3600" dirty="0" smtClean="0">
                <a:sym typeface="Wingdings" pitchFamily="2" charset="2"/>
              </a:rPr>
              <a:t>Jēzus teica: “</a:t>
            </a:r>
            <a:r>
              <a:rPr lang="lv-LV" sz="3600" i="1" dirty="0" smtClean="0">
                <a:sym typeface="Wingdings" pitchFamily="2" charset="2"/>
              </a:rPr>
              <a:t>Seko man</a:t>
            </a:r>
            <a:r>
              <a:rPr lang="lv-LV" sz="3600" dirty="0" smtClean="0">
                <a:sym typeface="Wingdings" pitchFamily="2" charset="2"/>
              </a:rPr>
              <a:t>” (Jņ.1:43)</a:t>
            </a:r>
            <a:endParaRPr lang="en-US" sz="3600" dirty="0" smtClean="0"/>
          </a:p>
          <a:p>
            <a:pPr>
              <a:buFont typeface="Arial" pitchFamily="34" charset="0"/>
              <a:buChar char="•"/>
              <a:defRPr/>
            </a:pPr>
            <a:endParaRPr lang="lv-LV" sz="3600" dirty="0" smtClean="0"/>
          </a:p>
          <a:p>
            <a:pPr>
              <a:buFont typeface="Arial" pitchFamily="34" charset="0"/>
              <a:buChar char="•"/>
              <a:defRPr/>
            </a:pPr>
            <a:r>
              <a:rPr lang="lv-LV" sz="3600" dirty="0" smtClean="0"/>
              <a:t>Dzirdēts teiciens:</a:t>
            </a:r>
            <a:endParaRPr lang="lv-LV" sz="3600" dirty="0"/>
          </a:p>
          <a:p>
            <a:pPr>
              <a:buFont typeface="Arial" pitchFamily="34" charset="0"/>
              <a:buChar char="•"/>
              <a:defRPr/>
            </a:pPr>
            <a:r>
              <a:rPr lang="lv-LV" sz="3600" i="1" strike="sngStrike" dirty="0"/>
              <a:t>Mācies no </a:t>
            </a:r>
            <a:r>
              <a:rPr lang="lv-LV" sz="3600" i="1" strike="sngStrike" dirty="0" smtClean="0"/>
              <a:t>savām kļūdām</a:t>
            </a:r>
            <a:r>
              <a:rPr lang="lv-LV" sz="3600" dirty="0"/>
              <a:t>.</a:t>
            </a:r>
          </a:p>
          <a:p>
            <a:pPr>
              <a:buFont typeface="Arial" pitchFamily="34" charset="0"/>
              <a:buChar char="•"/>
              <a:defRPr/>
            </a:pPr>
            <a:r>
              <a:rPr lang="lv-LV" sz="3600" dirty="0"/>
              <a:t>Es teiktu labāk: </a:t>
            </a:r>
          </a:p>
          <a:p>
            <a:pPr>
              <a:buFont typeface="Arial" pitchFamily="34" charset="0"/>
              <a:buChar char="•"/>
              <a:defRPr/>
            </a:pPr>
            <a:r>
              <a:rPr lang="lv-LV" sz="3600" b="1" i="1" dirty="0"/>
              <a:t>Mācies no panākumiem</a:t>
            </a:r>
            <a:r>
              <a:rPr lang="lv-LV" sz="3600" b="1" dirty="0"/>
              <a:t>!</a:t>
            </a:r>
          </a:p>
          <a:p>
            <a:pPr>
              <a:buFont typeface="Arial" pitchFamily="34" charset="0"/>
              <a:buChar char="•"/>
              <a:defRPr/>
            </a:pPr>
            <a:r>
              <a:rPr lang="lv-LV" sz="3600" i="1" dirty="0"/>
              <a:t>Kļūdas ir jālabo</a:t>
            </a:r>
            <a:r>
              <a:rPr lang="lv-LV" sz="3600" dirty="0"/>
              <a:t>! </a:t>
            </a:r>
          </a:p>
          <a:p>
            <a:pPr>
              <a:buFont typeface="Arial" pitchFamily="34" charset="0"/>
              <a:buChar char="•"/>
              <a:defRPr/>
            </a:pPr>
            <a:r>
              <a:rPr lang="lv-LV" sz="3600" dirty="0"/>
              <a:t>Bet ja kaut kas izdodas, tad </a:t>
            </a:r>
            <a:r>
              <a:rPr lang="lv-LV" sz="3600" b="1" dirty="0"/>
              <a:t>lieto to</a:t>
            </a:r>
            <a:r>
              <a:rPr lang="lv-LV" sz="3600" dirty="0"/>
              <a:t>!</a:t>
            </a:r>
          </a:p>
          <a:p>
            <a:pPr>
              <a:buFont typeface="Arial" pitchFamily="34" charset="0"/>
              <a:buChar char="•"/>
              <a:defRPr/>
            </a:pPr>
            <a:r>
              <a:rPr lang="lv-LV" sz="3600" dirty="0" err="1"/>
              <a:t>Copy</a:t>
            </a:r>
            <a:r>
              <a:rPr lang="lv-LV" sz="3600" dirty="0"/>
              <a:t> </a:t>
            </a:r>
            <a:r>
              <a:rPr lang="lv-LV" sz="3600" dirty="0">
                <a:sym typeface="Wingdings" pitchFamily="2" charset="2"/>
              </a:rPr>
              <a:t> </a:t>
            </a:r>
            <a:r>
              <a:rPr lang="lv-LV" sz="3600" dirty="0" err="1">
                <a:sym typeface="Wingdings" pitchFamily="2" charset="2"/>
              </a:rPr>
              <a:t>Paste</a:t>
            </a:r>
            <a:endParaRPr lang="lv-LV" sz="3600" dirty="0">
              <a:sym typeface="Wingdings" pitchFamily="2" charset="2"/>
            </a:endParaRPr>
          </a:p>
          <a:p>
            <a:pPr>
              <a:buFont typeface="Arial" pitchFamily="34" charset="0"/>
              <a:buChar char="•"/>
              <a:defRPr/>
            </a:pPr>
            <a:r>
              <a:rPr lang="lv-LV" sz="3600" dirty="0">
                <a:sym typeface="Wingdings" pitchFamily="2" charset="2"/>
              </a:rPr>
              <a:t>Kristiešiem nav autortiesību!</a:t>
            </a:r>
          </a:p>
          <a:p>
            <a:pPr>
              <a:defRPr/>
            </a:pPr>
            <a:endParaRPr lang="lv-LV" sz="3600" dirty="0">
              <a:sym typeface="Wingdings" pitchFamily="2" charset="2"/>
            </a:endParaRPr>
          </a:p>
        </p:txBody>
      </p:sp>
      <p:pic>
        <p:nvPicPr>
          <p:cNvPr id="24579" name="Picture 3" descr="copy_paste"/>
          <p:cNvPicPr>
            <a:picLocks noChangeAspect="1" noChangeArrowheads="1"/>
          </p:cNvPicPr>
          <p:nvPr/>
        </p:nvPicPr>
        <p:blipFill>
          <a:blip r:embed="rId4" cstate="print"/>
          <a:srcRect/>
          <a:stretch>
            <a:fillRect/>
          </a:stretch>
        </p:blipFill>
        <p:spPr bwMode="auto">
          <a:xfrm>
            <a:off x="7164288" y="0"/>
            <a:ext cx="1979712" cy="22007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additive="base">
                                        <p:cTn id="1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additive="base">
                                        <p:cTn id="2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24577"/>
                                        </p:tgtEl>
                                        <p:attrNameLst>
                                          <p:attrName>style.visibility</p:attrName>
                                        </p:attrNameLst>
                                      </p:cBhvr>
                                      <p:to>
                                        <p:strVal val="visible"/>
                                      </p:to>
                                    </p:set>
                                    <p:animEffect transition="in" filter="fade">
                                      <p:cBhvr>
                                        <p:cTn id="31" dur="2000"/>
                                        <p:tgtEl>
                                          <p:spTgt spid="24577"/>
                                        </p:tgtEl>
                                      </p:cBhvr>
                                    </p:animEffect>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 calcmode="lin" valueType="num">
                                      <p:cBhvr additive="base">
                                        <p:cTn id="40"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calcmode="lin" valueType="num">
                                      <p:cBhvr additive="base">
                                        <p:cTn id="4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 calcmode="lin" valueType="num">
                                      <p:cBhvr additive="base">
                                        <p:cTn id="50"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2" presetID="10" presetClass="entr" presetSubtype="0" fill="hold" nodeType="withEffect">
                                  <p:stCondLst>
                                    <p:cond delay="0"/>
                                  </p:stCondLst>
                                  <p:childTnLst>
                                    <p:set>
                                      <p:cBhvr>
                                        <p:cTn id="53" dur="1" fill="hold">
                                          <p:stCondLst>
                                            <p:cond delay="0"/>
                                          </p:stCondLst>
                                        </p:cTn>
                                        <p:tgtEl>
                                          <p:spTgt spid="24579"/>
                                        </p:tgtEl>
                                        <p:attrNameLst>
                                          <p:attrName>style.visibility</p:attrName>
                                        </p:attrNameLst>
                                      </p:cBhvr>
                                      <p:to>
                                        <p:strVal val="visible"/>
                                      </p:to>
                                    </p:set>
                                    <p:animEffect transition="in" filter="fade">
                                      <p:cBhvr>
                                        <p:cTn id="54" dur="2000"/>
                                        <p:tgtEl>
                                          <p:spTgt spid="24579"/>
                                        </p:tgtEl>
                                      </p:cBhvr>
                                    </p:animEffect>
                                  </p:childTnLst>
                                </p:cTn>
                              </p:par>
                            </p:childTnLst>
                          </p:cTn>
                        </p:par>
                        <p:par>
                          <p:cTn id="55" fill="hold">
                            <p:stCondLst>
                              <p:cond delay="7500"/>
                            </p:stCondLst>
                            <p:childTnLst>
                              <p:par>
                                <p:cTn id="56" presetID="2" presetClass="entr" presetSubtype="4" fill="hold" nodeType="afterEffect">
                                  <p:stCondLst>
                                    <p:cond delay="0"/>
                                  </p:stCondLst>
                                  <p:childTnLst>
                                    <p:set>
                                      <p:cBhvr>
                                        <p:cTn id="57" dur="1" fill="hold">
                                          <p:stCondLst>
                                            <p:cond delay="0"/>
                                          </p:stCondLst>
                                        </p:cTn>
                                        <p:tgtEl>
                                          <p:spTgt spid="4">
                                            <p:txEl>
                                              <p:pRg st="9" end="9"/>
                                            </p:txEl>
                                          </p:spTgt>
                                        </p:tgtEl>
                                        <p:attrNameLst>
                                          <p:attrName>style.visibility</p:attrName>
                                        </p:attrNameLst>
                                      </p:cBhvr>
                                      <p:to>
                                        <p:strVal val="visible"/>
                                      </p:to>
                                    </p:set>
                                    <p:anim calcmode="lin" valueType="num">
                                      <p:cBhvr additive="base">
                                        <p:cTn id="58"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4">
                                            <p:txEl>
                                              <p:pRg st="9" end="9"/>
                                            </p:txEl>
                                          </p:spTgt>
                                        </p:tgtEl>
                                        <p:attrNameLst>
                                          <p:attrName>ppt_y</p:attrName>
                                        </p:attrNameLst>
                                      </p:cBhvr>
                                      <p:tavLst>
                                        <p:tav tm="0">
                                          <p:val>
                                            <p:strVal val="1+#ppt_h/2"/>
                                          </p:val>
                                        </p:tav>
                                        <p:tav tm="100000">
                                          <p:val>
                                            <p:strVal val="#ppt_y"/>
                                          </p:val>
                                        </p:tav>
                                      </p:tavLst>
                                    </p:anim>
                                  </p:childTnLst>
                                </p:cTn>
                              </p:par>
                              <p:par>
                                <p:cTn id="60" presetID="10" presetClass="entr" presetSubtype="0" fill="hold" nodeType="withEffect">
                                  <p:stCondLst>
                                    <p:cond delay="0"/>
                                  </p:stCondLst>
                                  <p:childTnLst>
                                    <p:set>
                                      <p:cBhvr>
                                        <p:cTn id="61" dur="1" fill="hold">
                                          <p:stCondLst>
                                            <p:cond delay="0"/>
                                          </p:stCondLst>
                                        </p:cTn>
                                        <p:tgtEl>
                                          <p:spTgt spid="24578"/>
                                        </p:tgtEl>
                                        <p:attrNameLst>
                                          <p:attrName>style.visibility</p:attrName>
                                        </p:attrNameLst>
                                      </p:cBhvr>
                                      <p:to>
                                        <p:strVal val="visible"/>
                                      </p:to>
                                    </p:set>
                                    <p:animEffect transition="in" filter="fade">
                                      <p:cBhvr>
                                        <p:cTn id="62"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sz="3600" b="1" dirty="0" smtClean="0"/>
              <a:t>Pozitīvas un Negatīvas atsauksmes</a:t>
            </a:r>
            <a:endParaRPr lang="lv-LV" sz="3600" b="1" dirty="0" smtClean="0">
              <a:solidFill>
                <a:schemeClr val="tx1"/>
              </a:solidFill>
            </a:endParaRPr>
          </a:p>
        </p:txBody>
      </p:sp>
      <p:sp>
        <p:nvSpPr>
          <p:cNvPr id="4" name="Rectangle 3"/>
          <p:cNvSpPr>
            <a:spLocks noChangeArrowheads="1"/>
          </p:cNvSpPr>
          <p:nvPr/>
        </p:nvSpPr>
        <p:spPr bwMode="auto">
          <a:xfrm>
            <a:off x="0" y="692150"/>
            <a:ext cx="9144000" cy="4032250"/>
          </a:xfrm>
          <a:prstGeom prst="rect">
            <a:avLst/>
          </a:prstGeom>
          <a:noFill/>
          <a:ln w="9525">
            <a:noFill/>
            <a:miter lim="800000"/>
            <a:headEnd/>
            <a:tailEnd/>
          </a:ln>
        </p:spPr>
        <p:txBody>
          <a:bodyPr>
            <a:spAutoFit/>
          </a:bodyPr>
          <a:lstStyle/>
          <a:p>
            <a:pPr>
              <a:buFont typeface="Arial" charset="0"/>
              <a:buChar char="•"/>
            </a:pPr>
            <a:r>
              <a:rPr lang="lv-LV" sz="3200" b="1" dirty="0" smtClean="0"/>
              <a:t>Pozitīvas</a:t>
            </a:r>
            <a:r>
              <a:rPr lang="lv-LV" sz="3200" dirty="0" smtClean="0"/>
              <a:t> atsauksmes saka, </a:t>
            </a:r>
            <a:r>
              <a:rPr lang="lv-LV" sz="3200" dirty="0"/>
              <a:t>lai palīdzētu citiem </a:t>
            </a:r>
            <a:r>
              <a:rPr lang="lv-LV" sz="3200" b="1" dirty="0"/>
              <a:t>mācīties no panākumiem</a:t>
            </a:r>
            <a:r>
              <a:rPr lang="lv-LV" sz="3200" dirty="0"/>
              <a:t>.</a:t>
            </a:r>
            <a:endParaRPr lang="en-US" sz="3200" dirty="0"/>
          </a:p>
          <a:p>
            <a:pPr>
              <a:buFont typeface="Arial" charset="0"/>
              <a:buChar char="•"/>
            </a:pPr>
            <a:r>
              <a:rPr lang="lv-LV" sz="3200" b="1" dirty="0" smtClean="0"/>
              <a:t>Negatīvas</a:t>
            </a:r>
            <a:r>
              <a:rPr lang="lv-LV" sz="3200" dirty="0" smtClean="0"/>
              <a:t> atsauksmes </a:t>
            </a:r>
            <a:r>
              <a:rPr lang="lv-LV" sz="3200" dirty="0"/>
              <a:t>dod, lai palīdzētu </a:t>
            </a:r>
            <a:r>
              <a:rPr lang="lv-LV" sz="3200" b="1" dirty="0"/>
              <a:t>neatkārtot kļūdas </a:t>
            </a:r>
            <a:r>
              <a:rPr lang="lv-LV" sz="3200" dirty="0"/>
              <a:t>(kļūdīties ir tikai normāli).</a:t>
            </a:r>
            <a:endParaRPr lang="en-US" sz="3200" dirty="0"/>
          </a:p>
          <a:p>
            <a:pPr>
              <a:buFont typeface="Arial" charset="0"/>
              <a:buChar char="•"/>
            </a:pPr>
            <a:r>
              <a:rPr lang="lv-LV" sz="3200" b="1" dirty="0" smtClean="0"/>
              <a:t>Pozitīvas</a:t>
            </a:r>
            <a:r>
              <a:rPr lang="lv-LV" sz="3200" dirty="0" smtClean="0"/>
              <a:t> atsauksmes var dot </a:t>
            </a:r>
            <a:r>
              <a:rPr lang="lv-LV" sz="3200" u="sng" dirty="0"/>
              <a:t>grupā</a:t>
            </a:r>
            <a:r>
              <a:rPr lang="lv-LV" sz="3200" dirty="0"/>
              <a:t>, </a:t>
            </a:r>
          </a:p>
          <a:p>
            <a:pPr>
              <a:buFont typeface="Arial" charset="0"/>
              <a:buChar char="•"/>
            </a:pPr>
            <a:r>
              <a:rPr lang="lv-LV" sz="3200" b="1" dirty="0" smtClean="0"/>
              <a:t>Negatīvas atsauksmes</a:t>
            </a:r>
            <a:r>
              <a:rPr lang="lv-LV" sz="3200" dirty="0" smtClean="0"/>
              <a:t> </a:t>
            </a:r>
            <a:r>
              <a:rPr lang="lv-LV" sz="3200" dirty="0"/>
              <a:t>dot tikai </a:t>
            </a:r>
            <a:r>
              <a:rPr lang="lv-LV" sz="3200" u="sng" dirty="0"/>
              <a:t>privāti</a:t>
            </a:r>
            <a:r>
              <a:rPr lang="lv-LV" sz="3200" dirty="0"/>
              <a:t>.</a:t>
            </a:r>
            <a:endParaRPr lang="en-US" sz="3200" dirty="0"/>
          </a:p>
          <a:p>
            <a:pPr>
              <a:buFont typeface="Arial" charset="0"/>
              <a:buChar char="•"/>
            </a:pPr>
            <a:r>
              <a:rPr lang="lv-LV" sz="3200" dirty="0"/>
              <a:t>Dodot </a:t>
            </a:r>
            <a:r>
              <a:rPr lang="lv-LV" sz="3200" b="1" dirty="0" smtClean="0"/>
              <a:t>negatīvu</a:t>
            </a:r>
            <a:r>
              <a:rPr lang="lv-LV" sz="3200" b="1" dirty="0"/>
              <a:t> </a:t>
            </a:r>
            <a:r>
              <a:rPr lang="lv-LV" sz="3200" b="1" dirty="0" smtClean="0"/>
              <a:t>atsauksmi</a:t>
            </a:r>
            <a:r>
              <a:rPr lang="lv-LV" sz="3200" dirty="0" smtClean="0"/>
              <a:t>, </a:t>
            </a:r>
            <a:r>
              <a:rPr lang="lv-LV" sz="3200" dirty="0"/>
              <a:t>vienmēr otram atgādini, ka tu to dari </a:t>
            </a:r>
            <a:r>
              <a:rPr lang="lv-LV" sz="3200" b="1" dirty="0"/>
              <a:t>aiz rūpēm par viņu</a:t>
            </a:r>
            <a:r>
              <a:rPr lang="lv-LV" sz="3200" dirty="0"/>
              <a:t>.</a:t>
            </a:r>
            <a:endParaRPr lang="en-US" sz="3200" dirty="0"/>
          </a:p>
        </p:txBody>
      </p:sp>
      <p:sp>
        <p:nvSpPr>
          <p:cNvPr id="14340"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n-US"/>
          </a:p>
        </p:txBody>
      </p:sp>
      <p:pic>
        <p:nvPicPr>
          <p:cNvPr id="44035" name="Picture 3"/>
          <p:cNvPicPr>
            <a:picLocks noChangeAspect="1" noChangeArrowheads="1"/>
          </p:cNvPicPr>
          <p:nvPr/>
        </p:nvPicPr>
        <p:blipFill>
          <a:blip r:embed="rId2" cstate="print"/>
          <a:srcRect/>
          <a:stretch>
            <a:fillRect/>
          </a:stretch>
        </p:blipFill>
        <p:spPr bwMode="auto">
          <a:xfrm>
            <a:off x="0" y="4581128"/>
            <a:ext cx="5544616" cy="2276872"/>
          </a:xfrm>
          <a:prstGeom prst="rect">
            <a:avLst/>
          </a:prstGeom>
          <a:ln>
            <a:noFill/>
          </a:ln>
          <a:effectLst>
            <a:softEdge rad="112500"/>
          </a:effectLst>
        </p:spPr>
      </p:pic>
      <p:pic>
        <p:nvPicPr>
          <p:cNvPr id="44037" name="Picture 5"/>
          <p:cNvPicPr>
            <a:picLocks noChangeAspect="1" noChangeArrowheads="1"/>
          </p:cNvPicPr>
          <p:nvPr/>
        </p:nvPicPr>
        <p:blipFill>
          <a:blip r:embed="rId3" cstate="print"/>
          <a:srcRect/>
          <a:stretch>
            <a:fillRect/>
          </a:stretch>
        </p:blipFill>
        <p:spPr bwMode="auto">
          <a:xfrm>
            <a:off x="5580112" y="4581128"/>
            <a:ext cx="3563888" cy="22768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4035"/>
                                        </p:tgtEl>
                                        <p:attrNameLst>
                                          <p:attrName>style.visibility</p:attrName>
                                        </p:attrNameLst>
                                      </p:cBhvr>
                                      <p:to>
                                        <p:strVal val="visible"/>
                                      </p:to>
                                    </p:set>
                                    <p:animEffect transition="in" filter="fade">
                                      <p:cBhvr>
                                        <p:cTn id="21" dur="2000"/>
                                        <p:tgtEl>
                                          <p:spTgt spid="44035"/>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44037"/>
                                        </p:tgtEl>
                                        <p:attrNameLst>
                                          <p:attrName>style.visibility</p:attrName>
                                        </p:attrNameLst>
                                      </p:cBhvr>
                                      <p:to>
                                        <p:strVal val="visible"/>
                                      </p:to>
                                    </p:set>
                                    <p:animEffect transition="in" filter="fade">
                                      <p:cBhvr>
                                        <p:cTn id="39" dur="2000"/>
                                        <p:tgtEl>
                                          <p:spTgt spid="44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8300</TotalTime>
  <Words>1413</Words>
  <Application>Microsoft Office PowerPoint</Application>
  <PresentationFormat>On-screen Show (4:3)</PresentationFormat>
  <Paragraphs>113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Mt.18:11-20 Atbalsts viens otram</vt:lpstr>
      <vt:lpstr>Mt.18:11-20 Atbalsts viens otram</vt:lpstr>
      <vt:lpstr>Slide 3</vt:lpstr>
      <vt:lpstr>Slide 4</vt:lpstr>
      <vt:lpstr>Slide 5</vt:lpstr>
      <vt:lpstr>Slide 6</vt:lpstr>
      <vt:lpstr>Palīdzība viens otram dodot atsauksmes</vt:lpstr>
      <vt:lpstr>Mācies no pānākumiem</vt:lpstr>
      <vt:lpstr>Pozitīvas un Negatīvas atsauksmes</vt:lpstr>
      <vt:lpstr>Dodot atsauksmes</vt:lpstr>
      <vt:lpstr>Saņemot atsauksmes</vt:lpstr>
      <vt:lpstr>Slide 12</vt:lpstr>
      <vt:lpstr>Kā palīdzēt?</vt:lpstr>
      <vt:lpstr>Slide 14</vt:lpstr>
      <vt:lpstr>Slide 15</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120</cp:revision>
  <dcterms:created xsi:type="dcterms:W3CDTF">2010-10-07T14:46:11Z</dcterms:created>
  <dcterms:modified xsi:type="dcterms:W3CDTF">2020-09-06T14:12:42Z</dcterms:modified>
</cp:coreProperties>
</file>