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61" r:id="rId4"/>
    <p:sldId id="268" r:id="rId5"/>
    <p:sldId id="273" r:id="rId6"/>
    <p:sldId id="281" r:id="rId7"/>
    <p:sldId id="280" r:id="rId8"/>
    <p:sldId id="279" r:id="rId9"/>
    <p:sldId id="272" r:id="rId1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3" d="100"/>
          <a:sy n="73" d="100"/>
        </p:scale>
        <p:origin x="-128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1841655-F989-47C2-8EBB-9EBAD6E1AE1A}"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135C7A0-4FF0-4ACF-A78D-572CDB970F8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54827AE-AA1E-4345-BA2D-FBF0134A8C37}"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0086DD7-754C-40AD-8917-07312516003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E9270E0-79FF-4024-8572-0E061421BDD5}"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DD3E8AD-2713-4D69-857D-5B90ACDDB377}"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2D777A1B-B618-40C3-B63D-8973182365ED}"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237F2F86-9924-49CF-9156-7C1F8E1D127F}"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D7DCC3C3-3420-4E14-BB8D-24499E9F4533}"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62EF668-0A1F-4391-8363-65781C79E20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F8984C8-2C10-4DD7-9974-EBDEA182A317}"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08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14A90C7-B468-4D7B-AE47-A02417284CB9}"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125413"/>
            <a:ext cx="8175625" cy="1071562"/>
          </a:xfrm>
        </p:spPr>
        <p:txBody>
          <a:bodyPr/>
          <a:lstStyle/>
          <a:p>
            <a:pPr eaLnBrk="1" hangingPunct="1"/>
            <a:r>
              <a:rPr lang="lv-LV" b="1" smtClean="0">
                <a:solidFill>
                  <a:schemeClr val="tx1"/>
                </a:solidFill>
              </a:rPr>
              <a:t>Lk.2:41-52 Jēzus bērns templī</a:t>
            </a:r>
          </a:p>
        </p:txBody>
      </p:sp>
      <p:pic>
        <p:nvPicPr>
          <p:cNvPr id="2051" name="Picture 3" descr="DOVE019"/>
          <p:cNvPicPr>
            <a:picLocks noChangeAspect="1" noChangeArrowheads="1"/>
          </p:cNvPicPr>
          <p:nvPr/>
        </p:nvPicPr>
        <p:blipFill>
          <a:blip r:embed="rId2"/>
          <a:srcRect/>
          <a:stretch>
            <a:fillRect/>
          </a:stretch>
        </p:blipFill>
        <p:spPr bwMode="auto">
          <a:xfrm>
            <a:off x="1079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13.jan.2019.</a:t>
            </a:r>
            <a:endParaRPr lang="lv-LV" sz="2000" dirty="0"/>
          </a:p>
        </p:txBody>
      </p:sp>
      <p:pic>
        <p:nvPicPr>
          <p:cNvPr id="2053" name="Picture 5"/>
          <p:cNvPicPr>
            <a:picLocks noChangeAspect="1" noChangeArrowheads="1"/>
          </p:cNvPicPr>
          <p:nvPr/>
        </p:nvPicPr>
        <p:blipFill>
          <a:blip r:embed="rId3" cstate="print"/>
          <a:srcRect/>
          <a:stretch>
            <a:fillRect/>
          </a:stretch>
        </p:blipFill>
        <p:spPr bwMode="auto">
          <a:xfrm>
            <a:off x="539552" y="1124744"/>
            <a:ext cx="8000435" cy="530274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11188" y="125413"/>
            <a:ext cx="8175625" cy="731837"/>
          </a:xfrm>
        </p:spPr>
        <p:txBody>
          <a:bodyPr/>
          <a:lstStyle/>
          <a:p>
            <a:pPr eaLnBrk="1" hangingPunct="1"/>
            <a:r>
              <a:rPr lang="lv-LV" b="1" smtClean="0">
                <a:solidFill>
                  <a:schemeClr val="tx1"/>
                </a:solidFill>
              </a:rPr>
              <a:t>Lk.2:41-52 Jēzus bērns templī</a:t>
            </a:r>
          </a:p>
        </p:txBody>
      </p:sp>
      <p:pic>
        <p:nvPicPr>
          <p:cNvPr id="3075" name="Picture 3" descr="DOVE019"/>
          <p:cNvPicPr>
            <a:picLocks noChangeAspect="1" noChangeArrowheads="1"/>
          </p:cNvPicPr>
          <p:nvPr/>
        </p:nvPicPr>
        <p:blipFill>
          <a:blip r:embed="rId2"/>
          <a:srcRect/>
          <a:stretch>
            <a:fillRect/>
          </a:stretch>
        </p:blipFill>
        <p:spPr bwMode="auto">
          <a:xfrm>
            <a:off x="107950" y="60325"/>
            <a:ext cx="534988" cy="762000"/>
          </a:xfrm>
          <a:prstGeom prst="rect">
            <a:avLst/>
          </a:prstGeom>
          <a:noFill/>
          <a:ln w="9525">
            <a:noFill/>
            <a:miter lim="800000"/>
            <a:headEnd/>
            <a:tailEnd/>
          </a:ln>
        </p:spPr>
      </p:pic>
      <p:sp>
        <p:nvSpPr>
          <p:cNvPr id="3076"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smtClean="0"/>
              <a:t>13.jan.2019.</a:t>
            </a:r>
            <a:endParaRPr lang="lv-LV" sz="2000" dirty="0"/>
          </a:p>
        </p:txBody>
      </p:sp>
      <p:sp>
        <p:nvSpPr>
          <p:cNvPr id="3077" name="Rectangle 5"/>
          <p:cNvSpPr>
            <a:spLocks noChangeArrowheads="1"/>
          </p:cNvSpPr>
          <p:nvPr/>
        </p:nvSpPr>
        <p:spPr bwMode="auto">
          <a:xfrm>
            <a:off x="0" y="785813"/>
            <a:ext cx="9144000" cy="7100887"/>
          </a:xfrm>
          <a:prstGeom prst="rect">
            <a:avLst/>
          </a:prstGeom>
          <a:noFill/>
          <a:ln w="9525">
            <a:noFill/>
            <a:miter lim="800000"/>
            <a:headEnd/>
            <a:tailEnd/>
          </a:ln>
        </p:spPr>
        <p:txBody>
          <a:bodyPr>
            <a:spAutoFit/>
          </a:bodyPr>
          <a:lstStyle/>
          <a:p>
            <a:pPr algn="just">
              <a:lnSpc>
                <a:spcPct val="90000"/>
              </a:lnSpc>
            </a:pPr>
            <a:r>
              <a:rPr lang="lv-LV" sz="2300" i="1"/>
              <a:t>41 Un Viņa vecāki gāja ik gadus uz Jeruzālemi Pashā svētkos. 42 Kad nu Viņš bija divpadsmit gadus vecs, tad tie pēc svētku ieraduma gāja uz Jeruzālemi. 43 Un, kad svētku dienas bija pagājušas, tad, tiem atkal uz mājām ejot, bērns Jēzus palika Jeruzālemē, un Jāzeps un Viņa māte to nezināja. 44 Bet tie domāja, ka Viņš esot pie ceļabiedriem; un, vienas dienas gājumu nostaigājuši, tie Viņu meklēja pie radiem un pazīstamiem. 45 Un, kad tie Viņu neatrada, tad tie gāja atpakaļ uz Jeruzālemi, lai To meklētu. 46 Un pēc trim dienām tie Viņu atrada Templī sēžam starp mācītājiem, tos klausoties un tos jautājot. 47 Un visi, kas Viņu dzirdēja, iztrūkušies brīnījās par Viņa saprašanu un Viņa atbildēm. 48 Un, Viņu ieraudzījuši, vecāki pārbijās, un Viņa māte sacīja Viņam: "Mans dēls, kāpēc Tu mums to esi darījis? Redzi, Tavs tēvs un es, mēs Tevi ar sāpēm esam meklējuši." 49 Bet Viņš tiem atbildēja: "Kam jūs esat Mani meklējuši? Vai nezinājāt, ka Man jādarbojas Sava Tēva lietās?" 50 Bet tie neizprata uz viņiem sacīto vārdu. 51 Un Viņš nogāja tiem līdzi uz Nacareti un bija tiem paklausīgs. Bet Viņa māte visus šos vārdus paturēja savā sirdī. 52 Un Jēzus pieņēmās gudrībā, augumā un piemīlībā pie Dieva un cilvēkiem.</a:t>
            </a:r>
            <a:endParaRPr lang="en-US" sz="2300"/>
          </a:p>
          <a:p>
            <a:pPr algn="just">
              <a:lnSpc>
                <a:spcPct val="90000"/>
              </a:lnSpc>
            </a:pPr>
            <a:endParaRPr lang="en-US" sz="2300"/>
          </a:p>
          <a:p>
            <a:pPr algn="just">
              <a:lnSpc>
                <a:spcPct val="90000"/>
              </a:lnSpc>
            </a:pPr>
            <a:endParaRPr lang="en-US" sz="2300"/>
          </a:p>
          <a:p>
            <a:pPr algn="just">
              <a:lnSpc>
                <a:spcPct val="90000"/>
              </a:lnSpc>
            </a:pPr>
            <a:endParaRPr lang="en-US" sz="2300" i="1"/>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41 Un Viņa vecāki gāja ik gadus uz Jeruzālemi Pashā svētkos. 42 Kad nu Viņš bija divpadsmit gadus vecs, tad tie pēc svētku ieraduma gāja uz Jeruzālemi. </a:t>
            </a:r>
            <a:endParaRPr lang="en-US" sz="2800" smtClean="0"/>
          </a:p>
          <a:p>
            <a:pPr algn="just">
              <a:lnSpc>
                <a:spcPct val="90000"/>
              </a:lnSpc>
              <a:buFontTx/>
              <a:buNone/>
            </a:pPr>
            <a:endParaRPr lang="en-US" sz="2600" i="1" smtClean="0"/>
          </a:p>
        </p:txBody>
      </p:sp>
      <p:sp>
        <p:nvSpPr>
          <p:cNvPr id="7" name="Rectangle 6"/>
          <p:cNvSpPr>
            <a:spLocks noChangeArrowheads="1"/>
          </p:cNvSpPr>
          <p:nvPr/>
        </p:nvSpPr>
        <p:spPr bwMode="auto">
          <a:xfrm>
            <a:off x="0" y="1214438"/>
            <a:ext cx="5435600" cy="5694362"/>
          </a:xfrm>
          <a:prstGeom prst="rect">
            <a:avLst/>
          </a:prstGeom>
          <a:noFill/>
          <a:ln w="9525">
            <a:noFill/>
            <a:miter lim="800000"/>
            <a:headEnd/>
            <a:tailEnd/>
          </a:ln>
        </p:spPr>
        <p:txBody>
          <a:bodyPr>
            <a:spAutoFit/>
          </a:bodyPr>
          <a:lstStyle/>
          <a:p>
            <a:pPr>
              <a:buFontTx/>
              <a:buChar char="•"/>
            </a:pPr>
            <a:r>
              <a:rPr lang="lv-LV" sz="2800" b="1"/>
              <a:t>Pashā</a:t>
            </a:r>
            <a:r>
              <a:rPr lang="lv-LV" sz="2800"/>
              <a:t> – </a:t>
            </a:r>
            <a:r>
              <a:rPr lang="lv-LV" sz="2800" b="1"/>
              <a:t>valsts</a:t>
            </a:r>
            <a:r>
              <a:rPr lang="lv-LV" sz="2800"/>
              <a:t> galvenie svētki </a:t>
            </a:r>
          </a:p>
          <a:p>
            <a:pPr>
              <a:buFontTx/>
              <a:buChar char="•"/>
            </a:pPr>
            <a:r>
              <a:rPr lang="lv-LV" sz="2800" b="1"/>
              <a:t>Priekpilni ģimenes svētki</a:t>
            </a:r>
            <a:r>
              <a:rPr lang="lv-LV" sz="2800"/>
              <a:t>, kuros svin </a:t>
            </a:r>
            <a:r>
              <a:rPr lang="lv-LV" sz="2800" b="1"/>
              <a:t>jūdu atbrīvošanu</a:t>
            </a:r>
            <a:r>
              <a:rPr lang="lv-LV" sz="2800"/>
              <a:t> no </a:t>
            </a:r>
            <a:r>
              <a:rPr lang="lv-LV" sz="2800" b="1"/>
              <a:t>verdzības</a:t>
            </a:r>
            <a:r>
              <a:rPr lang="lv-LV" sz="2800"/>
              <a:t> Ēģiptē.</a:t>
            </a:r>
          </a:p>
          <a:p>
            <a:pPr>
              <a:buFontTx/>
              <a:buChar char="•"/>
            </a:pPr>
            <a:r>
              <a:rPr lang="lv-LV" sz="2800"/>
              <a:t>Pashā svētki</a:t>
            </a:r>
            <a:r>
              <a:rPr lang="lv-LV" sz="2800" b="1"/>
              <a:t> ilgst 7 dienas</a:t>
            </a:r>
            <a:r>
              <a:rPr lang="lv-LV" sz="2800"/>
              <a:t>.</a:t>
            </a:r>
          </a:p>
          <a:p>
            <a:pPr>
              <a:buFontTx/>
              <a:buChar char="•"/>
            </a:pPr>
            <a:r>
              <a:rPr lang="lv-LV" sz="2800" b="1"/>
              <a:t>Dievs</a:t>
            </a:r>
            <a:r>
              <a:rPr lang="lv-LV" sz="2800"/>
              <a:t> šādi </a:t>
            </a:r>
            <a:r>
              <a:rPr lang="lv-LV" sz="2800" b="1"/>
              <a:t>parāda</a:t>
            </a:r>
            <a:r>
              <a:rPr lang="lv-LV" sz="2800"/>
              <a:t> savu </a:t>
            </a:r>
            <a:r>
              <a:rPr lang="lv-LV" sz="2800" b="1"/>
              <a:t>žēlastību un glābšanu</a:t>
            </a:r>
            <a:r>
              <a:rPr lang="lv-LV" sz="2800"/>
              <a:t>.</a:t>
            </a:r>
          </a:p>
          <a:p>
            <a:pPr>
              <a:buFontTx/>
              <a:buChar char="•"/>
            </a:pPr>
            <a:r>
              <a:rPr lang="lv-LV" sz="2800"/>
              <a:t>Pashā Jēra </a:t>
            </a:r>
            <a:r>
              <a:rPr lang="lv-LV" sz="2800" b="1"/>
              <a:t>upurēšana</a:t>
            </a:r>
            <a:r>
              <a:rPr lang="lv-LV" sz="2800"/>
              <a:t> ir </a:t>
            </a:r>
            <a:r>
              <a:rPr lang="lv-LV" sz="2800" b="1"/>
              <a:t>norāde</a:t>
            </a:r>
            <a:r>
              <a:rPr lang="lv-LV" sz="2800"/>
              <a:t> uz īsto </a:t>
            </a:r>
            <a:r>
              <a:rPr lang="lv-LV" sz="2800" b="1"/>
              <a:t>Kristus</a:t>
            </a:r>
            <a:r>
              <a:rPr lang="lv-LV" sz="2800"/>
              <a:t> upuri, kas vēl </a:t>
            </a:r>
            <a:r>
              <a:rPr lang="lv-LV" sz="2800" b="1"/>
              <a:t>sekos</a:t>
            </a:r>
            <a:r>
              <a:rPr lang="lv-LV" sz="2800"/>
              <a:t>.</a:t>
            </a:r>
          </a:p>
          <a:p>
            <a:pPr>
              <a:buFontTx/>
              <a:buChar char="•"/>
            </a:pPr>
            <a:r>
              <a:rPr lang="lv-LV" sz="2800"/>
              <a:t>Visi jēru </a:t>
            </a:r>
            <a:r>
              <a:rPr lang="lv-LV" sz="2800" b="1"/>
              <a:t>upuri</a:t>
            </a:r>
            <a:r>
              <a:rPr lang="lv-LV" sz="2800"/>
              <a:t> bija </a:t>
            </a:r>
            <a:r>
              <a:rPr lang="lv-LV" sz="2800" b="1"/>
              <a:t>norāde</a:t>
            </a:r>
            <a:r>
              <a:rPr lang="lv-LV" sz="2800"/>
              <a:t> uz </a:t>
            </a:r>
            <a:r>
              <a:rPr lang="lv-LV" sz="2800" b="1"/>
              <a:t>patieso</a:t>
            </a:r>
            <a:r>
              <a:rPr lang="lv-LV" sz="2800"/>
              <a:t> grēku </a:t>
            </a:r>
            <a:r>
              <a:rPr lang="lv-LV" sz="2800" b="1"/>
              <a:t>upuri</a:t>
            </a:r>
            <a:r>
              <a:rPr lang="lv-LV" sz="2800"/>
              <a:t> – </a:t>
            </a:r>
            <a:r>
              <a:rPr lang="lv-LV" sz="2800" b="1"/>
              <a:t>Jēzu Kristu</a:t>
            </a:r>
            <a:r>
              <a:rPr lang="lv-LV" sz="2800"/>
              <a:t>!</a:t>
            </a:r>
          </a:p>
        </p:txBody>
      </p:sp>
      <p:pic>
        <p:nvPicPr>
          <p:cNvPr id="4100" name="Picture 4"/>
          <p:cNvPicPr>
            <a:picLocks noChangeAspect="1" noChangeArrowheads="1"/>
          </p:cNvPicPr>
          <p:nvPr/>
        </p:nvPicPr>
        <p:blipFill>
          <a:blip r:embed="rId2" cstate="print"/>
          <a:srcRect/>
          <a:stretch>
            <a:fillRect/>
          </a:stretch>
        </p:blipFill>
        <p:spPr bwMode="auto">
          <a:xfrm>
            <a:off x="5327576" y="1412776"/>
            <a:ext cx="3816424" cy="44801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4100"/>
                                        </p:tgtEl>
                                        <p:attrNameLst>
                                          <p:attrName>style.visibility</p:attrName>
                                        </p:attrNameLst>
                                      </p:cBhvr>
                                      <p:to>
                                        <p:strVal val="visible"/>
                                      </p:to>
                                    </p:set>
                                    <p:animEffect transition="in" filter="fade">
                                      <p:cBhvr>
                                        <p:cTn id="16" dur="2000"/>
                                        <p:tgtEl>
                                          <p:spTgt spid="4100"/>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142875"/>
            <a:ext cx="9429750" cy="2205038"/>
          </a:xfrm>
        </p:spPr>
        <p:txBody>
          <a:bodyPr/>
          <a:lstStyle/>
          <a:p>
            <a:pPr algn="just">
              <a:buFontTx/>
              <a:buNone/>
            </a:pPr>
            <a:r>
              <a:rPr lang="lv-LV" i="1" smtClean="0"/>
              <a:t>   </a:t>
            </a:r>
            <a:r>
              <a:rPr lang="lv-LV" sz="2800" i="1" smtClean="0"/>
              <a:t>43 Un, kad svētku dienas bija pagājušas, tad, tiem atkal uz mājām ejot, bērns Jēzus palika Jeruzālemē, un Jāzeps un Viņa māte to nezināja. 44 Bet tie domāja, ka Viņš esot pie ceļabiedriem; un, vienas dienas gājumu nostaigājuši, tie Viņu meklēja pie radiem un pazīstamiem. 45 Un, kad tie Viņu neatrada, tad tie gāja atpakaļ uz Jeruzālemi, lai To meklētu.</a:t>
            </a:r>
            <a:endParaRPr lang="en-US" sz="2200" i="1" smtClean="0"/>
          </a:p>
        </p:txBody>
      </p:sp>
      <p:sp>
        <p:nvSpPr>
          <p:cNvPr id="7" name="Rectangle 6"/>
          <p:cNvSpPr>
            <a:spLocks noChangeArrowheads="1"/>
          </p:cNvSpPr>
          <p:nvPr/>
        </p:nvSpPr>
        <p:spPr bwMode="auto">
          <a:xfrm>
            <a:off x="0" y="2924175"/>
            <a:ext cx="3635375" cy="3970338"/>
          </a:xfrm>
          <a:prstGeom prst="rect">
            <a:avLst/>
          </a:prstGeom>
          <a:noFill/>
          <a:ln w="9525">
            <a:noFill/>
            <a:miter lim="800000"/>
            <a:headEnd/>
            <a:tailEnd/>
          </a:ln>
        </p:spPr>
        <p:txBody>
          <a:bodyPr>
            <a:spAutoFit/>
          </a:bodyPr>
          <a:lstStyle/>
          <a:p>
            <a:pPr>
              <a:buFontTx/>
              <a:buChar char="•"/>
            </a:pPr>
            <a:r>
              <a:rPr lang="lv-LV" sz="2800" b="1"/>
              <a:t>Ceļošana</a:t>
            </a:r>
            <a:r>
              <a:rPr lang="lv-LV" sz="2800"/>
              <a:t> uz un no lielajiem </a:t>
            </a:r>
            <a:r>
              <a:rPr lang="lv-LV" sz="2800" b="1"/>
              <a:t>svētkiem</a:t>
            </a:r>
            <a:r>
              <a:rPr lang="lv-LV" sz="2800"/>
              <a:t> Jeruzālemē </a:t>
            </a:r>
            <a:r>
              <a:rPr lang="lv-LV" sz="2800" b="1"/>
              <a:t>notika</a:t>
            </a:r>
            <a:r>
              <a:rPr lang="lv-LV" sz="2800"/>
              <a:t> lielās </a:t>
            </a:r>
            <a:r>
              <a:rPr lang="lv-LV" sz="2800" b="1"/>
              <a:t>grupās</a:t>
            </a:r>
            <a:r>
              <a:rPr lang="lv-LV" sz="2800"/>
              <a:t> vai </a:t>
            </a:r>
            <a:r>
              <a:rPr lang="lv-LV" sz="2800" b="1"/>
              <a:t>karavānās</a:t>
            </a:r>
            <a:r>
              <a:rPr lang="lv-LV" sz="2800"/>
              <a:t>. </a:t>
            </a:r>
          </a:p>
          <a:p>
            <a:pPr>
              <a:buFontTx/>
              <a:buChar char="•"/>
            </a:pPr>
            <a:r>
              <a:rPr lang="lv-LV" sz="2800" b="1"/>
              <a:t>Kaimiņi</a:t>
            </a:r>
            <a:r>
              <a:rPr lang="lv-LV" sz="2800"/>
              <a:t>, </a:t>
            </a:r>
            <a:r>
              <a:rPr lang="lv-LV" sz="2800" b="1"/>
              <a:t>draugi</a:t>
            </a:r>
            <a:r>
              <a:rPr lang="lv-LV" sz="2800"/>
              <a:t> un </a:t>
            </a:r>
            <a:r>
              <a:rPr lang="lv-LV" sz="2800" b="1"/>
              <a:t>radi</a:t>
            </a:r>
            <a:r>
              <a:rPr lang="lv-LV" sz="2800"/>
              <a:t> </a:t>
            </a:r>
            <a:r>
              <a:rPr lang="lv-LV" sz="2800" b="1"/>
              <a:t>veidoja</a:t>
            </a:r>
            <a:r>
              <a:rPr lang="lv-LV" sz="2800"/>
              <a:t> </a:t>
            </a:r>
            <a:r>
              <a:rPr lang="lv-LV" sz="2800" b="1"/>
              <a:t>grupas</a:t>
            </a:r>
            <a:r>
              <a:rPr lang="lv-LV" sz="2800"/>
              <a:t>, lai pasargātos no </a:t>
            </a:r>
            <a:r>
              <a:rPr lang="lv-LV" sz="2800" b="1"/>
              <a:t>laupītāju</a:t>
            </a:r>
            <a:r>
              <a:rPr lang="lv-LV" sz="2800"/>
              <a:t> uzbrukuma. </a:t>
            </a:r>
          </a:p>
        </p:txBody>
      </p:sp>
      <p:pic>
        <p:nvPicPr>
          <p:cNvPr id="5124" name="Picture 4"/>
          <p:cNvPicPr>
            <a:picLocks noChangeAspect="1" noChangeArrowheads="1"/>
          </p:cNvPicPr>
          <p:nvPr/>
        </p:nvPicPr>
        <p:blipFill>
          <a:blip r:embed="rId2" cstate="print"/>
          <a:srcRect/>
          <a:stretch>
            <a:fillRect/>
          </a:stretch>
        </p:blipFill>
        <p:spPr bwMode="auto">
          <a:xfrm>
            <a:off x="3563888" y="2924944"/>
            <a:ext cx="5580112" cy="393305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124"/>
                                        </p:tgtEl>
                                        <p:attrNameLst>
                                          <p:attrName>style.visibility</p:attrName>
                                        </p:attrNameLst>
                                      </p:cBhvr>
                                      <p:to>
                                        <p:strVal val="visible"/>
                                      </p:to>
                                    </p:set>
                                    <p:animEffect transition="in" filter="fade">
                                      <p:cBhvr>
                                        <p:cTn id="16" dur="2000"/>
                                        <p:tgtEl>
                                          <p:spTgt spid="5124"/>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r>
              <a:rPr lang="lv-LV" sz="2800" i="1" smtClean="0"/>
              <a:t>46 Un pēc trim dienām tie Viņu atrada Templī sēžam starp mācītājiem, tos klausoties un tos jautājot. 47 Un visi, kas Viņu dzirdēja, iztrūkušies brīnījās par Viņa saprašanu un Viņa atbildēm. </a:t>
            </a:r>
            <a:endParaRPr lang="en-US" sz="2800" smtClean="0"/>
          </a:p>
        </p:txBody>
      </p:sp>
      <p:sp>
        <p:nvSpPr>
          <p:cNvPr id="7" name="Rectangle 6"/>
          <p:cNvSpPr>
            <a:spLocks noChangeArrowheads="1"/>
          </p:cNvSpPr>
          <p:nvPr/>
        </p:nvSpPr>
        <p:spPr bwMode="auto">
          <a:xfrm>
            <a:off x="0" y="1773238"/>
            <a:ext cx="5508625" cy="5133975"/>
          </a:xfrm>
          <a:prstGeom prst="rect">
            <a:avLst/>
          </a:prstGeom>
          <a:noFill/>
          <a:ln w="9525">
            <a:noFill/>
            <a:miter lim="800000"/>
            <a:headEnd/>
            <a:tailEnd/>
          </a:ln>
        </p:spPr>
        <p:txBody>
          <a:bodyPr>
            <a:spAutoFit/>
          </a:bodyPr>
          <a:lstStyle/>
          <a:p>
            <a:pPr>
              <a:spcBef>
                <a:spcPts val="200"/>
              </a:spcBef>
            </a:pPr>
            <a:r>
              <a:rPr lang="lv-LV" sz="2800" b="1"/>
              <a:t>Norādes</a:t>
            </a:r>
            <a:r>
              <a:rPr lang="lv-LV" sz="2800"/>
              <a:t> uz </a:t>
            </a:r>
            <a:r>
              <a:rPr lang="lv-LV" sz="2800" b="1"/>
              <a:t>Jēzus</a:t>
            </a:r>
            <a:r>
              <a:rPr lang="lv-LV" sz="2800"/>
              <a:t> </a:t>
            </a:r>
            <a:r>
              <a:rPr lang="lv-LV" sz="2800" b="1"/>
              <a:t>misiju:</a:t>
            </a:r>
            <a:r>
              <a:rPr lang="lv-LV" sz="2800"/>
              <a:t> </a:t>
            </a:r>
            <a:endParaRPr lang="lv-LV" sz="2800" b="1"/>
          </a:p>
          <a:p>
            <a:pPr>
              <a:spcBef>
                <a:spcPts val="200"/>
              </a:spcBef>
              <a:buFont typeface="Arial" charset="0"/>
              <a:buAutoNum type="arabicPeriod"/>
            </a:pPr>
            <a:r>
              <a:rPr lang="lv-LV" sz="2400" b="1"/>
              <a:t>Pazušana</a:t>
            </a:r>
            <a:r>
              <a:rPr lang="lv-LV" sz="2400"/>
              <a:t> = </a:t>
            </a:r>
            <a:r>
              <a:rPr lang="lv-LV" sz="2400" b="1"/>
              <a:t>Nāve</a:t>
            </a:r>
            <a:r>
              <a:rPr lang="lv-LV" sz="2400"/>
              <a:t> un </a:t>
            </a:r>
          </a:p>
          <a:p>
            <a:pPr>
              <a:spcBef>
                <a:spcPts val="200"/>
              </a:spcBef>
            </a:pPr>
            <a:r>
              <a:rPr lang="lv-LV" sz="2400" b="1"/>
              <a:t>Atrašanu</a:t>
            </a:r>
            <a:r>
              <a:rPr lang="lv-LV" sz="2400"/>
              <a:t> = A</a:t>
            </a:r>
            <a:r>
              <a:rPr lang="lv-LV" sz="2400" b="1"/>
              <a:t>ugšāmcelšanās</a:t>
            </a:r>
            <a:endParaRPr lang="lv-LV" sz="2400"/>
          </a:p>
          <a:p>
            <a:pPr>
              <a:spcBef>
                <a:spcPts val="200"/>
              </a:spcBef>
              <a:buFont typeface="Arial" charset="0"/>
              <a:buAutoNum type="arabicPeriod" startAt="2"/>
            </a:pPr>
            <a:r>
              <a:rPr lang="lv-LV" sz="2400" b="1"/>
              <a:t>laika norāde</a:t>
            </a:r>
            <a:r>
              <a:rPr lang="lv-LV" sz="2400"/>
              <a:t> - pēc </a:t>
            </a:r>
            <a:r>
              <a:rPr lang="lv-LV" sz="2400" b="1"/>
              <a:t>3 dienām</a:t>
            </a:r>
          </a:p>
          <a:p>
            <a:pPr>
              <a:spcBef>
                <a:spcPts val="200"/>
              </a:spcBef>
              <a:buFont typeface="Arial" charset="0"/>
              <a:buAutoNum type="arabicPeriod" startAt="2"/>
            </a:pPr>
            <a:r>
              <a:rPr lang="lv-LV" sz="2400"/>
              <a:t>pazudušā </a:t>
            </a:r>
            <a:r>
              <a:rPr lang="lv-LV" sz="2400" b="1"/>
              <a:t>Jēzus meklēšana</a:t>
            </a:r>
            <a:r>
              <a:rPr lang="lv-LV" sz="2400"/>
              <a:t>, gan </a:t>
            </a:r>
            <a:r>
              <a:rPr lang="lv-LV" sz="2400" b="1"/>
              <a:t>skarbais</a:t>
            </a:r>
            <a:r>
              <a:rPr lang="lv-LV" sz="2400"/>
              <a:t> </a:t>
            </a:r>
            <a:r>
              <a:rPr lang="lv-LV" sz="2400" b="1"/>
              <a:t>jautājums</a:t>
            </a:r>
            <a:r>
              <a:rPr lang="lv-LV" sz="2400"/>
              <a:t> meklētājiem: „</a:t>
            </a:r>
            <a:r>
              <a:rPr lang="lv-LV" sz="2400" i="1"/>
              <a:t>Kam jūs esat Mani meklējuši?</a:t>
            </a:r>
            <a:r>
              <a:rPr lang="lv-LV" sz="2400"/>
              <a:t>”</a:t>
            </a:r>
          </a:p>
          <a:p>
            <a:pPr>
              <a:spcBef>
                <a:spcPts val="200"/>
              </a:spcBef>
              <a:buFont typeface="Arial" charset="0"/>
              <a:buAutoNum type="arabicPeriod" startAt="2"/>
            </a:pPr>
            <a:r>
              <a:rPr lang="lv-LV" sz="2400" b="1"/>
              <a:t>Marija</a:t>
            </a:r>
            <a:r>
              <a:rPr lang="lv-LV" sz="2400"/>
              <a:t> </a:t>
            </a:r>
            <a:r>
              <a:rPr lang="lv-LV" sz="2400" b="1"/>
              <a:t>paturēja</a:t>
            </a:r>
            <a:r>
              <a:rPr lang="lv-LV" sz="2400"/>
              <a:t> šos </a:t>
            </a:r>
            <a:r>
              <a:rPr lang="lv-LV" sz="2400" b="1"/>
              <a:t>vārdus</a:t>
            </a:r>
            <a:r>
              <a:rPr lang="lv-LV" sz="2400"/>
              <a:t> savā </a:t>
            </a:r>
            <a:r>
              <a:rPr lang="lv-LV" sz="2400" b="1"/>
              <a:t>sirdī</a:t>
            </a:r>
            <a:r>
              <a:rPr lang="lv-LV" sz="2400"/>
              <a:t> un </a:t>
            </a:r>
            <a:r>
              <a:rPr lang="lv-LV" sz="2400" b="1"/>
              <a:t>atcerējās</a:t>
            </a:r>
            <a:r>
              <a:rPr lang="lv-LV" sz="2400"/>
              <a:t> tos pie </a:t>
            </a:r>
            <a:r>
              <a:rPr lang="lv-LV" sz="2400" b="1"/>
              <a:t>kapa</a:t>
            </a:r>
            <a:r>
              <a:rPr lang="lv-LV" sz="2400"/>
              <a:t> </a:t>
            </a:r>
          </a:p>
          <a:p>
            <a:pPr>
              <a:spcBef>
                <a:spcPts val="200"/>
              </a:spcBef>
            </a:pPr>
            <a:r>
              <a:rPr lang="lv-LV" sz="2400"/>
              <a:t>Lk.24:8 „</a:t>
            </a:r>
            <a:r>
              <a:rPr lang="lv-LV" sz="2400" i="1"/>
              <a:t>Un tās atcerējās Viņa vārdus</a:t>
            </a:r>
            <a:r>
              <a:rPr lang="lv-LV" sz="2400"/>
              <a:t>”</a:t>
            </a:r>
          </a:p>
          <a:p>
            <a:pPr>
              <a:spcBef>
                <a:spcPts val="200"/>
              </a:spcBef>
              <a:buFont typeface="Arial" charset="0"/>
              <a:buChar char="•"/>
            </a:pPr>
            <a:r>
              <a:rPr lang="lv-LV" sz="2400"/>
              <a:t>Jēzus </a:t>
            </a:r>
            <a:r>
              <a:rPr lang="lv-LV" sz="2400" b="1"/>
              <a:t>vecāku</a:t>
            </a:r>
            <a:r>
              <a:rPr lang="lv-LV" sz="2400"/>
              <a:t> un </a:t>
            </a:r>
            <a:r>
              <a:rPr lang="lv-LV" sz="2400" b="1"/>
              <a:t>apkārtējo</a:t>
            </a:r>
            <a:r>
              <a:rPr lang="lv-LV" sz="2400"/>
              <a:t> cilvēku </a:t>
            </a:r>
            <a:r>
              <a:rPr lang="lv-LV" sz="2400" b="1"/>
              <a:t>neizpratne</a:t>
            </a:r>
            <a:r>
              <a:rPr lang="lv-LV" sz="2400"/>
              <a:t> un </a:t>
            </a:r>
            <a:r>
              <a:rPr lang="lv-LV" sz="2400" b="1"/>
              <a:t>pārsteigums</a:t>
            </a:r>
            <a:r>
              <a:rPr lang="lv-LV" sz="2400"/>
              <a:t> par Jēzus vārdiem ir </a:t>
            </a:r>
            <a:r>
              <a:rPr lang="lv-LV" sz="2400" b="1"/>
              <a:t>gluži</a:t>
            </a:r>
            <a:r>
              <a:rPr lang="lv-LV" sz="2400"/>
              <a:t> </a:t>
            </a:r>
            <a:r>
              <a:rPr lang="lv-LV" sz="2400" b="1"/>
              <a:t>dabiska</a:t>
            </a:r>
            <a:endParaRPr lang="lv-LV" sz="2400"/>
          </a:p>
        </p:txBody>
      </p:sp>
      <p:pic>
        <p:nvPicPr>
          <p:cNvPr id="6148" name="Picture 4"/>
          <p:cNvPicPr>
            <a:picLocks noChangeAspect="1" noChangeArrowheads="1"/>
          </p:cNvPicPr>
          <p:nvPr/>
        </p:nvPicPr>
        <p:blipFill>
          <a:blip r:embed="rId2" cstate="print"/>
          <a:srcRect/>
          <a:stretch>
            <a:fillRect/>
          </a:stretch>
        </p:blipFill>
        <p:spPr bwMode="auto">
          <a:xfrm>
            <a:off x="5220072" y="1340768"/>
            <a:ext cx="3923928" cy="52959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148"/>
                                        </p:tgtEl>
                                        <p:attrNameLst>
                                          <p:attrName>style.visibility</p:attrName>
                                        </p:attrNameLst>
                                      </p:cBhvr>
                                      <p:to>
                                        <p:strVal val="visible"/>
                                      </p:to>
                                    </p:set>
                                    <p:animEffect transition="in" filter="fade">
                                      <p:cBhvr>
                                        <p:cTn id="16" dur="2000"/>
                                        <p:tgtEl>
                                          <p:spTgt spid="6148"/>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7">
                                            <p:txEl>
                                              <p:pRg st="7" end="7"/>
                                            </p:txEl>
                                          </p:spTgt>
                                        </p:tgtEl>
                                        <p:attrNameLst>
                                          <p:attrName>style.visibility</p:attrName>
                                        </p:attrNameLst>
                                      </p:cBhvr>
                                      <p:to>
                                        <p:strVal val="visible"/>
                                      </p:to>
                                    </p:set>
                                    <p:anim calcmode="lin" valueType="num">
                                      <p:cBhvr additive="base">
                                        <p:cTn id="50"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96875" y="0"/>
            <a:ext cx="9540875" cy="1052513"/>
          </a:xfrm>
        </p:spPr>
        <p:txBody>
          <a:bodyPr/>
          <a:lstStyle/>
          <a:p>
            <a:r>
              <a:rPr lang="lv-LV" sz="2800" i="1" smtClean="0"/>
              <a:t>48 Un, Viņu ieraudzījuši, vecāki pārbijās, un Viņa māte sacīja Viņam: "Mans dēls, kāpēc Tu mums to esi darījis? Redzi, Tavs tēvs un es, mēs Tevi ar sāpēm esam meklējuši." 49 Bet Viņš tiem atbildēja: "Kam jūs esat Mani meklējuši? Vai nezinājāt, ka Man jādarbojas Sava Tēva lietās?" 50 Bet tie neizprata uz viņiem sacīto vārdu.</a:t>
            </a:r>
            <a:endParaRPr lang="en-US" sz="2800" smtClean="0"/>
          </a:p>
        </p:txBody>
      </p:sp>
      <p:sp>
        <p:nvSpPr>
          <p:cNvPr id="7" name="Rectangle 6"/>
          <p:cNvSpPr>
            <a:spLocks noChangeArrowheads="1"/>
          </p:cNvSpPr>
          <p:nvPr/>
        </p:nvSpPr>
        <p:spPr bwMode="auto">
          <a:xfrm>
            <a:off x="0" y="2565400"/>
            <a:ext cx="6300788" cy="4400550"/>
          </a:xfrm>
          <a:prstGeom prst="rect">
            <a:avLst/>
          </a:prstGeom>
          <a:noFill/>
          <a:ln w="9525">
            <a:noFill/>
            <a:miter lim="800000"/>
            <a:headEnd/>
            <a:tailEnd/>
          </a:ln>
        </p:spPr>
        <p:txBody>
          <a:bodyPr>
            <a:spAutoFit/>
          </a:bodyPr>
          <a:lstStyle/>
          <a:p>
            <a:pPr>
              <a:buFontTx/>
              <a:buChar char="•"/>
            </a:pPr>
            <a:r>
              <a:rPr lang="lv-LV" sz="2800"/>
              <a:t>Marija sauc</a:t>
            </a:r>
            <a:r>
              <a:rPr lang="lv-LV" sz="2800" b="1"/>
              <a:t> Jāzepu</a:t>
            </a:r>
            <a:r>
              <a:rPr lang="lv-LV" sz="2800"/>
              <a:t> par Jēzus </a:t>
            </a:r>
            <a:r>
              <a:rPr lang="lv-LV" sz="2800" b="1"/>
              <a:t>tēvu</a:t>
            </a:r>
            <a:r>
              <a:rPr lang="lv-LV" sz="2800"/>
              <a:t>, </a:t>
            </a:r>
          </a:p>
          <a:p>
            <a:pPr>
              <a:buFontTx/>
              <a:buChar char="•"/>
            </a:pPr>
            <a:r>
              <a:rPr lang="lv-LV" sz="2800"/>
              <a:t>Bet </a:t>
            </a:r>
            <a:r>
              <a:rPr lang="lv-LV" sz="2800" b="1"/>
              <a:t>Jēzus</a:t>
            </a:r>
            <a:r>
              <a:rPr lang="lv-LV" sz="2800"/>
              <a:t> par </a:t>
            </a:r>
            <a:r>
              <a:rPr lang="lv-LV" sz="2800" b="1"/>
              <a:t>savu</a:t>
            </a:r>
            <a:r>
              <a:rPr lang="lv-LV" sz="2800"/>
              <a:t> </a:t>
            </a:r>
            <a:r>
              <a:rPr lang="lv-LV" sz="2800" b="1"/>
              <a:t>Tēvu</a:t>
            </a:r>
            <a:r>
              <a:rPr lang="lv-LV" sz="2800"/>
              <a:t> </a:t>
            </a:r>
            <a:r>
              <a:rPr lang="lv-LV" sz="2800" b="1"/>
              <a:t>atzīst</a:t>
            </a:r>
            <a:r>
              <a:rPr lang="lv-LV" sz="2800"/>
              <a:t> vienīgi </a:t>
            </a:r>
            <a:r>
              <a:rPr lang="lv-LV" sz="2800" b="1"/>
              <a:t>Dievu</a:t>
            </a:r>
            <a:r>
              <a:rPr lang="lv-LV" sz="2800"/>
              <a:t>.</a:t>
            </a:r>
            <a:endParaRPr lang="lv-LV" sz="2800" b="1"/>
          </a:p>
          <a:p>
            <a:pPr>
              <a:buFontTx/>
              <a:buChar char="•"/>
            </a:pPr>
            <a:r>
              <a:rPr lang="lv-LV" sz="2800"/>
              <a:t>Tie ir </a:t>
            </a:r>
            <a:r>
              <a:rPr lang="lv-LV" sz="2800" b="1"/>
              <a:t>pirmie</a:t>
            </a:r>
            <a:r>
              <a:rPr lang="lv-LV" sz="2800"/>
              <a:t> </a:t>
            </a:r>
            <a:r>
              <a:rPr lang="lv-LV" sz="2800" b="1"/>
              <a:t>Jēzus vārdi</a:t>
            </a:r>
            <a:r>
              <a:rPr lang="lv-LV" sz="2800"/>
              <a:t>, kas </a:t>
            </a:r>
            <a:r>
              <a:rPr lang="lv-LV" sz="2800" b="1"/>
              <a:t>apstiprina</a:t>
            </a:r>
            <a:r>
              <a:rPr lang="lv-LV" sz="2800"/>
              <a:t>, ka </a:t>
            </a:r>
            <a:r>
              <a:rPr lang="lv-LV" sz="2800" b="1"/>
              <a:t>Dievs</a:t>
            </a:r>
            <a:r>
              <a:rPr lang="lv-LV" sz="2800"/>
              <a:t> ir </a:t>
            </a:r>
            <a:r>
              <a:rPr lang="lv-LV" sz="2800" b="1"/>
              <a:t>Viņa Tēvs</a:t>
            </a:r>
            <a:r>
              <a:rPr lang="lv-LV" sz="2800"/>
              <a:t> un </a:t>
            </a:r>
            <a:r>
              <a:rPr lang="lv-LV" sz="2800" b="1"/>
              <a:t>Viņš</a:t>
            </a:r>
            <a:r>
              <a:rPr lang="lv-LV" sz="2800"/>
              <a:t> ir </a:t>
            </a:r>
            <a:r>
              <a:rPr lang="lv-LV" sz="2800" b="1"/>
              <a:t>Dieva Dēls</a:t>
            </a:r>
            <a:r>
              <a:rPr lang="lv-LV" sz="2800"/>
              <a:t>.</a:t>
            </a:r>
          </a:p>
          <a:p>
            <a:pPr>
              <a:buFontTx/>
              <a:buChar char="•"/>
            </a:pPr>
            <a:r>
              <a:rPr lang="lv-LV" sz="2800" b="1"/>
              <a:t>Jēzus</a:t>
            </a:r>
            <a:r>
              <a:rPr lang="lv-LV" sz="2800"/>
              <a:t> </a:t>
            </a:r>
            <a:r>
              <a:rPr lang="lv-LV" sz="2800" b="1"/>
              <a:t>runā</a:t>
            </a:r>
            <a:r>
              <a:rPr lang="lv-LV" sz="2800"/>
              <a:t> par </a:t>
            </a:r>
            <a:r>
              <a:rPr lang="lv-LV" sz="2800" b="1"/>
              <a:t>Jeruzālemi</a:t>
            </a:r>
            <a:r>
              <a:rPr lang="lv-LV" sz="2800"/>
              <a:t> un </a:t>
            </a:r>
            <a:r>
              <a:rPr lang="lv-LV" sz="2800" b="1"/>
              <a:t>templi</a:t>
            </a:r>
            <a:r>
              <a:rPr lang="lv-LV" sz="2800"/>
              <a:t>, kā par </a:t>
            </a:r>
            <a:r>
              <a:rPr lang="lv-LV" sz="2800" b="1"/>
              <a:t>vietu</a:t>
            </a:r>
            <a:r>
              <a:rPr lang="lv-LV" sz="2800"/>
              <a:t>, kur </a:t>
            </a:r>
            <a:r>
              <a:rPr lang="lv-LV" sz="2800" b="1"/>
              <a:t>Viņam jābūt</a:t>
            </a:r>
            <a:r>
              <a:rPr lang="lv-LV" sz="2800"/>
              <a:t>, jo Viņa </a:t>
            </a:r>
            <a:r>
              <a:rPr lang="lv-LV" sz="2800" b="1"/>
              <a:t>misija</a:t>
            </a:r>
            <a:r>
              <a:rPr lang="lv-LV" sz="2800"/>
              <a:t> tiek </a:t>
            </a:r>
            <a:r>
              <a:rPr lang="lv-LV" sz="2800" b="1"/>
              <a:t>piepildīta</a:t>
            </a:r>
            <a:r>
              <a:rPr lang="lv-LV" sz="2800"/>
              <a:t> tieši </a:t>
            </a:r>
            <a:r>
              <a:rPr lang="lv-LV" sz="2800" b="1"/>
              <a:t>Jeruzālemes</a:t>
            </a:r>
            <a:r>
              <a:rPr lang="lv-LV" sz="2800"/>
              <a:t> </a:t>
            </a:r>
            <a:r>
              <a:rPr lang="lv-LV" sz="2800" b="1"/>
              <a:t>krusta</a:t>
            </a:r>
            <a:r>
              <a:rPr lang="lv-LV" sz="2800"/>
              <a:t> kalnā.  </a:t>
            </a:r>
          </a:p>
        </p:txBody>
      </p:sp>
      <p:pic>
        <p:nvPicPr>
          <p:cNvPr id="20482" name="Picture 2"/>
          <p:cNvPicPr>
            <a:picLocks noChangeAspect="1" noChangeArrowheads="1"/>
          </p:cNvPicPr>
          <p:nvPr/>
        </p:nvPicPr>
        <p:blipFill>
          <a:blip r:embed="rId2" cstate="print"/>
          <a:srcRect/>
          <a:stretch>
            <a:fillRect/>
          </a:stretch>
        </p:blipFill>
        <p:spPr bwMode="auto">
          <a:xfrm>
            <a:off x="6012160" y="2852935"/>
            <a:ext cx="3131840" cy="382084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0482"/>
                                        </p:tgtEl>
                                        <p:attrNameLst>
                                          <p:attrName>style.visibility</p:attrName>
                                        </p:attrNameLst>
                                      </p:cBhvr>
                                      <p:to>
                                        <p:strVal val="visible"/>
                                      </p:to>
                                    </p:set>
                                    <p:animEffect transition="in" filter="fade">
                                      <p:cBhvr>
                                        <p:cTn id="16" dur="2000"/>
                                        <p:tgtEl>
                                          <p:spTgt spid="20482"/>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358313" cy="1052513"/>
          </a:xfrm>
        </p:spPr>
        <p:txBody>
          <a:bodyPr/>
          <a:lstStyle/>
          <a:p>
            <a:pPr algn="just" eaLnBrk="1" hangingPunct="1">
              <a:lnSpc>
                <a:spcPct val="80000"/>
              </a:lnSpc>
              <a:buFontTx/>
              <a:buNone/>
            </a:pPr>
            <a:r>
              <a:rPr lang="lv-LV" sz="2000" i="1" smtClean="0"/>
              <a:t>     </a:t>
            </a:r>
            <a:r>
              <a:rPr lang="lv-LV" sz="2800" i="1" smtClean="0"/>
              <a:t>51 Un Viņš nogāja tiem līdzi uz Nacareti un bija tiem paklausīgs. Bet Viņa māte visus šos vārdus paturēja savā sirdī. 52 Un Jēzus pieņēmās gudrībā, augumā un piemīlībā pie Dieva un cilvēkiem.</a:t>
            </a:r>
            <a:endParaRPr lang="lv-LV" sz="2600" smtClean="0"/>
          </a:p>
        </p:txBody>
      </p:sp>
      <p:sp>
        <p:nvSpPr>
          <p:cNvPr id="7" name="Rectangle 6"/>
          <p:cNvSpPr>
            <a:spLocks noChangeArrowheads="1"/>
          </p:cNvSpPr>
          <p:nvPr/>
        </p:nvSpPr>
        <p:spPr bwMode="auto">
          <a:xfrm>
            <a:off x="0" y="1549400"/>
            <a:ext cx="5940425" cy="4832350"/>
          </a:xfrm>
          <a:prstGeom prst="rect">
            <a:avLst/>
          </a:prstGeom>
          <a:noFill/>
          <a:ln w="9525">
            <a:noFill/>
            <a:miter lim="800000"/>
            <a:headEnd/>
            <a:tailEnd/>
          </a:ln>
        </p:spPr>
        <p:txBody>
          <a:bodyPr>
            <a:spAutoFit/>
          </a:bodyPr>
          <a:lstStyle/>
          <a:p>
            <a:pPr>
              <a:buFontTx/>
              <a:buChar char="•"/>
            </a:pPr>
            <a:r>
              <a:rPr lang="lv-LV" sz="2800"/>
              <a:t>Kristus ir </a:t>
            </a:r>
            <a:r>
              <a:rPr lang="lv-LV" sz="2800" b="1"/>
              <a:t>paklausības</a:t>
            </a:r>
            <a:r>
              <a:rPr lang="lv-LV" sz="2800"/>
              <a:t> </a:t>
            </a:r>
            <a:r>
              <a:rPr lang="lv-LV" sz="2800" b="1"/>
              <a:t>paraugs</a:t>
            </a:r>
            <a:r>
              <a:rPr lang="lv-LV" sz="2800"/>
              <a:t>.</a:t>
            </a:r>
          </a:p>
          <a:p>
            <a:pPr>
              <a:buFontTx/>
              <a:buChar char="•"/>
            </a:pPr>
            <a:r>
              <a:rPr lang="lv-LV" sz="2800"/>
              <a:t>Kristus ir </a:t>
            </a:r>
            <a:r>
              <a:rPr lang="lv-LV" sz="2800" b="1"/>
              <a:t>paklausīgs</a:t>
            </a:r>
            <a:r>
              <a:rPr lang="lv-LV" sz="2800"/>
              <a:t> līdz pat </a:t>
            </a:r>
            <a:r>
              <a:rPr lang="lv-LV" sz="2800" b="1"/>
              <a:t>krusta nāvei</a:t>
            </a:r>
            <a:r>
              <a:rPr lang="lv-LV" sz="2800"/>
              <a:t>.  </a:t>
            </a:r>
            <a:endParaRPr lang="lv-LV" sz="2800" b="1"/>
          </a:p>
          <a:p>
            <a:pPr>
              <a:buFontTx/>
              <a:buChar char="•"/>
            </a:pPr>
            <a:r>
              <a:rPr lang="lv-LV" sz="2800"/>
              <a:t>Ja </a:t>
            </a:r>
            <a:r>
              <a:rPr lang="lv-LV" sz="2800" b="1"/>
              <a:t>velnam</a:t>
            </a:r>
            <a:r>
              <a:rPr lang="lv-LV" sz="2800"/>
              <a:t> būtu </a:t>
            </a:r>
            <a:r>
              <a:rPr lang="lv-LV" sz="2800" b="1"/>
              <a:t>izdevies</a:t>
            </a:r>
            <a:r>
              <a:rPr lang="lv-LV" sz="2800"/>
              <a:t> </a:t>
            </a:r>
            <a:r>
              <a:rPr lang="lv-LV" sz="2800" b="1"/>
              <a:t>pavedināt</a:t>
            </a:r>
            <a:r>
              <a:rPr lang="lv-LV" sz="2800"/>
              <a:t> </a:t>
            </a:r>
            <a:r>
              <a:rPr lang="lv-LV" sz="2800" b="1"/>
              <a:t>Jēzu</a:t>
            </a:r>
            <a:r>
              <a:rPr lang="lv-LV" sz="2800"/>
              <a:t> kaut uz </a:t>
            </a:r>
            <a:r>
              <a:rPr lang="lv-LV" sz="2800" b="1"/>
              <a:t>vienu</a:t>
            </a:r>
            <a:r>
              <a:rPr lang="lv-LV" sz="2800"/>
              <a:t> </a:t>
            </a:r>
            <a:r>
              <a:rPr lang="lv-LV" sz="2800" b="1"/>
              <a:t>grēku</a:t>
            </a:r>
            <a:r>
              <a:rPr lang="lv-LV" sz="2800"/>
              <a:t>, tad Viņa </a:t>
            </a:r>
            <a:r>
              <a:rPr lang="lv-LV" sz="2800" b="1"/>
              <a:t>nāve</a:t>
            </a:r>
            <a:r>
              <a:rPr lang="lv-LV" sz="2800"/>
              <a:t> būtu </a:t>
            </a:r>
            <a:r>
              <a:rPr lang="lv-LV" sz="2800" b="1"/>
              <a:t>veltīga </a:t>
            </a:r>
            <a:r>
              <a:rPr lang="lv-LV" sz="2800"/>
              <a:t>un mums </a:t>
            </a:r>
            <a:r>
              <a:rPr lang="lv-LV" sz="2800" b="1"/>
              <a:t>neko nedotu</a:t>
            </a:r>
            <a:r>
              <a:rPr lang="lv-LV" sz="2800"/>
              <a:t>. </a:t>
            </a:r>
          </a:p>
          <a:p>
            <a:pPr>
              <a:buFontTx/>
              <a:buChar char="•"/>
            </a:pPr>
            <a:r>
              <a:rPr lang="lv-LV" sz="2800"/>
              <a:t>Bet </a:t>
            </a:r>
            <a:r>
              <a:rPr lang="lv-LV" sz="2800" b="1"/>
              <a:t>Jēzus</a:t>
            </a:r>
            <a:r>
              <a:rPr lang="lv-LV" sz="2800"/>
              <a:t> </a:t>
            </a:r>
            <a:r>
              <a:rPr lang="lv-LV" sz="2800" b="1"/>
              <a:t>izpildīja</a:t>
            </a:r>
            <a:r>
              <a:rPr lang="lv-LV" sz="2800"/>
              <a:t> </a:t>
            </a:r>
            <a:r>
              <a:rPr lang="lv-LV" sz="2800" b="1"/>
              <a:t>bauslību</a:t>
            </a:r>
            <a:r>
              <a:rPr lang="lv-LV" sz="2800"/>
              <a:t> līdz katram </a:t>
            </a:r>
            <a:r>
              <a:rPr lang="lv-LV" sz="2800" b="1"/>
              <a:t>pēdējam</a:t>
            </a:r>
            <a:r>
              <a:rPr lang="lv-LV" sz="2800"/>
              <a:t> </a:t>
            </a:r>
            <a:r>
              <a:rPr lang="lv-LV" sz="2800" b="1"/>
              <a:t>sīkumam</a:t>
            </a:r>
            <a:r>
              <a:rPr lang="lv-LV" sz="2800"/>
              <a:t>, lai mēs varētu </a:t>
            </a:r>
            <a:r>
              <a:rPr lang="lv-LV" sz="2800" b="1"/>
              <a:t>saņemt</a:t>
            </a:r>
            <a:r>
              <a:rPr lang="lv-LV" sz="2800"/>
              <a:t> grēku </a:t>
            </a:r>
            <a:r>
              <a:rPr lang="lv-LV" sz="2800" b="1"/>
              <a:t>piedošanu</a:t>
            </a:r>
            <a:r>
              <a:rPr lang="lv-LV" sz="2800"/>
              <a:t> un debesu </a:t>
            </a:r>
            <a:r>
              <a:rPr lang="lv-LV" sz="2800" b="1"/>
              <a:t>valstību</a:t>
            </a:r>
            <a:r>
              <a:rPr lang="lv-LV" sz="2800"/>
              <a:t>.</a:t>
            </a:r>
            <a:endParaRPr lang="lv-LV" sz="2400"/>
          </a:p>
        </p:txBody>
      </p:sp>
      <p:pic>
        <p:nvPicPr>
          <p:cNvPr id="21506" name="Picture 2"/>
          <p:cNvPicPr>
            <a:picLocks noChangeAspect="1" noChangeArrowheads="1"/>
          </p:cNvPicPr>
          <p:nvPr/>
        </p:nvPicPr>
        <p:blipFill>
          <a:blip r:embed="rId2" cstate="print"/>
          <a:srcRect/>
          <a:stretch>
            <a:fillRect/>
          </a:stretch>
        </p:blipFill>
        <p:spPr bwMode="auto">
          <a:xfrm>
            <a:off x="5788749" y="1700808"/>
            <a:ext cx="3355251" cy="485393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21506"/>
                                        </p:tgtEl>
                                        <p:attrNameLst>
                                          <p:attrName>style.visibility</p:attrName>
                                        </p:attrNameLst>
                                      </p:cBhvr>
                                      <p:to>
                                        <p:strVal val="visible"/>
                                      </p:to>
                                    </p:set>
                                    <p:animEffect transition="in" filter="fade">
                                      <p:cBhvr>
                                        <p:cTn id="21" dur="2000"/>
                                        <p:tgtEl>
                                          <p:spTgt spid="21506"/>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65175"/>
            <a:ext cx="5867400" cy="6124575"/>
          </a:xfrm>
          <a:prstGeom prst="rect">
            <a:avLst/>
          </a:prstGeom>
          <a:noFill/>
          <a:ln w="9525">
            <a:noFill/>
            <a:miter lim="800000"/>
            <a:headEnd/>
            <a:tailEnd/>
          </a:ln>
        </p:spPr>
        <p:txBody>
          <a:bodyPr>
            <a:spAutoFit/>
          </a:bodyPr>
          <a:lstStyle/>
          <a:p>
            <a:pPr>
              <a:buFontTx/>
              <a:buChar char="•"/>
            </a:pPr>
            <a:r>
              <a:rPr lang="lv-LV" sz="2800"/>
              <a:t>Šai </a:t>
            </a:r>
            <a:r>
              <a:rPr lang="lv-LV" sz="2800" b="1"/>
              <a:t>notikumā</a:t>
            </a:r>
            <a:r>
              <a:rPr lang="lv-LV" sz="2800"/>
              <a:t> ir </a:t>
            </a:r>
            <a:r>
              <a:rPr lang="lv-LV" sz="2800" b="1"/>
              <a:t>pārsteidzoši</a:t>
            </a:r>
            <a:r>
              <a:rPr lang="lv-LV" sz="2800"/>
              <a:t> </a:t>
            </a:r>
            <a:r>
              <a:rPr lang="lv-LV" sz="2800" b="1"/>
              <a:t>daudz</a:t>
            </a:r>
            <a:r>
              <a:rPr lang="lv-LV" sz="2800"/>
              <a:t> </a:t>
            </a:r>
            <a:r>
              <a:rPr lang="lv-LV" sz="2800" b="1"/>
              <a:t>norādes</a:t>
            </a:r>
            <a:r>
              <a:rPr lang="lv-LV" sz="2800"/>
              <a:t> uz Jēzus </a:t>
            </a:r>
            <a:r>
              <a:rPr lang="lv-LV" sz="2800" b="1"/>
              <a:t>personu</a:t>
            </a:r>
            <a:r>
              <a:rPr lang="lv-LV" sz="2800"/>
              <a:t>, kas </a:t>
            </a:r>
            <a:r>
              <a:rPr lang="lv-LV" sz="2800" b="1"/>
              <a:t>Viņš</a:t>
            </a:r>
            <a:r>
              <a:rPr lang="lv-LV" sz="2800"/>
              <a:t> </a:t>
            </a:r>
            <a:r>
              <a:rPr lang="lv-LV" sz="2800" b="1"/>
              <a:t>ir</a:t>
            </a:r>
            <a:r>
              <a:rPr lang="lv-LV" sz="2800"/>
              <a:t> un </a:t>
            </a:r>
            <a:r>
              <a:rPr lang="lv-LV" sz="2800" b="1"/>
              <a:t>kādēļ</a:t>
            </a:r>
            <a:r>
              <a:rPr lang="lv-LV" sz="2800"/>
              <a:t> ir </a:t>
            </a:r>
            <a:r>
              <a:rPr lang="lv-LV" sz="2800" b="1"/>
              <a:t>nācis</a:t>
            </a:r>
            <a:r>
              <a:rPr lang="lv-LV" sz="2800"/>
              <a:t> šai pasaulē: </a:t>
            </a:r>
          </a:p>
          <a:p>
            <a:pPr>
              <a:buFont typeface="Wingdings" pitchFamily="2" charset="2"/>
              <a:buChar char="ü"/>
            </a:pPr>
            <a:r>
              <a:rPr lang="lv-LV" sz="2800"/>
              <a:t>Pashā </a:t>
            </a:r>
            <a:r>
              <a:rPr lang="lv-LV" sz="2800" b="1"/>
              <a:t>svētki </a:t>
            </a:r>
          </a:p>
          <a:p>
            <a:pPr>
              <a:buFont typeface="Wingdings" pitchFamily="2" charset="2"/>
              <a:buChar char="ü"/>
            </a:pPr>
            <a:r>
              <a:rPr lang="lv-LV" sz="2800"/>
              <a:t>Jēzus </a:t>
            </a:r>
            <a:r>
              <a:rPr lang="lv-LV" sz="2800" b="1"/>
              <a:t>bērna</a:t>
            </a:r>
            <a:r>
              <a:rPr lang="lv-LV" sz="2800"/>
              <a:t> pārsteidzošā </a:t>
            </a:r>
            <a:r>
              <a:rPr lang="lv-LV" sz="2800" b="1"/>
              <a:t>gudrība</a:t>
            </a:r>
          </a:p>
          <a:p>
            <a:pPr>
              <a:buFont typeface="Wingdings" pitchFamily="2" charset="2"/>
              <a:buChar char="ü"/>
            </a:pPr>
            <a:r>
              <a:rPr lang="lv-LV" sz="2800"/>
              <a:t>Jēzus </a:t>
            </a:r>
            <a:r>
              <a:rPr lang="lv-LV" sz="2800" b="1"/>
              <a:t>pazušana</a:t>
            </a:r>
            <a:r>
              <a:rPr lang="lv-LV" sz="2800"/>
              <a:t> un </a:t>
            </a:r>
            <a:r>
              <a:rPr lang="lv-LV" sz="2800" b="1"/>
              <a:t>atrašanās</a:t>
            </a:r>
            <a:r>
              <a:rPr lang="lv-LV" sz="2800"/>
              <a:t>.</a:t>
            </a:r>
          </a:p>
          <a:p>
            <a:pPr>
              <a:buFontTx/>
              <a:buChar char="•"/>
            </a:pPr>
            <a:r>
              <a:rPr lang="lv-LV" sz="2800" b="1"/>
              <a:t>Viss</a:t>
            </a:r>
            <a:r>
              <a:rPr lang="lv-LV" sz="2800"/>
              <a:t> </a:t>
            </a:r>
            <a:r>
              <a:rPr lang="lv-LV" sz="2800" b="1"/>
              <a:t>Jēzus</a:t>
            </a:r>
            <a:r>
              <a:rPr lang="lv-LV" sz="2800"/>
              <a:t> darbībā </a:t>
            </a:r>
            <a:r>
              <a:rPr lang="lv-LV" sz="2800" b="1"/>
              <a:t>norāda</a:t>
            </a:r>
            <a:r>
              <a:rPr lang="lv-LV" sz="2800"/>
              <a:t> uz Viņa </a:t>
            </a:r>
            <a:r>
              <a:rPr lang="lv-LV" sz="2800" b="1"/>
              <a:t>misiju</a:t>
            </a:r>
            <a:r>
              <a:rPr lang="lv-LV" sz="2800"/>
              <a:t> šeit </a:t>
            </a:r>
            <a:r>
              <a:rPr lang="lv-LV" sz="2800" b="1"/>
              <a:t>virs zemes</a:t>
            </a:r>
            <a:r>
              <a:rPr lang="lv-LV" sz="2800"/>
              <a:t> – krusta </a:t>
            </a:r>
            <a:r>
              <a:rPr lang="lv-LV" sz="2800" b="1"/>
              <a:t>uzvaru</a:t>
            </a:r>
            <a:r>
              <a:rPr lang="lv-LV" sz="2800"/>
              <a:t> par </a:t>
            </a:r>
            <a:r>
              <a:rPr lang="lv-LV" sz="2800" b="1"/>
              <a:t>nāvi</a:t>
            </a:r>
            <a:r>
              <a:rPr lang="lv-LV" sz="2800"/>
              <a:t>, </a:t>
            </a:r>
            <a:r>
              <a:rPr lang="lv-LV" sz="2800" b="1"/>
              <a:t>grēku</a:t>
            </a:r>
            <a:r>
              <a:rPr lang="lv-LV" sz="2800"/>
              <a:t> un </a:t>
            </a:r>
            <a:r>
              <a:rPr lang="lv-LV" sz="2800" b="1"/>
              <a:t>elli</a:t>
            </a:r>
            <a:r>
              <a:rPr lang="lv-LV" sz="2800"/>
              <a:t>, lai mēs </a:t>
            </a:r>
            <a:r>
              <a:rPr lang="lv-LV" sz="2800" b="1"/>
              <a:t>varētu</a:t>
            </a:r>
            <a:r>
              <a:rPr lang="lv-LV" sz="2800"/>
              <a:t> </a:t>
            </a:r>
            <a:r>
              <a:rPr lang="lv-LV" sz="2800" b="1"/>
              <a:t>dzīvot</a:t>
            </a:r>
            <a:r>
              <a:rPr lang="lv-LV" sz="2800"/>
              <a:t> mūžīgā </a:t>
            </a:r>
            <a:r>
              <a:rPr lang="lv-LV" sz="2800" b="1"/>
              <a:t>svētlaimē</a:t>
            </a:r>
            <a:r>
              <a:rPr lang="lv-LV" sz="2800"/>
              <a:t> kopā ar </a:t>
            </a:r>
            <a:r>
              <a:rPr lang="lv-LV" sz="2800" b="1"/>
              <a:t>Dievu</a:t>
            </a:r>
            <a:r>
              <a:rPr lang="lv-LV" sz="2800"/>
              <a:t> debesu </a:t>
            </a:r>
            <a:r>
              <a:rPr lang="lv-LV" sz="2800" b="1"/>
              <a:t>valstībā</a:t>
            </a:r>
            <a:r>
              <a:rPr lang="lv-LV" sz="2800"/>
              <a:t>! Āmen</a:t>
            </a:r>
          </a:p>
        </p:txBody>
      </p:sp>
      <p:pic>
        <p:nvPicPr>
          <p:cNvPr id="7172" name="Picture 4"/>
          <p:cNvPicPr>
            <a:picLocks noChangeAspect="1" noChangeArrowheads="1"/>
          </p:cNvPicPr>
          <p:nvPr/>
        </p:nvPicPr>
        <p:blipFill>
          <a:blip r:embed="rId2" cstate="print"/>
          <a:srcRect/>
          <a:stretch>
            <a:fillRect/>
          </a:stretch>
        </p:blipFill>
        <p:spPr bwMode="auto">
          <a:xfrm>
            <a:off x="5292080" y="980728"/>
            <a:ext cx="3938977" cy="5328592"/>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7172"/>
                                        </p:tgtEl>
                                        <p:attrNameLst>
                                          <p:attrName>style.visibility</p:attrName>
                                        </p:attrNameLst>
                                      </p:cBhvr>
                                      <p:to>
                                        <p:strVal val="visible"/>
                                      </p:to>
                                    </p:set>
                                    <p:animEffect transition="in" filter="fade">
                                      <p:cBhvr>
                                        <p:cTn id="16" dur="2000"/>
                                        <p:tgtEl>
                                          <p:spTgt spid="7172"/>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739</TotalTime>
  <Words>834</Words>
  <Application>Microsoft Office PowerPoint</Application>
  <PresentationFormat>On-screen Show (4:3)</PresentationFormat>
  <Paragraphs>42</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Wingdings</vt:lpstr>
      <vt:lpstr>Default Design</vt:lpstr>
      <vt:lpstr>Lk.2:41-52 Jēzus bērns templī</vt:lpstr>
      <vt:lpstr>Lk.2:41-52 Jēzus bērns templī</vt:lpstr>
      <vt:lpstr>Slide 3</vt:lpstr>
      <vt:lpstr>Slide 4</vt:lpstr>
      <vt:lpstr>Slide 5</vt:lpstr>
      <vt:lpstr>Slide 6</vt:lpstr>
      <vt:lpstr>Slide 7</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60</cp:revision>
  <dcterms:created xsi:type="dcterms:W3CDTF">2010-10-07T14:46:11Z</dcterms:created>
  <dcterms:modified xsi:type="dcterms:W3CDTF">2019-01-05T13:56:21Z</dcterms:modified>
</cp:coreProperties>
</file>