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76" r:id="rId4"/>
    <p:sldId id="261" r:id="rId5"/>
    <p:sldId id="268" r:id="rId6"/>
    <p:sldId id="273" r:id="rId7"/>
    <p:sldId id="274" r:id="rId8"/>
    <p:sldId id="275" r:id="rId9"/>
    <p:sldId id="280" r:id="rId10"/>
    <p:sldId id="281" r:id="rId11"/>
    <p:sldId id="279"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73" d="100"/>
          <a:sy n="73" d="100"/>
        </p:scale>
        <p:origin x="-12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72700A4-C650-4597-8881-4E187BE4EBF5}"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D62F6C7-91DF-4CC2-9FB6-487D23CC966C}"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B85D164-CDDD-4BFB-9EC1-30378EB7DFED}"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BEA153E-1108-46F0-B2AE-8E9BFCB7F14E}"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79C674E-9350-4F5D-B565-96DB24FC4D6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CE56AA1-9C8B-48E3-922A-63E19B3D1B0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2C2C5CEC-A35F-405C-8A13-275D8DF70DF4}"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3486CB3-B00E-4DC1-91CC-40CAE7C1A0C2}"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41F630A-F2BF-48C3-8C96-19EDCFD846A6}"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B50B865-883D-4CBE-9154-55AA28CA0E8B}"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48886FF-9435-4F94-820D-8CD3B5EAC44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162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1944F6D-375A-4901-9480-406A22777B4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6840537" cy="1071563"/>
          </a:xfrm>
        </p:spPr>
        <p:txBody>
          <a:bodyPr/>
          <a:lstStyle/>
          <a:p>
            <a:pPr eaLnBrk="1" hangingPunct="1"/>
            <a:r>
              <a:rPr lang="lv-LV" sz="4000" b="1" smtClean="0">
                <a:solidFill>
                  <a:schemeClr val="tx1"/>
                </a:solidFill>
              </a:rPr>
              <a:t>Lk.8:4-15 Sējējs</a:t>
            </a:r>
          </a:p>
        </p:txBody>
      </p:sp>
      <p:pic>
        <p:nvPicPr>
          <p:cNvPr id="2051" name="Picture 3" descr="DOVE019"/>
          <p:cNvPicPr>
            <a:picLocks noChangeAspect="1" noChangeArrowheads="1"/>
          </p:cNvPicPr>
          <p:nvPr/>
        </p:nvPicPr>
        <p:blipFill>
          <a:blip r:embed="rId2"/>
          <a:srcRect/>
          <a:stretch>
            <a:fillRect/>
          </a:stretch>
        </p:blipFill>
        <p:spPr bwMode="auto">
          <a:xfrm>
            <a:off x="314325" y="71438"/>
            <a:ext cx="685800" cy="977900"/>
          </a:xfrm>
          <a:prstGeom prst="rect">
            <a:avLst/>
          </a:prstGeom>
          <a:noFill/>
          <a:ln w="9525">
            <a:noFill/>
            <a:miter lim="800000"/>
            <a:headEnd/>
            <a:tailEnd/>
          </a:ln>
        </p:spPr>
      </p:pic>
      <p:sp>
        <p:nvSpPr>
          <p:cNvPr id="2052" name="Text Box 6"/>
          <p:cNvSpPr txBox="1">
            <a:spLocks noChangeArrowheads="1"/>
          </p:cNvSpPr>
          <p:nvPr/>
        </p:nvSpPr>
        <p:spPr bwMode="auto">
          <a:xfrm>
            <a:off x="7500938" y="0"/>
            <a:ext cx="1643062" cy="400050"/>
          </a:xfrm>
          <a:prstGeom prst="rect">
            <a:avLst/>
          </a:prstGeom>
          <a:noFill/>
          <a:ln w="9525">
            <a:noFill/>
            <a:miter lim="800000"/>
            <a:headEnd/>
            <a:tailEnd/>
          </a:ln>
        </p:spPr>
        <p:txBody>
          <a:bodyPr>
            <a:spAutoFit/>
          </a:bodyPr>
          <a:lstStyle/>
          <a:p>
            <a:pPr>
              <a:spcBef>
                <a:spcPct val="50000"/>
              </a:spcBef>
            </a:pPr>
            <a:r>
              <a:rPr lang="lv-LV" sz="2000" dirty="0" smtClean="0"/>
              <a:t>24.feb.2019.</a:t>
            </a:r>
            <a:endParaRPr lang="lv-LV" sz="2000" dirty="0"/>
          </a:p>
        </p:txBody>
      </p:sp>
      <p:pic>
        <p:nvPicPr>
          <p:cNvPr id="2054" name="Picture 6"/>
          <p:cNvPicPr>
            <a:picLocks noChangeAspect="1" noChangeArrowheads="1"/>
          </p:cNvPicPr>
          <p:nvPr/>
        </p:nvPicPr>
        <p:blipFill>
          <a:blip r:embed="rId3" cstate="print"/>
          <a:srcRect/>
          <a:stretch>
            <a:fillRect/>
          </a:stretch>
        </p:blipFill>
        <p:spPr bwMode="auto">
          <a:xfrm>
            <a:off x="755649" y="856624"/>
            <a:ext cx="8033933" cy="6001376"/>
          </a:xfrm>
          <a:prstGeom prst="rect">
            <a:avLst/>
          </a:prstGeom>
          <a:ln>
            <a:noFill/>
          </a:ln>
          <a:effectLst>
            <a:softEdge rad="112500"/>
          </a:effectLst>
        </p:spPr>
      </p:pic>
      <p:sp>
        <p:nvSpPr>
          <p:cNvPr id="2" name="Text Box 6"/>
          <p:cNvSpPr txBox="1">
            <a:spLocks noChangeArrowheads="1"/>
          </p:cNvSpPr>
          <p:nvPr/>
        </p:nvSpPr>
        <p:spPr bwMode="auto">
          <a:xfrm>
            <a:off x="6227763" y="620713"/>
            <a:ext cx="2916237"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0" y="0"/>
            <a:ext cx="9144000" cy="642938"/>
          </a:xfrm>
        </p:spPr>
        <p:txBody>
          <a:bodyPr/>
          <a:lstStyle/>
          <a:p>
            <a:pPr algn="l" eaLnBrk="1" hangingPunct="1"/>
            <a:r>
              <a:rPr lang="lv-LV" sz="3600" b="1" smtClean="0"/>
              <a:t>Kas raksturo labu augsni?</a:t>
            </a:r>
            <a:r>
              <a:rPr lang="lv-LV" sz="4000" smtClean="0"/>
              <a:t> </a:t>
            </a:r>
          </a:p>
        </p:txBody>
      </p:sp>
      <p:sp>
        <p:nvSpPr>
          <p:cNvPr id="5123" name="Rectangle 3"/>
          <p:cNvSpPr>
            <a:spLocks noGrp="1" noChangeArrowheads="1"/>
          </p:cNvSpPr>
          <p:nvPr>
            <p:ph type="body" idx="4294967295"/>
          </p:nvPr>
        </p:nvSpPr>
        <p:spPr>
          <a:xfrm>
            <a:off x="0" y="642938"/>
            <a:ext cx="9144000" cy="5286375"/>
          </a:xfrm>
        </p:spPr>
        <p:txBody>
          <a:bodyPr/>
          <a:lstStyle/>
          <a:p>
            <a:pPr marL="514350" indent="-514350">
              <a:spcBef>
                <a:spcPts val="100"/>
              </a:spcBef>
              <a:buFontTx/>
              <a:buAutoNum type="arabicParenR"/>
              <a:defRPr/>
            </a:pPr>
            <a:r>
              <a:rPr lang="lv-LV" sz="2800" b="1" dirty="0" smtClean="0"/>
              <a:t>Glābjoša ticība uz Kristu</a:t>
            </a:r>
          </a:p>
          <a:p>
            <a:pPr marL="514350" indent="-514350">
              <a:spcBef>
                <a:spcPts val="100"/>
              </a:spcBef>
              <a:buFontTx/>
              <a:buAutoNum type="arabicParenR"/>
              <a:defRPr/>
            </a:pPr>
            <a:r>
              <a:rPr lang="lv-LV" sz="2800" b="1" dirty="0" smtClean="0"/>
              <a:t>Personīgas attiecības</a:t>
            </a:r>
          </a:p>
          <a:p>
            <a:pPr marL="514350" indent="-514350">
              <a:spcBef>
                <a:spcPts val="100"/>
              </a:spcBef>
              <a:buFontTx/>
              <a:buAutoNum type="arabicParenR"/>
              <a:defRPr/>
            </a:pPr>
            <a:r>
              <a:rPr lang="lv-LV" sz="2800" b="1" dirty="0" smtClean="0"/>
              <a:t>Dievkalpojumi</a:t>
            </a:r>
          </a:p>
          <a:p>
            <a:pPr marL="514350" indent="-514350">
              <a:spcBef>
                <a:spcPts val="100"/>
              </a:spcBef>
              <a:buFontTx/>
              <a:buNone/>
              <a:defRPr/>
            </a:pPr>
            <a:r>
              <a:rPr lang="lv-LV" sz="2600" b="1" dirty="0" smtClean="0"/>
              <a:t>Regulāri nākt uz dievkalpojumu, lai saņemtu:</a:t>
            </a:r>
          </a:p>
          <a:p>
            <a:pPr marL="0" indent="0">
              <a:spcBef>
                <a:spcPts val="100"/>
              </a:spcBef>
              <a:defRPr/>
            </a:pPr>
            <a:r>
              <a:rPr lang="lv-LV" sz="2600" b="1" dirty="0" smtClean="0"/>
              <a:t>Dieva vārda skaidrojumu</a:t>
            </a:r>
          </a:p>
          <a:p>
            <a:pPr marL="0" indent="0">
              <a:spcBef>
                <a:spcPts val="100"/>
              </a:spcBef>
              <a:defRPr/>
            </a:pPr>
            <a:r>
              <a:rPr lang="lv-LV" sz="2600" b="1" dirty="0" smtClean="0"/>
              <a:t>Grēku piedošanu</a:t>
            </a:r>
          </a:p>
          <a:p>
            <a:pPr marL="0" indent="0">
              <a:spcBef>
                <a:spcPts val="100"/>
              </a:spcBef>
              <a:defRPr/>
            </a:pPr>
            <a:r>
              <a:rPr lang="lv-LV" sz="2600" b="1" dirty="0" smtClean="0"/>
              <a:t>Vakarēdienu</a:t>
            </a:r>
            <a:endParaRPr lang="lv-LV" sz="2800" b="1" dirty="0" smtClean="0"/>
          </a:p>
          <a:p>
            <a:pPr marL="514350" indent="-514350">
              <a:spcBef>
                <a:spcPts val="100"/>
              </a:spcBef>
              <a:buFontTx/>
              <a:buAutoNum type="arabicParenR" startAt="4"/>
              <a:defRPr/>
            </a:pPr>
            <a:r>
              <a:rPr lang="lv-LV" sz="2800" b="1" dirty="0" smtClean="0"/>
              <a:t>Bībeles studēšana ikdienā</a:t>
            </a:r>
          </a:p>
          <a:p>
            <a:pPr marL="0" indent="0">
              <a:lnSpc>
                <a:spcPct val="80000"/>
              </a:lnSpc>
              <a:spcBef>
                <a:spcPts val="100"/>
              </a:spcBef>
              <a:defRPr/>
            </a:pPr>
            <a:r>
              <a:rPr lang="lv-LV" sz="2600" b="1" dirty="0" smtClean="0"/>
              <a:t>Labāk 7min dienā, nekā 1h nedēļā </a:t>
            </a:r>
          </a:p>
          <a:p>
            <a:pPr marL="0" indent="0">
              <a:lnSpc>
                <a:spcPct val="80000"/>
              </a:lnSpc>
              <a:spcBef>
                <a:spcPts val="100"/>
              </a:spcBef>
              <a:defRPr/>
            </a:pPr>
            <a:r>
              <a:rPr lang="lv-LV" sz="2600" b="1" dirty="0" smtClean="0"/>
              <a:t>No rīta       * Pusdienas laikā      * Vakarā</a:t>
            </a:r>
          </a:p>
          <a:p>
            <a:pPr marL="0" indent="0">
              <a:spcBef>
                <a:spcPts val="100"/>
              </a:spcBef>
              <a:defRPr/>
            </a:pPr>
            <a:r>
              <a:rPr lang="lv-LV" sz="2600" b="1" dirty="0" smtClean="0"/>
              <a:t>Labāk sākt ar Jauno Derību</a:t>
            </a:r>
          </a:p>
          <a:p>
            <a:pPr marL="514350" indent="-514350">
              <a:spcBef>
                <a:spcPts val="100"/>
              </a:spcBef>
              <a:buFontTx/>
              <a:buAutoNum type="arabicParenR" startAt="5"/>
              <a:defRPr/>
            </a:pPr>
            <a:r>
              <a:rPr lang="lv-LV" sz="2800" b="1" dirty="0" smtClean="0"/>
              <a:t>Lūgšanas</a:t>
            </a:r>
          </a:p>
          <a:p>
            <a:pPr marL="0" indent="0">
              <a:spcBef>
                <a:spcPts val="100"/>
              </a:spcBef>
              <a:defRPr/>
            </a:pPr>
            <a:r>
              <a:rPr lang="lv-LV" sz="2600" b="1" dirty="0" smtClean="0"/>
              <a:t>No rīta, vakarā, pirms ēdienreizēm, grūtībās</a:t>
            </a:r>
          </a:p>
          <a:p>
            <a:pPr marL="0" indent="0">
              <a:spcBef>
                <a:spcPts val="100"/>
              </a:spcBef>
              <a:defRPr/>
            </a:pPr>
            <a:r>
              <a:rPr lang="lv-LV" sz="2600" b="1" dirty="0" smtClean="0"/>
              <a:t>Par sevi, citiem, mācītājiem, vadītājiem</a:t>
            </a:r>
          </a:p>
          <a:p>
            <a:pPr marL="514350" indent="-514350" eaLnBrk="1" hangingPunct="1">
              <a:lnSpc>
                <a:spcPct val="80000"/>
              </a:lnSpc>
              <a:spcBef>
                <a:spcPts val="100"/>
              </a:spcBef>
              <a:buFontTx/>
              <a:buNone/>
              <a:defRPr/>
            </a:pPr>
            <a:endParaRPr lang="lv-LV" sz="2800" dirty="0" smtClean="0"/>
          </a:p>
          <a:p>
            <a:pPr marL="514350" indent="-514350" eaLnBrk="1" hangingPunct="1">
              <a:lnSpc>
                <a:spcPct val="80000"/>
              </a:lnSpc>
              <a:spcBef>
                <a:spcPts val="100"/>
              </a:spcBef>
              <a:buFontTx/>
              <a:buNone/>
              <a:defRPr/>
            </a:pPr>
            <a:endParaRPr lang="en-US" sz="2800" dirty="0" smtClean="0"/>
          </a:p>
          <a:p>
            <a:pPr marL="514350" indent="-514350" eaLnBrk="1" hangingPunct="1">
              <a:lnSpc>
                <a:spcPct val="80000"/>
              </a:lnSpc>
              <a:spcBef>
                <a:spcPts val="100"/>
              </a:spcBef>
              <a:buFontTx/>
              <a:buNone/>
              <a:defRPr/>
            </a:pPr>
            <a:endParaRPr lang="lv-LV" sz="2600" dirty="0" smtClean="0"/>
          </a:p>
        </p:txBody>
      </p:sp>
      <p:pic>
        <p:nvPicPr>
          <p:cNvPr id="13324" name="Picture 12"/>
          <p:cNvPicPr>
            <a:picLocks noChangeAspect="1" noChangeArrowheads="1"/>
          </p:cNvPicPr>
          <p:nvPr/>
        </p:nvPicPr>
        <p:blipFill>
          <a:blip r:embed="rId2" cstate="print"/>
          <a:srcRect/>
          <a:stretch>
            <a:fillRect/>
          </a:stretch>
        </p:blipFill>
        <p:spPr bwMode="auto">
          <a:xfrm>
            <a:off x="6072198" y="2500307"/>
            <a:ext cx="3071802" cy="1785949"/>
          </a:xfrm>
          <a:prstGeom prst="rect">
            <a:avLst/>
          </a:prstGeom>
          <a:ln>
            <a:noFill/>
          </a:ln>
          <a:effectLst>
            <a:softEdge rad="112500"/>
          </a:effectLst>
        </p:spPr>
      </p:pic>
      <p:pic>
        <p:nvPicPr>
          <p:cNvPr id="7" name="Picture 11" descr="http://t0.gstatic.com/images?q=tbn:ANd9GcTpAAd4bt8C1zCneqtxg7MdCDRK5AUCudUZFhd22Y_Gr7CQ22I-"/>
          <p:cNvPicPr>
            <a:picLocks noChangeAspect="1" noChangeArrowheads="1"/>
          </p:cNvPicPr>
          <p:nvPr/>
        </p:nvPicPr>
        <p:blipFill>
          <a:blip r:embed="rId3" cstate="print"/>
          <a:srcRect/>
          <a:stretch>
            <a:fillRect/>
          </a:stretch>
        </p:blipFill>
        <p:spPr bwMode="auto">
          <a:xfrm>
            <a:off x="6477000" y="4286268"/>
            <a:ext cx="2667000" cy="1428748"/>
          </a:xfrm>
          <a:prstGeom prst="rect">
            <a:avLst/>
          </a:prstGeom>
          <a:ln>
            <a:noFill/>
          </a:ln>
          <a:effectLst>
            <a:softEdge rad="112500"/>
          </a:effectLst>
        </p:spPr>
      </p:pic>
      <p:pic>
        <p:nvPicPr>
          <p:cNvPr id="8" name="Picture 5" descr="C:\Documents and Settings\Robchix\My Documents\Baznica\Imanta\Finansu projekti\draudze\104_2830.JPG"/>
          <p:cNvPicPr>
            <a:picLocks noChangeAspect="1" noChangeArrowheads="1"/>
          </p:cNvPicPr>
          <p:nvPr/>
        </p:nvPicPr>
        <p:blipFill>
          <a:blip r:embed="rId4" cstate="print"/>
          <a:srcRect t="16968"/>
          <a:stretch>
            <a:fillRect/>
          </a:stretch>
        </p:blipFill>
        <p:spPr bwMode="auto">
          <a:xfrm>
            <a:off x="5857884" y="0"/>
            <a:ext cx="3286116" cy="2046534"/>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nodeType="afterEffect">
                                  <p:stCondLst>
                                    <p:cond delay="0"/>
                                  </p:stCondLst>
                                  <p:childTnLst>
                                    <p:set>
                                      <p:cBhvr>
                                        <p:cTn id="15" dur="1" fill="hold">
                                          <p:stCondLst>
                                            <p:cond delay="0"/>
                                          </p:stCondLst>
                                        </p:cTn>
                                        <p:tgtEl>
                                          <p:spTgt spid="5123">
                                            <p:txEl>
                                              <p:pRg st="1" end="1"/>
                                            </p:txEl>
                                          </p:spTgt>
                                        </p:tgtEl>
                                        <p:attrNameLst>
                                          <p:attrName>style.visibility</p:attrName>
                                        </p:attrNameLst>
                                      </p:cBhvr>
                                      <p:to>
                                        <p:strVal val="visible"/>
                                      </p:to>
                                    </p:set>
                                    <p:anim calcmode="lin" valueType="num">
                                      <p:cBhvr additive="base">
                                        <p:cTn id="16"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nodeType="afterEffect">
                                  <p:stCondLst>
                                    <p:cond delay="0"/>
                                  </p:stCondLst>
                                  <p:childTnLst>
                                    <p:set>
                                      <p:cBhvr>
                                        <p:cTn id="20" dur="1" fill="hold">
                                          <p:stCondLst>
                                            <p:cond delay="0"/>
                                          </p:stCondLst>
                                        </p:cTn>
                                        <p:tgtEl>
                                          <p:spTgt spid="5123">
                                            <p:txEl>
                                              <p:pRg st="2" end="2"/>
                                            </p:txEl>
                                          </p:spTgt>
                                        </p:tgtEl>
                                        <p:attrNameLst>
                                          <p:attrName>style.visibility</p:attrName>
                                        </p:attrNameLst>
                                      </p:cBhvr>
                                      <p:to>
                                        <p:strVal val="visible"/>
                                      </p:to>
                                    </p:set>
                                    <p:anim calcmode="lin" valueType="num">
                                      <p:cBhvr additive="base">
                                        <p:cTn id="21"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123">
                                            <p:txEl>
                                              <p:pRg st="2" end="2"/>
                                            </p:txEl>
                                          </p:spTgt>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par>
                          <p:cTn id="26" fill="hold">
                            <p:stCondLst>
                              <p:cond delay="4000"/>
                            </p:stCondLst>
                            <p:childTnLst>
                              <p:par>
                                <p:cTn id="27" presetID="2" presetClass="entr" presetSubtype="4" fill="hold" nodeType="afterEffect">
                                  <p:stCondLst>
                                    <p:cond delay="0"/>
                                  </p:stCondLst>
                                  <p:childTnLst>
                                    <p:set>
                                      <p:cBhvr>
                                        <p:cTn id="28" dur="1" fill="hold">
                                          <p:stCondLst>
                                            <p:cond delay="0"/>
                                          </p:stCondLst>
                                        </p:cTn>
                                        <p:tgtEl>
                                          <p:spTgt spid="5123">
                                            <p:txEl>
                                              <p:pRg st="3" end="3"/>
                                            </p:txEl>
                                          </p:spTgt>
                                        </p:tgtEl>
                                        <p:attrNameLst>
                                          <p:attrName>style.visibility</p:attrName>
                                        </p:attrNameLst>
                                      </p:cBhvr>
                                      <p:to>
                                        <p:strVal val="visible"/>
                                      </p:to>
                                    </p:set>
                                    <p:anim calcmode="lin" valueType="num">
                                      <p:cBhvr additive="base">
                                        <p:cTn id="29"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2" presetClass="entr" presetSubtype="4" fill="hold" nodeType="afterEffect">
                                  <p:stCondLst>
                                    <p:cond delay="0"/>
                                  </p:stCondLst>
                                  <p:childTnLst>
                                    <p:set>
                                      <p:cBhvr>
                                        <p:cTn id="33" dur="1" fill="hold">
                                          <p:stCondLst>
                                            <p:cond delay="0"/>
                                          </p:stCondLst>
                                        </p:cTn>
                                        <p:tgtEl>
                                          <p:spTgt spid="5123">
                                            <p:txEl>
                                              <p:pRg st="4" end="4"/>
                                            </p:txEl>
                                          </p:spTgt>
                                        </p:tgtEl>
                                        <p:attrNameLst>
                                          <p:attrName>style.visibility</p:attrName>
                                        </p:attrNameLst>
                                      </p:cBhvr>
                                      <p:to>
                                        <p:strVal val="visible"/>
                                      </p:to>
                                    </p:set>
                                    <p:anim calcmode="lin" valueType="num">
                                      <p:cBhvr additive="base">
                                        <p:cTn id="34"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5123">
                                            <p:txEl>
                                              <p:pRg st="4" end="4"/>
                                            </p:txEl>
                                          </p:spTgt>
                                        </p:tgtEl>
                                        <p:attrNameLst>
                                          <p:attrName>ppt_y</p:attrName>
                                        </p:attrNameLst>
                                      </p:cBhvr>
                                      <p:tavLst>
                                        <p:tav tm="0">
                                          <p:val>
                                            <p:strVal val="1+#ppt_h/2"/>
                                          </p:val>
                                        </p:tav>
                                        <p:tav tm="100000">
                                          <p:val>
                                            <p:strVal val="#ppt_y"/>
                                          </p:val>
                                        </p:tav>
                                      </p:tavLst>
                                    </p:anim>
                                  </p:childTnLst>
                                </p:cTn>
                              </p:par>
                            </p:childTnLst>
                          </p:cTn>
                        </p:par>
                        <p:par>
                          <p:cTn id="36" fill="hold">
                            <p:stCondLst>
                              <p:cond delay="5000"/>
                            </p:stCondLst>
                            <p:childTnLst>
                              <p:par>
                                <p:cTn id="37" presetID="2" presetClass="entr" presetSubtype="4" fill="hold" nodeType="afterEffect">
                                  <p:stCondLst>
                                    <p:cond delay="0"/>
                                  </p:stCondLst>
                                  <p:childTnLst>
                                    <p:set>
                                      <p:cBhvr>
                                        <p:cTn id="38" dur="1" fill="hold">
                                          <p:stCondLst>
                                            <p:cond delay="0"/>
                                          </p:stCondLst>
                                        </p:cTn>
                                        <p:tgtEl>
                                          <p:spTgt spid="5123">
                                            <p:txEl>
                                              <p:pRg st="5" end="5"/>
                                            </p:txEl>
                                          </p:spTgt>
                                        </p:tgtEl>
                                        <p:attrNameLst>
                                          <p:attrName>style.visibility</p:attrName>
                                        </p:attrNameLst>
                                      </p:cBhvr>
                                      <p:to>
                                        <p:strVal val="visible"/>
                                      </p:to>
                                    </p:set>
                                    <p:anim calcmode="lin" valueType="num">
                                      <p:cBhvr additive="base">
                                        <p:cTn id="39"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123">
                                            <p:txEl>
                                              <p:pRg st="5" end="5"/>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 presetClass="entr" presetSubtype="4" fill="hold" nodeType="afterEffect">
                                  <p:stCondLst>
                                    <p:cond delay="0"/>
                                  </p:stCondLst>
                                  <p:childTnLst>
                                    <p:set>
                                      <p:cBhvr>
                                        <p:cTn id="43" dur="1" fill="hold">
                                          <p:stCondLst>
                                            <p:cond delay="0"/>
                                          </p:stCondLst>
                                        </p:cTn>
                                        <p:tgtEl>
                                          <p:spTgt spid="5123">
                                            <p:txEl>
                                              <p:pRg st="6" end="6"/>
                                            </p:txEl>
                                          </p:spTgt>
                                        </p:tgtEl>
                                        <p:attrNameLst>
                                          <p:attrName>style.visibility</p:attrName>
                                        </p:attrNameLst>
                                      </p:cBhvr>
                                      <p:to>
                                        <p:strVal val="visible"/>
                                      </p:to>
                                    </p:set>
                                    <p:anim calcmode="lin" valueType="num">
                                      <p:cBhvr additive="base">
                                        <p:cTn id="44"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12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5123">
                                            <p:txEl>
                                              <p:pRg st="7" end="7"/>
                                            </p:txEl>
                                          </p:spTgt>
                                        </p:tgtEl>
                                        <p:attrNameLst>
                                          <p:attrName>style.visibility</p:attrName>
                                        </p:attrNameLst>
                                      </p:cBhvr>
                                      <p:to>
                                        <p:strVal val="visible"/>
                                      </p:to>
                                    </p:set>
                                    <p:anim calcmode="lin" valueType="num">
                                      <p:cBhvr additive="base">
                                        <p:cTn id="50"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5123">
                                            <p:txEl>
                                              <p:pRg st="7" end="7"/>
                                            </p:txEl>
                                          </p:spTgt>
                                        </p:tgtEl>
                                        <p:attrNameLst>
                                          <p:attrName>ppt_y</p:attrName>
                                        </p:attrNameLst>
                                      </p:cBhvr>
                                      <p:tavLst>
                                        <p:tav tm="0">
                                          <p:val>
                                            <p:strVal val="1+#ppt_h/2"/>
                                          </p:val>
                                        </p:tav>
                                        <p:tav tm="100000">
                                          <p:val>
                                            <p:strVal val="#ppt_y"/>
                                          </p:val>
                                        </p:tav>
                                      </p:tavLst>
                                    </p:anim>
                                  </p:childTnLst>
                                </p:cTn>
                              </p:par>
                              <p:par>
                                <p:cTn id="52" presetID="9" presetClass="entr" presetSubtype="0" fill="hold" nodeType="withEffect">
                                  <p:stCondLst>
                                    <p:cond delay="0"/>
                                  </p:stCondLst>
                                  <p:childTnLst>
                                    <p:set>
                                      <p:cBhvr>
                                        <p:cTn id="53" dur="1" fill="hold">
                                          <p:stCondLst>
                                            <p:cond delay="0"/>
                                          </p:stCondLst>
                                        </p:cTn>
                                        <p:tgtEl>
                                          <p:spTgt spid="13324"/>
                                        </p:tgtEl>
                                        <p:attrNameLst>
                                          <p:attrName>style.visibility</p:attrName>
                                        </p:attrNameLst>
                                      </p:cBhvr>
                                      <p:to>
                                        <p:strVal val="visible"/>
                                      </p:to>
                                    </p:set>
                                    <p:animEffect transition="in" filter="dissolve">
                                      <p:cBhvr>
                                        <p:cTn id="54" dur="500"/>
                                        <p:tgtEl>
                                          <p:spTgt spid="13324"/>
                                        </p:tgtEl>
                                      </p:cBhvr>
                                    </p:animEffect>
                                  </p:childTnLst>
                                </p:cTn>
                              </p:par>
                            </p:childTnLst>
                          </p:cTn>
                        </p:par>
                        <p:par>
                          <p:cTn id="55" fill="hold">
                            <p:stCondLst>
                              <p:cond delay="500"/>
                            </p:stCondLst>
                            <p:childTnLst>
                              <p:par>
                                <p:cTn id="56" presetID="2" presetClass="entr" presetSubtype="4" fill="hold" nodeType="afterEffect">
                                  <p:stCondLst>
                                    <p:cond delay="0"/>
                                  </p:stCondLst>
                                  <p:childTnLst>
                                    <p:set>
                                      <p:cBhvr>
                                        <p:cTn id="57" dur="1" fill="hold">
                                          <p:stCondLst>
                                            <p:cond delay="0"/>
                                          </p:stCondLst>
                                        </p:cTn>
                                        <p:tgtEl>
                                          <p:spTgt spid="5123">
                                            <p:txEl>
                                              <p:pRg st="8" end="8"/>
                                            </p:txEl>
                                          </p:spTgt>
                                        </p:tgtEl>
                                        <p:attrNameLst>
                                          <p:attrName>style.visibility</p:attrName>
                                        </p:attrNameLst>
                                      </p:cBhvr>
                                      <p:to>
                                        <p:strVal val="visible"/>
                                      </p:to>
                                    </p:set>
                                    <p:anim calcmode="lin" valueType="num">
                                      <p:cBhvr additive="base">
                                        <p:cTn id="58" dur="500" fill="hold"/>
                                        <p:tgtEl>
                                          <p:spTgt spid="5123">
                                            <p:txEl>
                                              <p:pRg st="8" end="8"/>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5123">
                                            <p:txEl>
                                              <p:pRg st="8" end="8"/>
                                            </p:txEl>
                                          </p:spTgt>
                                        </p:tgtEl>
                                        <p:attrNameLst>
                                          <p:attrName>ppt_y</p:attrName>
                                        </p:attrNameLst>
                                      </p:cBhvr>
                                      <p:tavLst>
                                        <p:tav tm="0">
                                          <p:val>
                                            <p:strVal val="1+#ppt_h/2"/>
                                          </p:val>
                                        </p:tav>
                                        <p:tav tm="100000">
                                          <p:val>
                                            <p:strVal val="#ppt_y"/>
                                          </p:val>
                                        </p:tav>
                                      </p:tavLst>
                                    </p:anim>
                                  </p:childTnLst>
                                </p:cTn>
                              </p:par>
                            </p:childTnLst>
                          </p:cTn>
                        </p:par>
                        <p:par>
                          <p:cTn id="60" fill="hold">
                            <p:stCondLst>
                              <p:cond delay="1000"/>
                            </p:stCondLst>
                            <p:childTnLst>
                              <p:par>
                                <p:cTn id="61" presetID="2" presetClass="entr" presetSubtype="4" fill="hold" nodeType="afterEffect">
                                  <p:stCondLst>
                                    <p:cond delay="0"/>
                                  </p:stCondLst>
                                  <p:childTnLst>
                                    <p:set>
                                      <p:cBhvr>
                                        <p:cTn id="62" dur="1" fill="hold">
                                          <p:stCondLst>
                                            <p:cond delay="0"/>
                                          </p:stCondLst>
                                        </p:cTn>
                                        <p:tgtEl>
                                          <p:spTgt spid="5123">
                                            <p:txEl>
                                              <p:pRg st="9" end="9"/>
                                            </p:txEl>
                                          </p:spTgt>
                                        </p:tgtEl>
                                        <p:attrNameLst>
                                          <p:attrName>style.visibility</p:attrName>
                                        </p:attrNameLst>
                                      </p:cBhvr>
                                      <p:to>
                                        <p:strVal val="visible"/>
                                      </p:to>
                                    </p:set>
                                    <p:anim calcmode="lin" valueType="num">
                                      <p:cBhvr additive="base">
                                        <p:cTn id="63" dur="500" fill="hold"/>
                                        <p:tgtEl>
                                          <p:spTgt spid="5123">
                                            <p:txEl>
                                              <p:pRg st="9" end="9"/>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123">
                                            <p:txEl>
                                              <p:pRg st="9" end="9"/>
                                            </p:txEl>
                                          </p:spTgt>
                                        </p:tgtEl>
                                        <p:attrNameLst>
                                          <p:attrName>ppt_y</p:attrName>
                                        </p:attrNameLst>
                                      </p:cBhvr>
                                      <p:tavLst>
                                        <p:tav tm="0">
                                          <p:val>
                                            <p:strVal val="1+#ppt_h/2"/>
                                          </p:val>
                                        </p:tav>
                                        <p:tav tm="100000">
                                          <p:val>
                                            <p:strVal val="#ppt_y"/>
                                          </p:val>
                                        </p:tav>
                                      </p:tavLst>
                                    </p:anim>
                                  </p:childTnLst>
                                </p:cTn>
                              </p:par>
                            </p:childTnLst>
                          </p:cTn>
                        </p:par>
                        <p:par>
                          <p:cTn id="65" fill="hold">
                            <p:stCondLst>
                              <p:cond delay="1500"/>
                            </p:stCondLst>
                            <p:childTnLst>
                              <p:par>
                                <p:cTn id="66" presetID="2" presetClass="entr" presetSubtype="4" fill="hold" nodeType="afterEffect">
                                  <p:stCondLst>
                                    <p:cond delay="0"/>
                                  </p:stCondLst>
                                  <p:childTnLst>
                                    <p:set>
                                      <p:cBhvr>
                                        <p:cTn id="67" dur="1" fill="hold">
                                          <p:stCondLst>
                                            <p:cond delay="0"/>
                                          </p:stCondLst>
                                        </p:cTn>
                                        <p:tgtEl>
                                          <p:spTgt spid="5123">
                                            <p:txEl>
                                              <p:pRg st="10" end="10"/>
                                            </p:txEl>
                                          </p:spTgt>
                                        </p:tgtEl>
                                        <p:attrNameLst>
                                          <p:attrName>style.visibility</p:attrName>
                                        </p:attrNameLst>
                                      </p:cBhvr>
                                      <p:to>
                                        <p:strVal val="visible"/>
                                      </p:to>
                                    </p:set>
                                    <p:anim calcmode="lin" valueType="num">
                                      <p:cBhvr additive="base">
                                        <p:cTn id="68" dur="500" fill="hold"/>
                                        <p:tgtEl>
                                          <p:spTgt spid="5123">
                                            <p:txEl>
                                              <p:pRg st="10" end="1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512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5123">
                                            <p:txEl>
                                              <p:pRg st="11" end="11"/>
                                            </p:txEl>
                                          </p:spTgt>
                                        </p:tgtEl>
                                        <p:attrNameLst>
                                          <p:attrName>style.visibility</p:attrName>
                                        </p:attrNameLst>
                                      </p:cBhvr>
                                      <p:to>
                                        <p:strVal val="visible"/>
                                      </p:to>
                                    </p:set>
                                    <p:anim calcmode="lin" valueType="num">
                                      <p:cBhvr additive="base">
                                        <p:cTn id="74" dur="500" fill="hold"/>
                                        <p:tgtEl>
                                          <p:spTgt spid="5123">
                                            <p:txEl>
                                              <p:pRg st="11" end="11"/>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5123">
                                            <p:txEl>
                                              <p:pRg st="11" end="11"/>
                                            </p:txEl>
                                          </p:spTgt>
                                        </p:tgtEl>
                                        <p:attrNameLst>
                                          <p:attrName>ppt_y</p:attrName>
                                        </p:attrNameLst>
                                      </p:cBhvr>
                                      <p:tavLst>
                                        <p:tav tm="0">
                                          <p:val>
                                            <p:strVal val="1+#ppt_h/2"/>
                                          </p:val>
                                        </p:tav>
                                        <p:tav tm="100000">
                                          <p:val>
                                            <p:strVal val="#ppt_y"/>
                                          </p:val>
                                        </p:tav>
                                      </p:tavLst>
                                    </p:anim>
                                  </p:childTnLst>
                                </p:cTn>
                              </p:par>
                              <p:par>
                                <p:cTn id="76" presetID="10" presetClass="entr" presetSubtype="0"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2000"/>
                                        <p:tgtEl>
                                          <p:spTgt spid="7"/>
                                        </p:tgtEl>
                                      </p:cBhvr>
                                    </p:animEffect>
                                  </p:childTnLst>
                                </p:cTn>
                              </p:par>
                            </p:childTnLst>
                          </p:cTn>
                        </p:par>
                        <p:par>
                          <p:cTn id="79" fill="hold">
                            <p:stCondLst>
                              <p:cond delay="2000"/>
                            </p:stCondLst>
                            <p:childTnLst>
                              <p:par>
                                <p:cTn id="80" presetID="2" presetClass="entr" presetSubtype="4" fill="hold" nodeType="afterEffect">
                                  <p:stCondLst>
                                    <p:cond delay="0"/>
                                  </p:stCondLst>
                                  <p:childTnLst>
                                    <p:set>
                                      <p:cBhvr>
                                        <p:cTn id="81" dur="1" fill="hold">
                                          <p:stCondLst>
                                            <p:cond delay="0"/>
                                          </p:stCondLst>
                                        </p:cTn>
                                        <p:tgtEl>
                                          <p:spTgt spid="5123">
                                            <p:txEl>
                                              <p:pRg st="12" end="12"/>
                                            </p:txEl>
                                          </p:spTgt>
                                        </p:tgtEl>
                                        <p:attrNameLst>
                                          <p:attrName>style.visibility</p:attrName>
                                        </p:attrNameLst>
                                      </p:cBhvr>
                                      <p:to>
                                        <p:strVal val="visible"/>
                                      </p:to>
                                    </p:set>
                                    <p:anim calcmode="lin" valueType="num">
                                      <p:cBhvr additive="base">
                                        <p:cTn id="82" dur="500" fill="hold"/>
                                        <p:tgtEl>
                                          <p:spTgt spid="5123">
                                            <p:txEl>
                                              <p:pRg st="12" end="12"/>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5123">
                                            <p:txEl>
                                              <p:pRg st="12" end="12"/>
                                            </p:txEl>
                                          </p:spTgt>
                                        </p:tgtEl>
                                        <p:attrNameLst>
                                          <p:attrName>ppt_y</p:attrName>
                                        </p:attrNameLst>
                                      </p:cBhvr>
                                      <p:tavLst>
                                        <p:tav tm="0">
                                          <p:val>
                                            <p:strVal val="1+#ppt_h/2"/>
                                          </p:val>
                                        </p:tav>
                                        <p:tav tm="100000">
                                          <p:val>
                                            <p:strVal val="#ppt_y"/>
                                          </p:val>
                                        </p:tav>
                                      </p:tavLst>
                                    </p:anim>
                                  </p:childTnLst>
                                </p:cTn>
                              </p:par>
                            </p:childTnLst>
                          </p:cTn>
                        </p:par>
                        <p:par>
                          <p:cTn id="84" fill="hold">
                            <p:stCondLst>
                              <p:cond delay="2500"/>
                            </p:stCondLst>
                            <p:childTnLst>
                              <p:par>
                                <p:cTn id="85" presetID="2" presetClass="entr" presetSubtype="4" fill="hold" nodeType="afterEffect">
                                  <p:stCondLst>
                                    <p:cond delay="0"/>
                                  </p:stCondLst>
                                  <p:childTnLst>
                                    <p:set>
                                      <p:cBhvr>
                                        <p:cTn id="86" dur="1" fill="hold">
                                          <p:stCondLst>
                                            <p:cond delay="0"/>
                                          </p:stCondLst>
                                        </p:cTn>
                                        <p:tgtEl>
                                          <p:spTgt spid="5123">
                                            <p:txEl>
                                              <p:pRg st="13" end="13"/>
                                            </p:txEl>
                                          </p:spTgt>
                                        </p:tgtEl>
                                        <p:attrNameLst>
                                          <p:attrName>style.visibility</p:attrName>
                                        </p:attrNameLst>
                                      </p:cBhvr>
                                      <p:to>
                                        <p:strVal val="visible"/>
                                      </p:to>
                                    </p:set>
                                    <p:anim calcmode="lin" valueType="num">
                                      <p:cBhvr additive="base">
                                        <p:cTn id="87" dur="500" fill="hold"/>
                                        <p:tgtEl>
                                          <p:spTgt spid="5123">
                                            <p:txEl>
                                              <p:pRg st="13" end="13"/>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512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5867400" cy="5694363"/>
          </a:xfrm>
          <a:prstGeom prst="rect">
            <a:avLst/>
          </a:prstGeom>
          <a:noFill/>
          <a:ln w="9525">
            <a:noFill/>
            <a:miter lim="800000"/>
            <a:headEnd/>
            <a:tailEnd/>
          </a:ln>
        </p:spPr>
        <p:txBody>
          <a:bodyPr>
            <a:spAutoFit/>
          </a:bodyPr>
          <a:lstStyle/>
          <a:p>
            <a:pPr>
              <a:buFontTx/>
              <a:buChar char="•"/>
            </a:pPr>
            <a:r>
              <a:rPr lang="lv-LV" sz="2800"/>
              <a:t>Stāstot šo </a:t>
            </a:r>
            <a:r>
              <a:rPr lang="lv-LV" sz="2800" b="1"/>
              <a:t>līdzību</a:t>
            </a:r>
            <a:r>
              <a:rPr lang="lv-LV" sz="2800"/>
              <a:t>, </a:t>
            </a:r>
            <a:r>
              <a:rPr lang="lv-LV" sz="2800" b="1"/>
              <a:t>Jēzus</a:t>
            </a:r>
            <a:r>
              <a:rPr lang="lv-LV" sz="2800"/>
              <a:t> mums gan </a:t>
            </a:r>
            <a:r>
              <a:rPr lang="lv-LV" sz="2800" b="1"/>
              <a:t>pasludina spriedumu</a:t>
            </a:r>
            <a:r>
              <a:rPr lang="lv-LV" sz="2800"/>
              <a:t>, gan </a:t>
            </a:r>
            <a:r>
              <a:rPr lang="lv-LV" sz="2800" b="1"/>
              <a:t>izsaka tev aicinājumu</a:t>
            </a:r>
            <a:r>
              <a:rPr lang="lv-LV" sz="2800"/>
              <a:t>. </a:t>
            </a:r>
          </a:p>
          <a:p>
            <a:pPr>
              <a:buFontTx/>
              <a:buChar char="•"/>
            </a:pPr>
            <a:r>
              <a:rPr lang="lv-LV" sz="2800" b="1"/>
              <a:t>Pārdomā pats par sevi godīgi!</a:t>
            </a:r>
          </a:p>
          <a:p>
            <a:pPr>
              <a:buFontTx/>
              <a:buChar char="•"/>
            </a:pPr>
            <a:r>
              <a:rPr lang="lv-LV" sz="2800"/>
              <a:t>Ja tu sevi ieraudzīji, kādā </a:t>
            </a:r>
            <a:r>
              <a:rPr lang="lv-LV" sz="2800" b="1"/>
              <a:t>no pirmajā trim augsnēm</a:t>
            </a:r>
            <a:r>
              <a:rPr lang="lv-LV" sz="2800"/>
              <a:t>, tad Jēzus tevi </a:t>
            </a:r>
            <a:r>
              <a:rPr lang="lv-LV" sz="2800" b="1"/>
              <a:t>brīdina</a:t>
            </a:r>
            <a:r>
              <a:rPr lang="lv-LV" sz="2800"/>
              <a:t>, lai tu tajās </a:t>
            </a:r>
            <a:r>
              <a:rPr lang="lv-LV" sz="2800" b="1"/>
              <a:t>nepaliec</a:t>
            </a:r>
            <a:r>
              <a:rPr lang="lv-LV" sz="2800"/>
              <a:t>, jo tas var būt </a:t>
            </a:r>
            <a:r>
              <a:rPr lang="lv-LV" sz="2800" b="1"/>
              <a:t>bīstami tavai ticībai un mūžīgai dzīvībai</a:t>
            </a:r>
            <a:r>
              <a:rPr lang="lv-LV" sz="2800"/>
              <a:t>. </a:t>
            </a:r>
          </a:p>
          <a:p>
            <a:pPr>
              <a:buFontTx/>
              <a:buChar char="•"/>
            </a:pPr>
            <a:r>
              <a:rPr lang="lv-LV" sz="2800"/>
              <a:t>Bet ja sevi redzi </a:t>
            </a:r>
            <a:r>
              <a:rPr lang="lv-LV" sz="2800" b="1"/>
              <a:t>labajā augsnē</a:t>
            </a:r>
            <a:r>
              <a:rPr lang="lv-LV" sz="2800"/>
              <a:t>, tad </a:t>
            </a:r>
            <a:r>
              <a:rPr lang="lv-LV" sz="2800" b="1"/>
              <a:t>paliec tajā</a:t>
            </a:r>
            <a:r>
              <a:rPr lang="lv-LV" sz="2800"/>
              <a:t> un </a:t>
            </a:r>
            <a:r>
              <a:rPr lang="lv-LV" sz="2800" b="1"/>
              <a:t>pacietībā gaidi Dieva brīnišķos darbus</a:t>
            </a:r>
            <a:r>
              <a:rPr lang="lv-LV" sz="2800"/>
              <a:t> pie sevis un apkārtnē. Āmen</a:t>
            </a:r>
          </a:p>
        </p:txBody>
      </p:sp>
      <p:pic>
        <p:nvPicPr>
          <p:cNvPr id="12293" name="Picture 5"/>
          <p:cNvPicPr>
            <a:picLocks noChangeAspect="1" noChangeArrowheads="1"/>
          </p:cNvPicPr>
          <p:nvPr/>
        </p:nvPicPr>
        <p:blipFill>
          <a:blip r:embed="rId2" cstate="print"/>
          <a:srcRect/>
          <a:stretch>
            <a:fillRect/>
          </a:stretch>
        </p:blipFill>
        <p:spPr bwMode="auto">
          <a:xfrm>
            <a:off x="5740400" y="1052736"/>
            <a:ext cx="3403600" cy="54006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12293"/>
                                        </p:tgtEl>
                                        <p:attrNameLst>
                                          <p:attrName>style.visibility</p:attrName>
                                        </p:attrNameLst>
                                      </p:cBhvr>
                                      <p:to>
                                        <p:strVal val="visible"/>
                                      </p:to>
                                    </p:set>
                                    <p:animEffect transition="in" filter="fade">
                                      <p:cBhvr>
                                        <p:cTn id="31" dur="20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000100" y="1"/>
            <a:ext cx="6840537" cy="857232"/>
          </a:xfrm>
        </p:spPr>
        <p:txBody>
          <a:bodyPr/>
          <a:lstStyle/>
          <a:p>
            <a:pPr eaLnBrk="1" hangingPunct="1"/>
            <a:r>
              <a:rPr lang="lv-LV" sz="4000" b="1" dirty="0" smtClean="0">
                <a:solidFill>
                  <a:schemeClr val="tx1"/>
                </a:solidFill>
              </a:rPr>
              <a:t>Lk.8:4-15 Sējējs</a:t>
            </a:r>
          </a:p>
        </p:txBody>
      </p:sp>
      <p:pic>
        <p:nvPicPr>
          <p:cNvPr id="3075" name="Picture 3" descr="DOVE019"/>
          <p:cNvPicPr>
            <a:picLocks noChangeAspect="1" noChangeArrowheads="1"/>
          </p:cNvPicPr>
          <p:nvPr/>
        </p:nvPicPr>
        <p:blipFill>
          <a:blip r:embed="rId2"/>
          <a:srcRect/>
          <a:stretch>
            <a:fillRect/>
          </a:stretch>
        </p:blipFill>
        <p:spPr bwMode="auto">
          <a:xfrm>
            <a:off x="314325" y="71438"/>
            <a:ext cx="485775" cy="693737"/>
          </a:xfrm>
          <a:prstGeom prst="rect">
            <a:avLst/>
          </a:prstGeom>
          <a:noFill/>
          <a:ln w="9525">
            <a:noFill/>
            <a:miter lim="800000"/>
            <a:headEnd/>
            <a:tailEnd/>
          </a:ln>
        </p:spPr>
      </p:pic>
      <p:sp>
        <p:nvSpPr>
          <p:cNvPr id="3076" name="Rectangle 1"/>
          <p:cNvSpPr>
            <a:spLocks noChangeArrowheads="1"/>
          </p:cNvSpPr>
          <p:nvPr/>
        </p:nvSpPr>
        <p:spPr bwMode="auto">
          <a:xfrm>
            <a:off x="0" y="698500"/>
            <a:ext cx="9144000" cy="6186488"/>
          </a:xfrm>
          <a:prstGeom prst="rect">
            <a:avLst/>
          </a:prstGeom>
          <a:noFill/>
          <a:ln w="9525">
            <a:noFill/>
            <a:miter lim="800000"/>
            <a:headEnd/>
            <a:tailEnd/>
          </a:ln>
        </p:spPr>
        <p:txBody>
          <a:bodyPr anchor="ctr">
            <a:spAutoFit/>
          </a:bodyPr>
          <a:lstStyle/>
          <a:p>
            <a:pPr eaLnBrk="0" hangingPunct="0"/>
            <a:r>
              <a:rPr lang="lv-LV" sz="2200" i="1">
                <a:cs typeface="Times New Roman" pitchFamily="18" charset="0"/>
              </a:rPr>
              <a:t>4 Kad sapulcējās liels pulks ļaužu un cilvēki no visām pilsētām nāca pie Viņa, tad Viņš runāja līdzībā: 5 "Sējējs izgāja sēt sēklu. Viņam sējot, cita krita ceļmalā un tika samīta, un debesu putni to apēda; 6 cita krita klintainē un uzdīgusi novīta, jo tai nebija valgmes; 7 cita iekrita starp ērkšķiem, un ērkšķi, reizē augdami, to nomāca; 8 bet cita krita labā augsnē, tā uzdīga un nesa simtkārtīgus augļus." To sacījis, Viņš sauca: "Kam ausis dzirdēt, tas lai dzird!" 9 Tad mācekļi Viņam jautāja: „Ko nozīmē šī līdzība?” 10 Viņš sacīja: "Jums ir dots zināt Dieva valstības noslēpumus, bet pārējiem līdzībās, lai tie redzēdami neredzētu un dzirdēdami nesaprastu. 11 Šī līdzība ir šāda, redzi, sēkla ir Dieva vārds. 12 Ceļmalā ir tie, kas dzird; bet tad nāk sātans un paņem vārdu prom no viņu sirdīm, lai tie neticētu un netiktu izglābti. 13 Bet, kas sēts klintainē - ir tie, kas, vārdu dzirdējuši, ar prieku to uzņem, bet, būdami bez saknēm, tikai uz brīdi notic, bet pārbaudījuma laikā tie atkrīt. 14 Bet kas sēts starp ērkšķiem - ir tie, kas vārdu dzirdējuši, bet dzīves rūpēs, bagātība un baudas to noslāpē, un tie augļus nenes. 15 Bet kas sēts labā augsnē – ir tie, kas vārdu dzird un glabā to krietnā un labā sirdī un augļus nes pacietībā.  </a:t>
            </a:r>
            <a:endParaRPr lang="lv-LV" sz="2200" b="1"/>
          </a:p>
        </p:txBody>
      </p:sp>
      <p:sp>
        <p:nvSpPr>
          <p:cNvPr id="3077" name="Text Box 6"/>
          <p:cNvSpPr txBox="1">
            <a:spLocks noChangeArrowheads="1"/>
          </p:cNvSpPr>
          <p:nvPr/>
        </p:nvSpPr>
        <p:spPr bwMode="auto">
          <a:xfrm>
            <a:off x="7500938" y="0"/>
            <a:ext cx="1643062" cy="400050"/>
          </a:xfrm>
          <a:prstGeom prst="rect">
            <a:avLst/>
          </a:prstGeom>
          <a:noFill/>
          <a:ln w="9525">
            <a:noFill/>
            <a:miter lim="800000"/>
            <a:headEnd/>
            <a:tailEnd/>
          </a:ln>
        </p:spPr>
        <p:txBody>
          <a:bodyPr>
            <a:spAutoFit/>
          </a:bodyPr>
          <a:lstStyle/>
          <a:p>
            <a:pPr>
              <a:spcBef>
                <a:spcPct val="50000"/>
              </a:spcBef>
            </a:pPr>
            <a:r>
              <a:rPr lang="lv-LV" sz="2000" dirty="0" smtClean="0"/>
              <a:t>24.feb.2019.</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549275"/>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549275"/>
            <a:ext cx="9144000" cy="1384300"/>
          </a:xfrm>
          <a:prstGeom prst="rect">
            <a:avLst/>
          </a:prstGeom>
          <a:noFill/>
          <a:ln w="9525">
            <a:noFill/>
            <a:miter lim="800000"/>
            <a:headEnd/>
            <a:tailEnd/>
          </a:ln>
        </p:spPr>
        <p:txBody>
          <a:bodyPr>
            <a:spAutoFit/>
          </a:bodyPr>
          <a:lstStyle/>
          <a:p>
            <a:pPr>
              <a:buFontTx/>
              <a:buChar char="•"/>
            </a:pPr>
            <a:r>
              <a:rPr lang="lv-LV" sz="2800" b="1"/>
              <a:t>Kāpēc Bībele satur tik daudzas līdzības?</a:t>
            </a:r>
            <a:r>
              <a:rPr lang="lv-LV"/>
              <a:t> </a:t>
            </a:r>
          </a:p>
          <a:p>
            <a:pPr>
              <a:buFontTx/>
              <a:buChar char="•"/>
            </a:pPr>
            <a:r>
              <a:rPr lang="lv-LV" sz="2800" b="1"/>
              <a:t>Kāpēc Jēzus </a:t>
            </a:r>
            <a:r>
              <a:rPr lang="lv-LV" sz="2800"/>
              <a:t>mācekļus uzrunāja tieši </a:t>
            </a:r>
            <a:r>
              <a:rPr lang="lv-LV" sz="2800" b="1"/>
              <a:t>līdzībās</a:t>
            </a:r>
            <a:r>
              <a:rPr lang="lv-LV" sz="2800"/>
              <a:t>?</a:t>
            </a:r>
          </a:p>
          <a:p>
            <a:pPr>
              <a:buFontTx/>
              <a:buChar char="•"/>
            </a:pPr>
            <a:r>
              <a:rPr lang="lv-LV" sz="2800"/>
              <a:t>Kāpēc Jēzus nerunāja </a:t>
            </a:r>
            <a:r>
              <a:rPr lang="lv-LV" sz="2800" b="1"/>
              <a:t>tiešā tekstā</a:t>
            </a:r>
            <a:r>
              <a:rPr lang="lv-LV" sz="2800"/>
              <a:t>? </a:t>
            </a:r>
          </a:p>
        </p:txBody>
      </p:sp>
      <p:pic>
        <p:nvPicPr>
          <p:cNvPr id="3078" name="Picture 6" descr="http://www.swapmeetdave.com/Bible/Parables/Parables-420.jpg"/>
          <p:cNvPicPr>
            <a:picLocks noChangeAspect="1" noChangeArrowheads="1"/>
          </p:cNvPicPr>
          <p:nvPr/>
        </p:nvPicPr>
        <p:blipFill>
          <a:blip r:embed="rId2" cstate="print"/>
          <a:srcRect/>
          <a:stretch>
            <a:fillRect/>
          </a:stretch>
        </p:blipFill>
        <p:spPr bwMode="auto">
          <a:xfrm>
            <a:off x="179512" y="1772816"/>
            <a:ext cx="8568952" cy="50851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078"/>
                                        </p:tgtEl>
                                        <p:attrNameLst>
                                          <p:attrName>style.visibility</p:attrName>
                                        </p:attrNameLst>
                                      </p:cBhvr>
                                      <p:to>
                                        <p:strVal val="visible"/>
                                      </p:to>
                                    </p:set>
                                    <p:animEffect transition="in" filter="fade">
                                      <p:cBhvr>
                                        <p:cTn id="16" dur="20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1268413"/>
            <a:ext cx="8388350" cy="1800225"/>
          </a:xfrm>
          <a:prstGeom prst="rect">
            <a:avLst/>
          </a:prstGeom>
          <a:noFill/>
          <a:ln w="9525">
            <a:noFill/>
            <a:miter lim="800000"/>
            <a:headEnd/>
            <a:tailEnd/>
          </a:ln>
        </p:spPr>
        <p:txBody>
          <a:bodyPr>
            <a:spAutoFit/>
          </a:bodyPr>
          <a:lstStyle/>
          <a:p>
            <a:r>
              <a:rPr lang="lv-LV" sz="2800" b="1" dirty="0"/>
              <a:t>Līdzībām</a:t>
            </a:r>
            <a:r>
              <a:rPr lang="lv-LV" sz="2800" dirty="0"/>
              <a:t> ir </a:t>
            </a:r>
            <a:r>
              <a:rPr lang="lv-LV" sz="2800" b="1" dirty="0"/>
              <a:t>2 līmeņu nozīme</a:t>
            </a:r>
            <a:r>
              <a:rPr lang="lv-LV" sz="2800" dirty="0"/>
              <a:t>:</a:t>
            </a:r>
            <a:endParaRPr lang="lv-LV" sz="2800" b="1" dirty="0"/>
          </a:p>
          <a:p>
            <a:pPr>
              <a:buFontTx/>
              <a:buChar char="•"/>
            </a:pPr>
            <a:r>
              <a:rPr lang="lv-LV" sz="2800" b="1" dirty="0"/>
              <a:t>Virspusējā nozīme</a:t>
            </a:r>
            <a:r>
              <a:rPr lang="lv-LV" sz="2800" dirty="0"/>
              <a:t>, kurai </a:t>
            </a:r>
            <a:r>
              <a:rPr lang="lv-LV" sz="2800" b="1" dirty="0" smtClean="0"/>
              <a:t>atpazītu </a:t>
            </a:r>
            <a:r>
              <a:rPr lang="lv-LV" sz="2800" b="1" dirty="0"/>
              <a:t>ikviens</a:t>
            </a:r>
            <a:r>
              <a:rPr lang="lv-LV" sz="2800" dirty="0"/>
              <a:t> </a:t>
            </a:r>
          </a:p>
          <a:p>
            <a:pPr>
              <a:buFontTx/>
              <a:buChar char="•"/>
            </a:pPr>
            <a:r>
              <a:rPr lang="lv-LV" sz="2800" b="1" dirty="0"/>
              <a:t>Dziļākā, paralēlā nozīme</a:t>
            </a:r>
            <a:r>
              <a:rPr lang="lv-LV" sz="2800" dirty="0"/>
              <a:t>, ko patiesībā līdzības </a:t>
            </a:r>
            <a:r>
              <a:rPr lang="lv-LV" sz="2800" b="1" dirty="0"/>
              <a:t>stāstītājs</a:t>
            </a:r>
            <a:r>
              <a:rPr lang="lv-LV" sz="2800" dirty="0"/>
              <a:t> ir vēlējies </a:t>
            </a:r>
            <a:r>
              <a:rPr lang="lv-LV" sz="2800" b="1" dirty="0"/>
              <a:t>pavēstīt</a:t>
            </a:r>
            <a:r>
              <a:rPr lang="lv-LV" sz="2800" dirty="0"/>
              <a:t> ar šo līdzību. </a:t>
            </a:r>
          </a:p>
        </p:txBody>
      </p:sp>
      <p:sp>
        <p:nvSpPr>
          <p:cNvPr id="8196" name="Rectangle 4"/>
          <p:cNvSpPr>
            <a:spLocks noChangeArrowheads="1"/>
          </p:cNvSpPr>
          <p:nvPr/>
        </p:nvSpPr>
        <p:spPr bwMode="auto">
          <a:xfrm>
            <a:off x="-285750" y="-142875"/>
            <a:ext cx="9429750" cy="2205038"/>
          </a:xfrm>
          <a:prstGeom prst="rect">
            <a:avLst/>
          </a:prstGeom>
          <a:noFill/>
          <a:ln w="9525">
            <a:noFill/>
            <a:miter lim="800000"/>
            <a:headEnd/>
            <a:tailEnd/>
          </a:ln>
        </p:spPr>
        <p:txBody>
          <a:bodyPr/>
          <a:lstStyle/>
          <a:p>
            <a:pPr marL="342900" indent="-342900" algn="just" eaLnBrk="0" hangingPunct="0">
              <a:spcBef>
                <a:spcPct val="20000"/>
              </a:spcBef>
            </a:pPr>
            <a:r>
              <a:rPr lang="lv-LV" sz="3200" i="1"/>
              <a:t>   </a:t>
            </a:r>
            <a:r>
              <a:rPr lang="lv-LV" sz="2800" i="1"/>
              <a:t>10 „Jums ir dots zināt Dieva valstības noslēpumus, bet pārējiem līdzībās, lai tie redzēdami neredzētu un dzirdēdami nesaprastu”</a:t>
            </a:r>
            <a:r>
              <a:rPr lang="lv-LV" sz="3200"/>
              <a:t> </a:t>
            </a:r>
            <a:endParaRPr lang="en-US" sz="3200"/>
          </a:p>
        </p:txBody>
      </p:sp>
      <p:pic>
        <p:nvPicPr>
          <p:cNvPr id="6151" name="Picture 7" descr="http://media.salemwebnetwork.com/Preaching/CMS/ImageGallery/Resources/Features/2005/09/parable.250w.tn.jpg"/>
          <p:cNvPicPr>
            <a:picLocks noChangeAspect="1" noChangeArrowheads="1"/>
          </p:cNvPicPr>
          <p:nvPr/>
        </p:nvPicPr>
        <p:blipFill>
          <a:blip r:embed="rId2" cstate="print"/>
          <a:srcRect/>
          <a:stretch>
            <a:fillRect/>
          </a:stretch>
        </p:blipFill>
        <p:spPr bwMode="auto">
          <a:xfrm>
            <a:off x="827584" y="3108598"/>
            <a:ext cx="7200800" cy="374940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51"/>
                                        </p:tgtEl>
                                        <p:attrNameLst>
                                          <p:attrName>style.visibility</p:attrName>
                                        </p:attrNameLst>
                                      </p:cBhvr>
                                      <p:to>
                                        <p:strVal val="visible"/>
                                      </p:to>
                                    </p:set>
                                    <p:animEffect transition="in" filter="fade">
                                      <p:cBhvr>
                                        <p:cTn id="16" dur="20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196"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0"/>
            <a:ext cx="9429750" cy="2205038"/>
          </a:xfrm>
        </p:spPr>
        <p:txBody>
          <a:bodyPr/>
          <a:lstStyle/>
          <a:p>
            <a:pPr algn="just">
              <a:buFontTx/>
              <a:buNone/>
            </a:pPr>
            <a:r>
              <a:rPr lang="lv-LV" i="1" smtClean="0"/>
              <a:t>   8 Kam ausis dzirdēt, tas lai dzird!</a:t>
            </a:r>
            <a:r>
              <a:rPr lang="lv-LV" smtClean="0"/>
              <a:t> </a:t>
            </a:r>
            <a:endParaRPr lang="en-US" smtClean="0"/>
          </a:p>
        </p:txBody>
      </p:sp>
      <p:sp>
        <p:nvSpPr>
          <p:cNvPr id="7" name="Rectangle 6"/>
          <p:cNvSpPr>
            <a:spLocks noChangeArrowheads="1"/>
          </p:cNvSpPr>
          <p:nvPr/>
        </p:nvSpPr>
        <p:spPr bwMode="auto">
          <a:xfrm>
            <a:off x="0" y="527050"/>
            <a:ext cx="5076825" cy="6070600"/>
          </a:xfrm>
          <a:prstGeom prst="rect">
            <a:avLst/>
          </a:prstGeom>
          <a:noFill/>
          <a:ln w="9525">
            <a:noFill/>
            <a:miter lim="800000"/>
            <a:headEnd/>
            <a:tailEnd/>
          </a:ln>
        </p:spPr>
        <p:txBody>
          <a:bodyPr>
            <a:spAutoFit/>
          </a:bodyPr>
          <a:lstStyle/>
          <a:p>
            <a:pPr>
              <a:buFontTx/>
              <a:buChar char="•"/>
            </a:pPr>
            <a:r>
              <a:rPr lang="lv-LV" sz="2800" b="1"/>
              <a:t>Sējējs </a:t>
            </a:r>
            <a:r>
              <a:rPr lang="lv-LV" sz="2800"/>
              <a:t>ir pats Dievs</a:t>
            </a:r>
            <a:r>
              <a:rPr lang="lv-LV" sz="2800" b="1"/>
              <a:t>.</a:t>
            </a:r>
            <a:r>
              <a:rPr lang="lv-LV" sz="2800"/>
              <a:t> </a:t>
            </a:r>
          </a:p>
          <a:p>
            <a:pPr>
              <a:buFontTx/>
              <a:buChar char="•"/>
            </a:pPr>
            <a:r>
              <a:rPr lang="lv-LV" sz="2800" b="1"/>
              <a:t>Sēkla</a:t>
            </a:r>
            <a:r>
              <a:rPr lang="lv-LV" sz="2800"/>
              <a:t> ir Dieva vārds. </a:t>
            </a:r>
          </a:p>
          <a:p>
            <a:pPr>
              <a:buFontTx/>
              <a:buChar char="•"/>
            </a:pPr>
            <a:r>
              <a:rPr lang="lv-LV" sz="2800" b="1"/>
              <a:t>Dažādās augsnes</a:t>
            </a:r>
            <a:r>
              <a:rPr lang="lv-LV" sz="2800"/>
              <a:t> ir </a:t>
            </a:r>
            <a:r>
              <a:rPr lang="lv-LV" sz="2800" b="1"/>
              <a:t>mūsu reakcija</a:t>
            </a:r>
            <a:r>
              <a:rPr lang="lv-LV" sz="2800"/>
              <a:t> pret Dieva vārdu. </a:t>
            </a:r>
          </a:p>
          <a:p>
            <a:pPr>
              <a:buFontTx/>
              <a:buChar char="•"/>
            </a:pPr>
            <a:r>
              <a:rPr lang="lv-LV" sz="2800"/>
              <a:t>Jēzus apraksta </a:t>
            </a:r>
            <a:r>
              <a:rPr lang="lv-LV" sz="2800" b="1"/>
              <a:t>trīs neauglīgas augsnes un vienu auglīgu</a:t>
            </a:r>
            <a:r>
              <a:rPr lang="lv-LV" sz="2800"/>
              <a:t>. </a:t>
            </a:r>
          </a:p>
          <a:p>
            <a:pPr>
              <a:buFontTx/>
              <a:buChar char="•"/>
            </a:pPr>
            <a:r>
              <a:rPr lang="lv-LV" sz="2800"/>
              <a:t>Jēzus aicina </a:t>
            </a:r>
            <a:r>
              <a:rPr lang="lv-LV" sz="2800" b="1"/>
              <a:t>tevi</a:t>
            </a:r>
            <a:r>
              <a:rPr lang="lv-LV" sz="2800"/>
              <a:t> </a:t>
            </a:r>
            <a:r>
              <a:rPr lang="lv-LV" sz="2800" b="1"/>
              <a:t>ieklausīties, pārdomāt šo līdzību savā sirdī</a:t>
            </a:r>
            <a:r>
              <a:rPr lang="lv-LV" sz="2800"/>
              <a:t> un padomāt, </a:t>
            </a:r>
            <a:r>
              <a:rPr lang="lv-LV" sz="2800" b="1"/>
              <a:t>kura augsnē atrodies tieši tu?</a:t>
            </a:r>
            <a:r>
              <a:rPr lang="lv-LV" sz="2800"/>
              <a:t> </a:t>
            </a:r>
          </a:p>
          <a:p>
            <a:pPr>
              <a:buFontTx/>
              <a:buChar char="•"/>
            </a:pPr>
            <a:endParaRPr lang="lv-LV" sz="2800"/>
          </a:p>
          <a:p>
            <a:pPr>
              <a:buFontTx/>
              <a:buChar char="•"/>
            </a:pPr>
            <a:r>
              <a:rPr lang="lv-LV" sz="2800" b="1"/>
              <a:t>Video</a:t>
            </a:r>
            <a:r>
              <a:rPr lang="lv-LV" sz="2800"/>
              <a:t>: </a:t>
            </a:r>
            <a:r>
              <a:rPr lang="lv-LV" sz="2800" u="sng"/>
              <a:t>līdzība par sējēju</a:t>
            </a:r>
            <a:r>
              <a:rPr lang="lv-LV" sz="2800"/>
              <a:t>.</a:t>
            </a:r>
          </a:p>
        </p:txBody>
      </p:sp>
      <p:pic>
        <p:nvPicPr>
          <p:cNvPr id="7173" name="Picture 5"/>
          <p:cNvPicPr>
            <a:picLocks noChangeAspect="1" noChangeArrowheads="1"/>
          </p:cNvPicPr>
          <p:nvPr/>
        </p:nvPicPr>
        <p:blipFill>
          <a:blip r:embed="rId2" cstate="print"/>
          <a:srcRect/>
          <a:stretch>
            <a:fillRect/>
          </a:stretch>
        </p:blipFill>
        <p:spPr bwMode="auto">
          <a:xfrm>
            <a:off x="4644009" y="801700"/>
            <a:ext cx="4392042" cy="53636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7173"/>
                                        </p:tgtEl>
                                        <p:attrNameLst>
                                          <p:attrName>style.visibility</p:attrName>
                                        </p:attrNameLst>
                                      </p:cBhvr>
                                      <p:to>
                                        <p:strVal val="visible"/>
                                      </p:to>
                                    </p:set>
                                    <p:animEffect transition="in" filter="fade">
                                      <p:cBhvr>
                                        <p:cTn id="36" dur="2000"/>
                                        <p:tgtEl>
                                          <p:spTgt spid="7173"/>
                                        </p:tgtEl>
                                      </p:cBhvr>
                                    </p:animEffect>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6" end="6"/>
                                            </p:txEl>
                                          </p:spTgt>
                                        </p:tgtEl>
                                        <p:attrNameLst>
                                          <p:attrName>style.visibility</p:attrName>
                                        </p:attrNameLst>
                                      </p:cBhvr>
                                      <p:to>
                                        <p:strVal val="visible"/>
                                      </p:to>
                                    </p:set>
                                    <p:anim calcmode="lin" valueType="num">
                                      <p:cBhvr additive="base">
                                        <p:cTn id="40"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358313" cy="1052513"/>
          </a:xfrm>
        </p:spPr>
        <p:txBody>
          <a:bodyPr/>
          <a:lstStyle/>
          <a:p>
            <a:pPr algn="just" eaLnBrk="1" hangingPunct="1">
              <a:lnSpc>
                <a:spcPct val="80000"/>
              </a:lnSpc>
              <a:buFontTx/>
              <a:buNone/>
            </a:pPr>
            <a:r>
              <a:rPr lang="lv-LV" sz="2000" i="1" smtClean="0"/>
              <a:t>     </a:t>
            </a:r>
            <a:r>
              <a:rPr lang="lv-LV" i="1" smtClean="0"/>
              <a:t>12 Ceļmalā ir tie, kas dzird; bet tad nāk sātans un paņem vārdu prom no viņu sirdīm, lai tie neticētu un netiktu izglābti.</a:t>
            </a:r>
            <a:r>
              <a:rPr lang="lv-LV" smtClean="0"/>
              <a:t> </a:t>
            </a:r>
          </a:p>
        </p:txBody>
      </p:sp>
      <p:sp>
        <p:nvSpPr>
          <p:cNvPr id="7" name="Rectangle 6"/>
          <p:cNvSpPr>
            <a:spLocks noChangeArrowheads="1"/>
          </p:cNvSpPr>
          <p:nvPr/>
        </p:nvSpPr>
        <p:spPr bwMode="auto">
          <a:xfrm>
            <a:off x="0" y="1341438"/>
            <a:ext cx="5940425" cy="4830762"/>
          </a:xfrm>
          <a:prstGeom prst="rect">
            <a:avLst/>
          </a:prstGeom>
          <a:noFill/>
          <a:ln w="9525">
            <a:noFill/>
            <a:miter lim="800000"/>
            <a:headEnd/>
            <a:tailEnd/>
          </a:ln>
        </p:spPr>
        <p:txBody>
          <a:bodyPr>
            <a:spAutoFit/>
          </a:bodyPr>
          <a:lstStyle/>
          <a:p>
            <a:pPr>
              <a:buFont typeface="Arial" charset="0"/>
              <a:buChar char="•"/>
            </a:pPr>
            <a:r>
              <a:rPr lang="lv-LV" sz="2800" b="1"/>
              <a:t>Ceļmalā</a:t>
            </a:r>
            <a:r>
              <a:rPr lang="lv-LV" sz="2800"/>
              <a:t> ir tie, </a:t>
            </a:r>
            <a:r>
              <a:rPr lang="lv-LV" sz="2800" b="1"/>
              <a:t>kas sevi sauc par kristiešiem</a:t>
            </a:r>
            <a:r>
              <a:rPr lang="lv-LV" sz="2800"/>
              <a:t>, un </a:t>
            </a:r>
            <a:r>
              <a:rPr lang="lv-LV" sz="2800" b="1"/>
              <a:t>domā</a:t>
            </a:r>
            <a:r>
              <a:rPr lang="lv-LV" sz="2800"/>
              <a:t>, ka </a:t>
            </a:r>
            <a:r>
              <a:rPr lang="lv-LV" sz="2800" b="1"/>
              <a:t>pietiek</a:t>
            </a:r>
            <a:r>
              <a:rPr lang="lv-LV" sz="2800"/>
              <a:t> vien ar to, ka viņi ir </a:t>
            </a:r>
            <a:r>
              <a:rPr lang="lv-LV" sz="2800" b="1"/>
              <a:t>kristieši</a:t>
            </a:r>
            <a:r>
              <a:rPr lang="lv-LV" sz="2800"/>
              <a:t>.</a:t>
            </a:r>
            <a:endParaRPr lang="en-US" sz="2800"/>
          </a:p>
          <a:p>
            <a:pPr>
              <a:buFont typeface="Arial" charset="0"/>
              <a:buChar char="•"/>
            </a:pPr>
            <a:r>
              <a:rPr lang="lv-LV" sz="2800" b="1"/>
              <a:t>Sātans</a:t>
            </a:r>
            <a:r>
              <a:rPr lang="lv-LV" sz="2800"/>
              <a:t> par katru cenu </a:t>
            </a:r>
            <a:r>
              <a:rPr lang="lv-LV" sz="2800" b="1"/>
              <a:t>grib visus</a:t>
            </a:r>
            <a:r>
              <a:rPr lang="lv-LV" sz="2800"/>
              <a:t> cilvēkus </a:t>
            </a:r>
            <a:r>
              <a:rPr lang="lv-LV" sz="2800" b="1"/>
              <a:t>piemānīt</a:t>
            </a:r>
            <a:r>
              <a:rPr lang="lv-LV" sz="2800"/>
              <a:t>, lai viņi </a:t>
            </a:r>
            <a:r>
              <a:rPr lang="lv-LV" sz="2800" b="1"/>
              <a:t>neticētu</a:t>
            </a:r>
            <a:r>
              <a:rPr lang="lv-LV" sz="2800"/>
              <a:t> Dieva vārdam un </a:t>
            </a:r>
            <a:r>
              <a:rPr lang="lv-LV" sz="2800" b="1"/>
              <a:t>netiktu izglābti</a:t>
            </a:r>
            <a:r>
              <a:rPr lang="lv-LV" sz="2800"/>
              <a:t>.</a:t>
            </a:r>
          </a:p>
          <a:p>
            <a:pPr>
              <a:buFont typeface="Arial" charset="0"/>
              <a:buChar char="•"/>
            </a:pPr>
            <a:r>
              <a:rPr lang="lv-LV" sz="2800" b="1"/>
              <a:t>Sātans</a:t>
            </a:r>
            <a:r>
              <a:rPr lang="lv-LV" sz="2800"/>
              <a:t> visu laiku </a:t>
            </a:r>
            <a:r>
              <a:rPr lang="lv-LV" sz="2800" b="1"/>
              <a:t>novērš</a:t>
            </a:r>
            <a:r>
              <a:rPr lang="lv-LV" sz="2800"/>
              <a:t> mūsu </a:t>
            </a:r>
            <a:r>
              <a:rPr lang="lv-LV" sz="2800" b="1"/>
              <a:t>skatu</a:t>
            </a:r>
            <a:r>
              <a:rPr lang="lv-LV" sz="2800"/>
              <a:t> no </a:t>
            </a:r>
            <a:r>
              <a:rPr lang="lv-LV" sz="2800" b="1"/>
              <a:t>iedziļināšanās</a:t>
            </a:r>
            <a:r>
              <a:rPr lang="lv-LV" sz="2800"/>
              <a:t> tajā, ko </a:t>
            </a:r>
            <a:r>
              <a:rPr lang="lv-LV" sz="2800" b="1"/>
              <a:t>Jēzus</a:t>
            </a:r>
            <a:r>
              <a:rPr lang="lv-LV" sz="2800"/>
              <a:t> </a:t>
            </a:r>
            <a:r>
              <a:rPr lang="lv-LV" sz="2800" b="1"/>
              <a:t>mūsu labā</a:t>
            </a:r>
            <a:r>
              <a:rPr lang="lv-LV" sz="2800"/>
              <a:t> ir </a:t>
            </a:r>
            <a:r>
              <a:rPr lang="lv-LV" sz="2800" b="1"/>
              <a:t>darījis</a:t>
            </a:r>
            <a:r>
              <a:rPr lang="lv-LV" sz="2800"/>
              <a:t>, jo viņš zina, ka tā ir </a:t>
            </a:r>
            <a:r>
              <a:rPr lang="lv-LV" sz="2800" b="1"/>
              <a:t>mūžīgās dzīvības atslēga</a:t>
            </a:r>
            <a:r>
              <a:rPr lang="lv-LV" sz="2800"/>
              <a:t>.</a:t>
            </a:r>
            <a:endParaRPr lang="en-US" sz="2800"/>
          </a:p>
        </p:txBody>
      </p:sp>
      <p:pic>
        <p:nvPicPr>
          <p:cNvPr id="8198" name="Picture 6"/>
          <p:cNvPicPr>
            <a:picLocks noChangeAspect="1" noChangeArrowheads="1"/>
          </p:cNvPicPr>
          <p:nvPr/>
        </p:nvPicPr>
        <p:blipFill>
          <a:blip r:embed="rId2" cstate="print"/>
          <a:srcRect/>
          <a:stretch>
            <a:fillRect/>
          </a:stretch>
        </p:blipFill>
        <p:spPr bwMode="auto">
          <a:xfrm>
            <a:off x="5508624" y="1341438"/>
            <a:ext cx="3635375" cy="514174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52413" y="71438"/>
            <a:ext cx="9358313" cy="1557337"/>
          </a:xfrm>
        </p:spPr>
        <p:txBody>
          <a:bodyPr/>
          <a:lstStyle/>
          <a:p>
            <a:pPr algn="just" eaLnBrk="1" hangingPunct="1">
              <a:lnSpc>
                <a:spcPct val="80000"/>
              </a:lnSpc>
              <a:buFontTx/>
              <a:buNone/>
            </a:pPr>
            <a:r>
              <a:rPr lang="lv-LV" sz="1000" i="1" smtClean="0"/>
              <a:t>          </a:t>
            </a:r>
            <a:r>
              <a:rPr lang="lv-LV" i="1" smtClean="0"/>
              <a:t>13 Klintainē - ir tie, kas, vārdu dzirdējuši, ar prieku to uzņem, bet, būdami bez saknēm, tikai uz brīdi notic, bet pārbaudījuma laikā tie atkrīt</a:t>
            </a:r>
          </a:p>
        </p:txBody>
      </p:sp>
      <p:sp>
        <p:nvSpPr>
          <p:cNvPr id="7" name="Rectangle 6"/>
          <p:cNvSpPr>
            <a:spLocks noChangeArrowheads="1"/>
          </p:cNvSpPr>
          <p:nvPr/>
        </p:nvSpPr>
        <p:spPr bwMode="auto">
          <a:xfrm>
            <a:off x="0" y="1412875"/>
            <a:ext cx="5651500" cy="5262563"/>
          </a:xfrm>
          <a:prstGeom prst="rect">
            <a:avLst/>
          </a:prstGeom>
          <a:noFill/>
          <a:ln w="9525">
            <a:noFill/>
            <a:miter lim="800000"/>
            <a:headEnd/>
            <a:tailEnd/>
          </a:ln>
        </p:spPr>
        <p:txBody>
          <a:bodyPr>
            <a:spAutoFit/>
          </a:bodyPr>
          <a:lstStyle/>
          <a:p>
            <a:pPr>
              <a:buFontTx/>
              <a:buChar char="•"/>
            </a:pPr>
            <a:r>
              <a:rPr lang="lv-LV" sz="2800" b="1"/>
              <a:t>Klintainē</a:t>
            </a:r>
            <a:r>
              <a:rPr lang="lv-LV" sz="2800"/>
              <a:t> ir tie, kas </a:t>
            </a:r>
            <a:r>
              <a:rPr lang="lv-LV" sz="2800" b="1"/>
              <a:t>sākotnēji</a:t>
            </a:r>
            <a:r>
              <a:rPr lang="lv-LV" sz="2800"/>
              <a:t> ar prieku ļoti </a:t>
            </a:r>
            <a:r>
              <a:rPr lang="lv-LV" sz="2800" b="1"/>
              <a:t>aizraujas</a:t>
            </a:r>
            <a:r>
              <a:rPr lang="lv-LV" sz="2800"/>
              <a:t> ar </a:t>
            </a:r>
            <a:r>
              <a:rPr lang="lv-LV" sz="2800" b="1"/>
              <a:t>ticības vēsti</a:t>
            </a:r>
            <a:r>
              <a:rPr lang="lv-LV" sz="2800"/>
              <a:t> un pat </a:t>
            </a:r>
            <a:r>
              <a:rPr lang="lv-LV" sz="2800" b="1"/>
              <a:t>iesaistās</a:t>
            </a:r>
            <a:r>
              <a:rPr lang="lv-LV" sz="2800"/>
              <a:t> arī daudzās </a:t>
            </a:r>
            <a:r>
              <a:rPr lang="lv-LV" sz="2800" b="1"/>
              <a:t>kalpošanās</a:t>
            </a:r>
            <a:r>
              <a:rPr lang="lv-LV" sz="2800"/>
              <a:t>. </a:t>
            </a:r>
          </a:p>
          <a:p>
            <a:pPr>
              <a:buFontTx/>
              <a:buChar char="•"/>
            </a:pPr>
            <a:r>
              <a:rPr lang="lv-LV" sz="2800"/>
              <a:t>Bet tiklīdz seko kādas </a:t>
            </a:r>
            <a:r>
              <a:rPr lang="lv-LV" sz="2800" b="1"/>
              <a:t>pirmās lielākas grūtības,</a:t>
            </a:r>
            <a:r>
              <a:rPr lang="lv-LV" sz="2800"/>
              <a:t> tā šie cilvēki </a:t>
            </a:r>
            <a:r>
              <a:rPr lang="lv-LV" sz="2800" b="1"/>
              <a:t>atkrīt no ticības</a:t>
            </a:r>
            <a:r>
              <a:rPr lang="lv-LV" sz="2800"/>
              <a:t>, jo viņiem vēl nav </a:t>
            </a:r>
            <a:r>
              <a:rPr lang="lv-LV" sz="2800" b="1"/>
              <a:t>Baznīcā</a:t>
            </a:r>
            <a:r>
              <a:rPr lang="lv-LV" sz="2800"/>
              <a:t> nav </a:t>
            </a:r>
            <a:r>
              <a:rPr lang="lv-LV" sz="2800" b="1"/>
              <a:t>ieaugušas saknes</a:t>
            </a:r>
            <a:r>
              <a:rPr lang="lv-LV" sz="2800"/>
              <a:t>. </a:t>
            </a:r>
          </a:p>
          <a:p>
            <a:pPr>
              <a:buFontTx/>
              <a:buChar char="•"/>
            </a:pPr>
            <a:r>
              <a:rPr lang="lv-LV" sz="2800" i="1"/>
              <a:t>Tiem, kas nes dzīvo ūdeni citiem, pašiem pie akas jāiet biežāk, un jāsmeļ dziļāk, lai labāk varētu atdzerties un veldzēties</a:t>
            </a:r>
            <a:r>
              <a:rPr lang="lv-LV" sz="2800"/>
              <a:t>. </a:t>
            </a:r>
          </a:p>
        </p:txBody>
      </p:sp>
      <p:pic>
        <p:nvPicPr>
          <p:cNvPr id="9221" name="Picture 5"/>
          <p:cNvPicPr>
            <a:picLocks noChangeAspect="1" noChangeArrowheads="1"/>
          </p:cNvPicPr>
          <p:nvPr/>
        </p:nvPicPr>
        <p:blipFill>
          <a:blip r:embed="rId2" cstate="print"/>
          <a:srcRect/>
          <a:stretch>
            <a:fillRect/>
          </a:stretch>
        </p:blipFill>
        <p:spPr bwMode="auto">
          <a:xfrm>
            <a:off x="5508105" y="1556792"/>
            <a:ext cx="3635896" cy="51652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1"/>
                                        </p:tgtEl>
                                        <p:attrNameLst>
                                          <p:attrName>style.visibility</p:attrName>
                                        </p:attrNameLst>
                                      </p:cBhvr>
                                      <p:to>
                                        <p:strVal val="visible"/>
                                      </p:to>
                                    </p:set>
                                    <p:animEffect transition="in" filter="fade">
                                      <p:cBhvr>
                                        <p:cTn id="11" dur="2000"/>
                                        <p:tgtEl>
                                          <p:spTgt spid="922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i="1" smtClean="0"/>
              <a:t>14 starp ērkšķiem - ir tie, kas vārdu dzirdējuši, bet dzīves rūpēs, bagātība un baudas to noslāpē, un tie augļus nenes</a:t>
            </a:r>
          </a:p>
        </p:txBody>
      </p:sp>
      <p:sp>
        <p:nvSpPr>
          <p:cNvPr id="7" name="Rectangle 6"/>
          <p:cNvSpPr>
            <a:spLocks noChangeArrowheads="1"/>
          </p:cNvSpPr>
          <p:nvPr/>
        </p:nvSpPr>
        <p:spPr bwMode="auto">
          <a:xfrm>
            <a:off x="1" y="1357313"/>
            <a:ext cx="5429255" cy="5262979"/>
          </a:xfrm>
          <a:prstGeom prst="rect">
            <a:avLst/>
          </a:prstGeom>
          <a:noFill/>
          <a:ln w="9525">
            <a:noFill/>
            <a:miter lim="800000"/>
            <a:headEnd/>
            <a:tailEnd/>
          </a:ln>
        </p:spPr>
        <p:txBody>
          <a:bodyPr wrap="square">
            <a:spAutoFit/>
          </a:bodyPr>
          <a:lstStyle/>
          <a:p>
            <a:pPr>
              <a:buFontTx/>
              <a:buChar char="•"/>
            </a:pPr>
            <a:r>
              <a:rPr lang="lv-LV" sz="2800" dirty="0"/>
              <a:t>Starp </a:t>
            </a:r>
            <a:r>
              <a:rPr lang="lv-LV" sz="2800" b="1" dirty="0"/>
              <a:t>ērkšķiem </a:t>
            </a:r>
            <a:r>
              <a:rPr lang="lv-LV" sz="2800" dirty="0"/>
              <a:t>ir tie, kam vēl joprojām </a:t>
            </a:r>
            <a:r>
              <a:rPr lang="lv-LV" sz="2800" b="1" dirty="0"/>
              <a:t>pārāk dārgas</a:t>
            </a:r>
            <a:r>
              <a:rPr lang="lv-LV" sz="2800" dirty="0"/>
              <a:t> </a:t>
            </a:r>
            <a:r>
              <a:rPr lang="lv-LV" sz="2800" b="1" dirty="0"/>
              <a:t>ir</a:t>
            </a:r>
            <a:r>
              <a:rPr lang="lv-LV" sz="2800" dirty="0"/>
              <a:t> visas </a:t>
            </a:r>
            <a:r>
              <a:rPr lang="lv-LV" sz="2800" b="1" dirty="0"/>
              <a:t>pasaules </a:t>
            </a:r>
            <a:r>
              <a:rPr lang="lv-LV" sz="2800" dirty="0"/>
              <a:t>piedāvātās</a:t>
            </a:r>
            <a:r>
              <a:rPr lang="lv-LV" sz="2800" b="1" dirty="0"/>
              <a:t> lietas</a:t>
            </a:r>
            <a:r>
              <a:rPr lang="lv-LV" sz="2800" dirty="0"/>
              <a:t>: darba </a:t>
            </a:r>
            <a:r>
              <a:rPr lang="lv-LV" sz="2800" b="1" dirty="0"/>
              <a:t>rūpes</a:t>
            </a:r>
            <a:r>
              <a:rPr lang="lv-LV" sz="2800" dirty="0"/>
              <a:t>, </a:t>
            </a:r>
            <a:r>
              <a:rPr lang="lv-LV" sz="2800" b="1" dirty="0"/>
              <a:t>bagātība</a:t>
            </a:r>
            <a:r>
              <a:rPr lang="lv-LV" sz="2800" dirty="0"/>
              <a:t>, dažādas </a:t>
            </a:r>
            <a:r>
              <a:rPr lang="lv-LV" sz="2800" b="1" dirty="0"/>
              <a:t>baudas</a:t>
            </a:r>
            <a:r>
              <a:rPr lang="lv-LV" sz="2800" dirty="0"/>
              <a:t>.</a:t>
            </a:r>
          </a:p>
          <a:p>
            <a:pPr>
              <a:buFontTx/>
              <a:buChar char="•"/>
            </a:pPr>
            <a:r>
              <a:rPr lang="lv-LV" sz="2800" i="1" dirty="0"/>
              <a:t>Cilvēks </a:t>
            </a:r>
            <a:r>
              <a:rPr lang="lv-LV" sz="2800" b="1" i="1" dirty="0"/>
              <a:t>nevar kalpot divām lietām</a:t>
            </a:r>
            <a:r>
              <a:rPr lang="lv-LV" sz="2800" i="1" dirty="0"/>
              <a:t> vienlaicīgi: vai nu Dievam, vai nu mantai</a:t>
            </a:r>
            <a:r>
              <a:rPr lang="lv-LV" sz="2800" dirty="0"/>
              <a:t>. (Mt 6:24)</a:t>
            </a:r>
          </a:p>
          <a:p>
            <a:pPr>
              <a:buFontTx/>
              <a:buChar char="•"/>
            </a:pPr>
            <a:r>
              <a:rPr lang="lv-LV" sz="2800" b="1" dirty="0"/>
              <a:t>Ja mums</a:t>
            </a:r>
            <a:r>
              <a:rPr lang="lv-LV" sz="2800" dirty="0"/>
              <a:t> darbs, nauda vai kāda bauda ir</a:t>
            </a:r>
            <a:r>
              <a:rPr lang="lv-LV" sz="2800" b="1" dirty="0"/>
              <a:t> svarīgākas lietas par Dievu</a:t>
            </a:r>
            <a:r>
              <a:rPr lang="lv-LV" sz="2800" dirty="0"/>
              <a:t>, tad tie ir mūsu </a:t>
            </a:r>
            <a:r>
              <a:rPr lang="lv-LV" sz="2800" b="1" dirty="0"/>
              <a:t>elku dievi.</a:t>
            </a:r>
            <a:endParaRPr lang="lv-LV" sz="2800" dirty="0"/>
          </a:p>
        </p:txBody>
      </p:sp>
      <p:pic>
        <p:nvPicPr>
          <p:cNvPr id="10245" name="Picture 5"/>
          <p:cNvPicPr>
            <a:picLocks noChangeAspect="1" noChangeArrowheads="1"/>
          </p:cNvPicPr>
          <p:nvPr/>
        </p:nvPicPr>
        <p:blipFill>
          <a:blip r:embed="rId2" cstate="print"/>
          <a:srcRect/>
          <a:stretch>
            <a:fillRect/>
          </a:stretch>
        </p:blipFill>
        <p:spPr bwMode="auto">
          <a:xfrm>
            <a:off x="5357818" y="1340768"/>
            <a:ext cx="3786182" cy="519655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5"/>
                                        </p:tgtEl>
                                        <p:attrNameLst>
                                          <p:attrName>style.visibility</p:attrName>
                                        </p:attrNameLst>
                                      </p:cBhvr>
                                      <p:to>
                                        <p:strVal val="visible"/>
                                      </p:to>
                                    </p:set>
                                    <p:animEffect transition="in" filter="fade">
                                      <p:cBhvr>
                                        <p:cTn id="11" dur="2000"/>
                                        <p:tgtEl>
                                          <p:spTgt spid="1024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i="1" smtClean="0"/>
              <a:t>15 labā augsnē – ir tie, kas vārdu dzird un glabā to krietnā un labā sirdī un augļus nes pacietībā.</a:t>
            </a:r>
            <a:r>
              <a:rPr lang="lv-LV" smtClean="0"/>
              <a:t> </a:t>
            </a:r>
          </a:p>
        </p:txBody>
      </p:sp>
      <p:sp>
        <p:nvSpPr>
          <p:cNvPr id="7" name="Rectangle 6"/>
          <p:cNvSpPr>
            <a:spLocks noChangeArrowheads="1"/>
          </p:cNvSpPr>
          <p:nvPr/>
        </p:nvSpPr>
        <p:spPr bwMode="auto">
          <a:xfrm>
            <a:off x="0" y="908050"/>
            <a:ext cx="6227763" cy="5264150"/>
          </a:xfrm>
          <a:prstGeom prst="rect">
            <a:avLst/>
          </a:prstGeom>
          <a:noFill/>
          <a:ln w="9525">
            <a:noFill/>
            <a:miter lim="800000"/>
            <a:headEnd/>
            <a:tailEnd/>
          </a:ln>
        </p:spPr>
        <p:txBody>
          <a:bodyPr>
            <a:spAutoFit/>
          </a:bodyPr>
          <a:lstStyle/>
          <a:p>
            <a:pPr>
              <a:buFontTx/>
              <a:buChar char="•"/>
            </a:pPr>
            <a:r>
              <a:rPr lang="lv-LV" sz="2800"/>
              <a:t>Un visbeidzot </a:t>
            </a:r>
            <a:r>
              <a:rPr lang="lv-LV" sz="2800" b="1"/>
              <a:t>labā augsnē</a:t>
            </a:r>
            <a:r>
              <a:rPr lang="lv-LV" sz="2800"/>
              <a:t> ir tie, kas </a:t>
            </a:r>
            <a:r>
              <a:rPr lang="lv-LV" sz="2800" b="1"/>
              <a:t>ne tikai sadzird</a:t>
            </a:r>
            <a:r>
              <a:rPr lang="lv-LV" sz="2800"/>
              <a:t>, bet </a:t>
            </a:r>
            <a:r>
              <a:rPr lang="lv-LV" sz="2800" b="1"/>
              <a:t>uzņem</a:t>
            </a:r>
            <a:r>
              <a:rPr lang="lv-LV" sz="2800"/>
              <a:t> savā </a:t>
            </a:r>
            <a:r>
              <a:rPr lang="lv-LV" sz="2800" b="1"/>
              <a:t>sirdī </a:t>
            </a:r>
            <a:r>
              <a:rPr lang="lv-LV" sz="2800"/>
              <a:t>vēsti par </a:t>
            </a:r>
            <a:r>
              <a:rPr lang="lv-LV" sz="2800" b="1"/>
              <a:t>Kristus</a:t>
            </a:r>
            <a:r>
              <a:rPr lang="lv-LV" sz="2800"/>
              <a:t> lielo </a:t>
            </a:r>
            <a:r>
              <a:rPr lang="lv-LV" sz="2800" b="1"/>
              <a:t>mīlestību</a:t>
            </a:r>
            <a:r>
              <a:rPr lang="lv-LV" sz="2800"/>
              <a:t> pret mums, to </a:t>
            </a:r>
            <a:r>
              <a:rPr lang="lv-LV" sz="2800" b="1"/>
              <a:t>pārdomā</a:t>
            </a:r>
            <a:r>
              <a:rPr lang="lv-LV" sz="2800"/>
              <a:t> un to tur kā lielu </a:t>
            </a:r>
            <a:r>
              <a:rPr lang="lv-LV" sz="2800" b="1"/>
              <a:t>dārgumu</a:t>
            </a:r>
            <a:r>
              <a:rPr lang="lv-LV" sz="2800"/>
              <a:t>, lai vēlāk to varētu </a:t>
            </a:r>
            <a:r>
              <a:rPr lang="lv-LV" sz="2800" b="1"/>
              <a:t>pielietot savā dzīvē</a:t>
            </a:r>
            <a:r>
              <a:rPr lang="lv-LV" sz="2800"/>
              <a:t> </a:t>
            </a:r>
          </a:p>
          <a:p>
            <a:pPr>
              <a:buFontTx/>
              <a:buChar char="•"/>
            </a:pPr>
            <a:r>
              <a:rPr lang="lv-LV" sz="2800"/>
              <a:t>Tas reizēm varbūt </a:t>
            </a:r>
            <a:r>
              <a:rPr lang="lv-LV" sz="2800" b="1"/>
              <a:t>no malas</a:t>
            </a:r>
            <a:r>
              <a:rPr lang="lv-LV" sz="2800"/>
              <a:t> izskatās, kā pavisam </a:t>
            </a:r>
            <a:r>
              <a:rPr lang="lv-LV" sz="2800" b="1"/>
              <a:t>nenozīmīga lieta</a:t>
            </a:r>
            <a:r>
              <a:rPr lang="lv-LV" sz="2800"/>
              <a:t> – </a:t>
            </a:r>
            <a:r>
              <a:rPr lang="lv-LV" sz="2800" b="1"/>
              <a:t>ieklausīties un pārdomāt </a:t>
            </a:r>
            <a:r>
              <a:rPr lang="lv-LV" sz="2800"/>
              <a:t>Dieva vārdu, nākot uz </a:t>
            </a:r>
            <a:r>
              <a:rPr lang="lv-LV" sz="2800" b="1"/>
              <a:t>dievkalpojumu</a:t>
            </a:r>
            <a:r>
              <a:rPr lang="lv-LV" sz="2800"/>
              <a:t> bet to </a:t>
            </a:r>
            <a:r>
              <a:rPr lang="lv-LV" sz="2800" b="1"/>
              <a:t>pielietojot</a:t>
            </a:r>
            <a:r>
              <a:rPr lang="lv-LV" sz="2800"/>
              <a:t>, var nest </a:t>
            </a:r>
            <a:r>
              <a:rPr lang="lv-LV" sz="2800" b="1"/>
              <a:t>visnenovērtējamākos augļus</a:t>
            </a:r>
            <a:r>
              <a:rPr lang="lv-LV" sz="2800"/>
              <a:t>. </a:t>
            </a:r>
            <a:endParaRPr lang="en-US" sz="2800"/>
          </a:p>
        </p:txBody>
      </p:sp>
      <p:pic>
        <p:nvPicPr>
          <p:cNvPr id="11269" name="Picture 5"/>
          <p:cNvPicPr>
            <a:picLocks noChangeAspect="1" noChangeArrowheads="1"/>
          </p:cNvPicPr>
          <p:nvPr/>
        </p:nvPicPr>
        <p:blipFill>
          <a:blip r:embed="rId2" cstate="print"/>
          <a:srcRect l="17812" r="10880"/>
          <a:stretch>
            <a:fillRect/>
          </a:stretch>
        </p:blipFill>
        <p:spPr bwMode="auto">
          <a:xfrm>
            <a:off x="6191672" y="1268760"/>
            <a:ext cx="2952328" cy="533148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9"/>
                                        </p:tgtEl>
                                        <p:attrNameLst>
                                          <p:attrName>style.visibility</p:attrName>
                                        </p:attrNameLst>
                                      </p:cBhvr>
                                      <p:to>
                                        <p:strVal val="visible"/>
                                      </p:to>
                                    </p:set>
                                    <p:animEffect transition="in" filter="fade">
                                      <p:cBhvr>
                                        <p:cTn id="11" dur="2000"/>
                                        <p:tgtEl>
                                          <p:spTgt spid="1126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2860</TotalTime>
  <Words>959</Words>
  <Application>Microsoft Office PowerPoint</Application>
  <PresentationFormat>On-screen Show (4:3)</PresentationFormat>
  <Paragraphs>59</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Times New Roman</vt:lpstr>
      <vt:lpstr>Default Design</vt:lpstr>
      <vt:lpstr>Lk.8:4-15 Sējējs</vt:lpstr>
      <vt:lpstr>Lk.8:4-15 Sējējs</vt:lpstr>
      <vt:lpstr>Ievads</vt:lpstr>
      <vt:lpstr>Slide 4</vt:lpstr>
      <vt:lpstr>Slide 5</vt:lpstr>
      <vt:lpstr>Slide 6</vt:lpstr>
      <vt:lpstr>Slide 7</vt:lpstr>
      <vt:lpstr>Slide 8</vt:lpstr>
      <vt:lpstr>Slide 9</vt:lpstr>
      <vt:lpstr>Kas raksturo labu augsni? </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user</cp:lastModifiedBy>
  <cp:revision>83</cp:revision>
  <dcterms:created xsi:type="dcterms:W3CDTF">2010-10-07T14:46:11Z</dcterms:created>
  <dcterms:modified xsi:type="dcterms:W3CDTF">2019-02-24T16:16:41Z</dcterms:modified>
</cp:coreProperties>
</file>