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1" r:id="rId3"/>
    <p:sldId id="282" r:id="rId4"/>
    <p:sldId id="283" r:id="rId5"/>
    <p:sldId id="261" r:id="rId6"/>
    <p:sldId id="268" r:id="rId7"/>
    <p:sldId id="273" r:id="rId8"/>
    <p:sldId id="274" r:id="rId9"/>
    <p:sldId id="284" r:id="rId10"/>
    <p:sldId id="275" r:id="rId11"/>
    <p:sldId id="279" r:id="rId12"/>
    <p:sldId id="272" r:id="rId13"/>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296" y="-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6FEB8CC-BEB8-4E33-8290-285E2174336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1203E6C-36F1-49BF-999E-9BAEDDA545C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8C3FA27-F0F1-4E9B-A583-B4BB00344364}"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C04C2A-0553-44E2-9983-D63A19A3BE5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90DBEF8-C396-4387-B09D-DB4DB10DAEA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BE618CE-0B25-4FFE-B1C2-803C96076D6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D13470D-562E-4DA5-A2C3-C5C1DD91D8A1}"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B0BAB2C-CFA4-45AD-A053-CFF450461E83}"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347081B7-B71C-4AFA-BFF6-F676C878DB5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BC56DF2-9AC9-4FCE-AED3-68586BD9E05F}"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94162EA-41A5-42CC-A700-BA7A4372578B}"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110E529E-A515-48CA-A238-81BA6592A9D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Mt.25:1-13 Desmit jaunavas</a:t>
            </a:r>
          </a:p>
        </p:txBody>
      </p:sp>
      <p:pic>
        <p:nvPicPr>
          <p:cNvPr id="2051"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8</a:t>
            </a:r>
            <a:r>
              <a:rPr lang="lv-LV" sz="2000" dirty="0" smtClean="0"/>
              <a:t>.nov.2020.</a:t>
            </a:r>
            <a:endParaRPr lang="lv-LV" sz="2000" dirty="0"/>
          </a:p>
        </p:txBody>
      </p:sp>
      <p:pic>
        <p:nvPicPr>
          <p:cNvPr id="2053" name="Picture 8" descr="Parable-Ten-Virgings-Main-Ten-Virgins-Explained"/>
          <p:cNvPicPr>
            <a:picLocks noChangeAspect="1" noChangeArrowheads="1"/>
          </p:cNvPicPr>
          <p:nvPr/>
        </p:nvPicPr>
        <p:blipFill>
          <a:blip r:embed="rId3"/>
          <a:srcRect/>
          <a:stretch>
            <a:fillRect/>
          </a:stretch>
        </p:blipFill>
        <p:spPr bwMode="auto">
          <a:xfrm>
            <a:off x="179388" y="1268413"/>
            <a:ext cx="8569325" cy="537368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26988"/>
            <a:ext cx="9467850" cy="1204913"/>
          </a:xfrm>
        </p:spPr>
        <p:txBody>
          <a:bodyPr/>
          <a:lstStyle/>
          <a:p>
            <a:pPr algn="just" eaLnBrk="1" hangingPunct="1">
              <a:lnSpc>
                <a:spcPct val="80000"/>
              </a:lnSpc>
              <a:buFontTx/>
              <a:buNone/>
            </a:pPr>
            <a:r>
              <a:rPr lang="lv-LV" sz="2700" i="1" dirty="0" smtClean="0"/>
              <a:t>    10 Kamēr viņas gāja pirkt, atnāca līgavainis, un tās, kuras bija gatavas, iegāja līdz ar viņu kāzu namā, un durvis tika aizslēgtas. 11 Vēlāk atnāca arī pārējās jaunavas un sauca: kungs, kungs, atver mums! 12 Bet viņš tām atbildēja: patiesi es jums saku: es jūs nepazīstu! – 13 Tādēļ esiet nomodā, jo jūs nezināt nedz to dienu, nedz stundu.</a:t>
            </a:r>
          </a:p>
        </p:txBody>
      </p:sp>
      <p:sp>
        <p:nvSpPr>
          <p:cNvPr id="7" name="Rectangle 6"/>
          <p:cNvSpPr>
            <a:spLocks noChangeArrowheads="1"/>
          </p:cNvSpPr>
          <p:nvPr/>
        </p:nvSpPr>
        <p:spPr bwMode="auto">
          <a:xfrm>
            <a:off x="0" y="1928802"/>
            <a:ext cx="5715008" cy="4832092"/>
          </a:xfrm>
          <a:prstGeom prst="rect">
            <a:avLst/>
          </a:prstGeom>
          <a:noFill/>
          <a:ln w="9525">
            <a:noFill/>
            <a:miter lim="800000"/>
            <a:headEnd/>
            <a:tailEnd/>
          </a:ln>
        </p:spPr>
        <p:txBody>
          <a:bodyPr wrap="square">
            <a:spAutoFit/>
          </a:bodyPr>
          <a:lstStyle/>
          <a:p>
            <a:pPr>
              <a:buFontTx/>
              <a:buChar char="•"/>
            </a:pPr>
            <a:r>
              <a:rPr lang="lv-LV" sz="2800" b="1" dirty="0"/>
              <a:t>Jēzus</a:t>
            </a:r>
            <a:r>
              <a:rPr lang="lv-LV" sz="2800" dirty="0"/>
              <a:t> visu </a:t>
            </a:r>
            <a:r>
              <a:rPr lang="lv-LV" sz="2800" b="1" dirty="0"/>
              <a:t>Savu Baznīcu</a:t>
            </a:r>
            <a:r>
              <a:rPr lang="lv-LV" sz="2800" dirty="0"/>
              <a:t> aicina uz </a:t>
            </a:r>
            <a:r>
              <a:rPr lang="lv-LV" sz="2800" b="1" dirty="0"/>
              <a:t>debesu kāzu mielastu</a:t>
            </a:r>
            <a:r>
              <a:rPr lang="lv-LV" sz="2800" dirty="0"/>
              <a:t>, bet </a:t>
            </a:r>
            <a:r>
              <a:rPr lang="lv-LV" sz="2800" b="1" dirty="0"/>
              <a:t>ne visi</a:t>
            </a:r>
            <a:r>
              <a:rPr lang="lv-LV" sz="2800" dirty="0"/>
              <a:t>, kas būs </a:t>
            </a:r>
            <a:r>
              <a:rPr lang="lv-LV" sz="2800" b="1" dirty="0"/>
              <a:t>kristīti</a:t>
            </a:r>
            <a:r>
              <a:rPr lang="lv-LV" sz="2800" dirty="0"/>
              <a:t>, </a:t>
            </a:r>
            <a:r>
              <a:rPr lang="lv-LV" sz="2800" b="1" dirty="0"/>
              <a:t>iesvētīti</a:t>
            </a:r>
            <a:r>
              <a:rPr lang="lv-LV" sz="2800" dirty="0"/>
              <a:t> </a:t>
            </a:r>
            <a:r>
              <a:rPr lang="lv-LV" sz="2800" b="1" dirty="0"/>
              <a:t>draudžu locekļi</a:t>
            </a:r>
            <a:r>
              <a:rPr lang="lv-LV" sz="2800" dirty="0"/>
              <a:t> tur </a:t>
            </a:r>
            <a:r>
              <a:rPr lang="lv-LV" sz="2800" b="1" dirty="0"/>
              <a:t>ieies</a:t>
            </a:r>
            <a:r>
              <a:rPr lang="lv-LV" sz="2800" dirty="0"/>
              <a:t>, bet tie, kam </a:t>
            </a:r>
            <a:r>
              <a:rPr lang="lv-LV" sz="2800" b="1" dirty="0" smtClean="0"/>
              <a:t>ticību būs ņēmuši nopietni</a:t>
            </a:r>
            <a:r>
              <a:rPr lang="lv-LV" sz="2800" dirty="0" smtClean="0"/>
              <a:t>.</a:t>
            </a:r>
          </a:p>
          <a:p>
            <a:pPr>
              <a:buFontTx/>
              <a:buChar char="•"/>
            </a:pPr>
            <a:r>
              <a:rPr lang="lv-LV" sz="2800" b="1" dirty="0" smtClean="0"/>
              <a:t>Esiet modri! </a:t>
            </a:r>
            <a:r>
              <a:rPr lang="lv-LV" sz="2800" dirty="0" smtClean="0"/>
              <a:t>Tā </a:t>
            </a:r>
            <a:r>
              <a:rPr lang="lv-LV" sz="2800" b="1" dirty="0" smtClean="0"/>
              <a:t>stunda</a:t>
            </a:r>
            <a:r>
              <a:rPr lang="lv-LV" sz="2800" dirty="0" smtClean="0"/>
              <a:t> nāks </a:t>
            </a:r>
            <a:r>
              <a:rPr lang="lv-LV" sz="2800" b="1" dirty="0" smtClean="0"/>
              <a:t>pēkšņi</a:t>
            </a:r>
            <a:r>
              <a:rPr lang="lv-LV" sz="2800" dirty="0" smtClean="0"/>
              <a:t>, kad </a:t>
            </a:r>
            <a:r>
              <a:rPr lang="lv-LV" sz="2800" b="1" dirty="0" smtClean="0"/>
              <a:t>neviens negaidīs</a:t>
            </a:r>
            <a:r>
              <a:rPr lang="lv-LV" sz="2800" dirty="0" smtClean="0"/>
              <a:t>.</a:t>
            </a:r>
          </a:p>
          <a:p>
            <a:pPr>
              <a:buFontTx/>
              <a:buChar char="•"/>
            </a:pPr>
            <a:r>
              <a:rPr lang="lv-LV" sz="2800" dirty="0" smtClean="0"/>
              <a:t>Ne visi, kas </a:t>
            </a:r>
            <a:r>
              <a:rPr lang="lv-LV" sz="2800" b="1" dirty="0" smtClean="0"/>
              <a:t>beigās sauks</a:t>
            </a:r>
            <a:r>
              <a:rPr lang="lv-LV" sz="2800" dirty="0" smtClean="0"/>
              <a:t>: Kungs </a:t>
            </a:r>
            <a:r>
              <a:rPr lang="lv-LV" sz="2800" b="1" dirty="0" smtClean="0"/>
              <a:t>atver mums </a:t>
            </a:r>
            <a:r>
              <a:rPr lang="lv-LV" sz="2800" dirty="0" smtClean="0"/>
              <a:t>debesu vārtus, tur ieies, bet tikai tie, ko </a:t>
            </a:r>
            <a:r>
              <a:rPr lang="lv-LV" sz="2800" b="1" dirty="0" smtClean="0"/>
              <a:t>Jēzus pazīst</a:t>
            </a:r>
            <a:r>
              <a:rPr lang="lv-LV" sz="2800" dirty="0" smtClean="0"/>
              <a:t>!</a:t>
            </a:r>
          </a:p>
          <a:p>
            <a:pPr>
              <a:buFontTx/>
              <a:buChar char="•"/>
            </a:pPr>
            <a:r>
              <a:rPr lang="lv-LV" sz="2800" dirty="0" smtClean="0"/>
              <a:t>Vai tu </a:t>
            </a:r>
            <a:r>
              <a:rPr lang="lv-LV" sz="2800" b="1" dirty="0" smtClean="0"/>
              <a:t>labi pazīsti Jēzu</a:t>
            </a:r>
            <a:r>
              <a:rPr lang="lv-LV" sz="2800" dirty="0" smtClean="0"/>
              <a:t>?</a:t>
            </a:r>
            <a:endParaRPr lang="lv-LV" sz="2800" dirty="0"/>
          </a:p>
        </p:txBody>
      </p:sp>
      <p:pic>
        <p:nvPicPr>
          <p:cNvPr id="8200" name="Picture 8" descr="lamp-virgins-disciples"/>
          <p:cNvPicPr>
            <a:picLocks noChangeAspect="1" noChangeArrowheads="1"/>
          </p:cNvPicPr>
          <p:nvPr/>
        </p:nvPicPr>
        <p:blipFill>
          <a:blip r:embed="rId2"/>
          <a:srcRect/>
          <a:stretch>
            <a:fillRect/>
          </a:stretch>
        </p:blipFill>
        <p:spPr bwMode="auto">
          <a:xfrm>
            <a:off x="5572132" y="2142108"/>
            <a:ext cx="3571868" cy="449364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200"/>
                                        </p:tgtEl>
                                        <p:attrNameLst>
                                          <p:attrName>style.visibility</p:attrName>
                                        </p:attrNameLst>
                                      </p:cBhvr>
                                      <p:to>
                                        <p:strVal val="visible"/>
                                      </p:to>
                                    </p:set>
                                    <p:animEffect transition="in" filter="fade">
                                      <p:cBhvr>
                                        <p:cTn id="11" dur="2000"/>
                                        <p:tgtEl>
                                          <p:spTgt spid="820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20713"/>
            <a:ext cx="9144000" cy="2677656"/>
          </a:xfrm>
          <a:prstGeom prst="rect">
            <a:avLst/>
          </a:prstGeom>
          <a:noFill/>
          <a:ln w="9525">
            <a:noFill/>
            <a:miter lim="800000"/>
            <a:headEnd/>
            <a:tailEnd/>
          </a:ln>
        </p:spPr>
        <p:txBody>
          <a:bodyPr>
            <a:spAutoFit/>
          </a:bodyPr>
          <a:lstStyle/>
          <a:p>
            <a:pPr>
              <a:buFontTx/>
              <a:buChar char="•"/>
            </a:pPr>
            <a:r>
              <a:rPr lang="lv-LV" sz="2800" b="1" dirty="0" smtClean="0"/>
              <a:t>10 jaunavas </a:t>
            </a:r>
            <a:r>
              <a:rPr lang="lv-LV" sz="2800" dirty="0" smtClean="0"/>
              <a:t>visas ir </a:t>
            </a:r>
            <a:r>
              <a:rPr lang="lv-LV" sz="2800" b="1" dirty="0" smtClean="0"/>
              <a:t>piederīgas kristīgai baznīcai</a:t>
            </a:r>
            <a:r>
              <a:rPr lang="lv-LV" sz="2800" dirty="0" smtClean="0"/>
              <a:t>.</a:t>
            </a:r>
          </a:p>
          <a:p>
            <a:pPr>
              <a:buFontTx/>
              <a:buChar char="•"/>
            </a:pPr>
            <a:r>
              <a:rPr lang="lv-LV" sz="2800" b="1" dirty="0" smtClean="0"/>
              <a:t>Jēzus nāks otrreiz uz beigu tiesu</a:t>
            </a:r>
            <a:r>
              <a:rPr lang="lv-LV" sz="2800" dirty="0" smtClean="0"/>
              <a:t>.</a:t>
            </a:r>
            <a:endParaRPr lang="lv-LV" sz="2800" dirty="0" smtClean="0"/>
          </a:p>
          <a:p>
            <a:pPr>
              <a:buFontTx/>
              <a:buChar char="•"/>
            </a:pPr>
            <a:r>
              <a:rPr lang="lv-LV" sz="2800" dirty="0" smtClean="0"/>
              <a:t>Līdzība ir dota Baznīcai par </a:t>
            </a:r>
            <a:r>
              <a:rPr lang="lv-LV" sz="2800" b="1" dirty="0" smtClean="0"/>
              <a:t>brīdinājumu</a:t>
            </a:r>
            <a:r>
              <a:rPr lang="lv-LV" sz="2800" dirty="0" smtClean="0"/>
              <a:t>, lai neizturamies </a:t>
            </a:r>
            <a:r>
              <a:rPr lang="lv-LV" sz="2800" b="1" dirty="0" smtClean="0"/>
              <a:t>vieglprātīgi</a:t>
            </a:r>
            <a:r>
              <a:rPr lang="lv-LV" sz="2800" dirty="0" smtClean="0"/>
              <a:t> pret </a:t>
            </a:r>
            <a:r>
              <a:rPr lang="lv-LV" sz="2800" b="1" dirty="0" smtClean="0"/>
              <a:t>ticības </a:t>
            </a:r>
            <a:r>
              <a:rPr lang="lv-LV" sz="2800" b="1" dirty="0" smtClean="0"/>
              <a:t>lietām, </a:t>
            </a:r>
            <a:r>
              <a:rPr lang="lv-LV" sz="2800" dirty="0" smtClean="0"/>
              <a:t>lai uzturam </a:t>
            </a:r>
            <a:r>
              <a:rPr lang="lv-LV" sz="2800" b="1" dirty="0" smtClean="0"/>
              <a:t>dzīvu ticību</a:t>
            </a:r>
            <a:r>
              <a:rPr lang="lv-LV" sz="2800" dirty="0" smtClean="0"/>
              <a:t>, </a:t>
            </a:r>
            <a:r>
              <a:rPr lang="lv-LV" sz="2800" b="1" dirty="0" smtClean="0"/>
              <a:t>Bībeles patiesību </a:t>
            </a:r>
            <a:r>
              <a:rPr lang="lv-LV" sz="2800" dirty="0" smtClean="0"/>
              <a:t>un </a:t>
            </a:r>
            <a:r>
              <a:rPr lang="lv-LV" sz="2800" b="1" dirty="0" smtClean="0"/>
              <a:t>grēku nožēlu</a:t>
            </a:r>
            <a:r>
              <a:rPr lang="lv-LV" sz="2800" dirty="0" smtClean="0"/>
              <a:t>.</a:t>
            </a:r>
            <a:r>
              <a:rPr lang="lv-LV" sz="2800" dirty="0" smtClean="0"/>
              <a:t> </a:t>
            </a:r>
            <a:r>
              <a:rPr lang="lv-LV" sz="2800" dirty="0"/>
              <a:t>Āmen</a:t>
            </a:r>
          </a:p>
        </p:txBody>
      </p:sp>
      <p:pic>
        <p:nvPicPr>
          <p:cNvPr id="10250" name="Picture 10"/>
          <p:cNvPicPr>
            <a:picLocks noChangeAspect="1" noChangeArrowheads="1"/>
          </p:cNvPicPr>
          <p:nvPr/>
        </p:nvPicPr>
        <p:blipFill>
          <a:blip r:embed="rId2"/>
          <a:srcRect/>
          <a:stretch>
            <a:fillRect/>
          </a:stretch>
        </p:blipFill>
        <p:spPr bwMode="auto">
          <a:xfrm>
            <a:off x="642910" y="3129477"/>
            <a:ext cx="7753632" cy="372852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50"/>
                                        </p:tgtEl>
                                        <p:attrNameLst>
                                          <p:attrName>style.visibility</p:attrName>
                                        </p:attrNameLst>
                                      </p:cBhvr>
                                      <p:to>
                                        <p:strVal val="visible"/>
                                      </p:to>
                                    </p:set>
                                    <p:animEffect transition="in" filter="fade">
                                      <p:cBhvr>
                                        <p:cTn id="11" dur="2000"/>
                                        <p:tgtEl>
                                          <p:spTgt spid="102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179388" y="53975"/>
            <a:ext cx="8175625" cy="1071563"/>
          </a:xfrm>
        </p:spPr>
        <p:txBody>
          <a:bodyPr/>
          <a:lstStyle/>
          <a:p>
            <a:pPr eaLnBrk="1" hangingPunct="1"/>
            <a:r>
              <a:rPr lang="lv-LV" sz="4000" b="1" smtClean="0">
                <a:solidFill>
                  <a:schemeClr val="tx1"/>
                </a:solidFill>
              </a:rPr>
              <a:t>Mt.25:1-13 Desmit jaunavas</a:t>
            </a:r>
          </a:p>
        </p:txBody>
      </p:sp>
      <p:pic>
        <p:nvPicPr>
          <p:cNvPr id="3075"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3076" name="Rectangle 5"/>
          <p:cNvSpPr>
            <a:spLocks noChangeArrowheads="1"/>
          </p:cNvSpPr>
          <p:nvPr/>
        </p:nvSpPr>
        <p:spPr bwMode="auto">
          <a:xfrm>
            <a:off x="0" y="857250"/>
            <a:ext cx="9166225" cy="5754688"/>
          </a:xfrm>
          <a:prstGeom prst="rect">
            <a:avLst/>
          </a:prstGeom>
          <a:noFill/>
          <a:ln w="9525">
            <a:noFill/>
            <a:miter lim="800000"/>
            <a:headEnd/>
            <a:tailEnd/>
          </a:ln>
        </p:spPr>
        <p:txBody>
          <a:bodyPr>
            <a:spAutoFit/>
          </a:bodyPr>
          <a:lstStyle/>
          <a:p>
            <a:pPr algn="just"/>
            <a:r>
              <a:rPr lang="lv-LV" sz="2300" dirty="0"/>
              <a:t>1 Tad Debesu valstība būs līdzīga desmit jaunavām, kas, paņēmušas savus eļļas lukturus, izgāja sagaidīt līgavaini. 2 Piecas no tām bija nesaprātīgas un piecas saprātīgas. 3 Nesaprātīgās, ņemdamas savus lukturus, nepaņēma līdzi eļļu. 4 Bet saprātīgās saviem lukturiem paņēma līdzi arī eļļu traukos. 5 Kad līgavainis kavējās nākt, viņas visas iesnaudās un gulēja. 6 Bet nakts vidū atskanēja skaļi saucieni: redzi, līgavainis nāk! Izejiet viņu sagaidīt! 7 Tad visas desmit jaunavas uzcēlās un sagatavoja savus lukturus. 8 Nu nesaprātīgās lūdza saprātīgajām: dodiet mums no savas eļļas, jo mūsu lukturi izdziest. 9 Bet saprātīgās atbildēja: nē! Tā nepietiks ne mums, ne jums. Labāk ejiet pie tirgotājiem un nopērciet sev. 10 Kamēr viņas gāja pirkt, atnāca līgavainis, un tās, kuras bija gatavas, iegāja līdz ar viņu kāzu namā, un durvis tika aizslēgtas. 11 Vēlāk atnāca arī pārējās jaunavas un sauca: kungs, kungs, atver mums! 12 Bet viņš tām atbildēja: patiesi es jums saku: es jūs nepazīstu! – 13 Tādēļ esiet nomodā, jo jūs nezināt nedz to dienu, nedz stundu.</a:t>
            </a:r>
          </a:p>
        </p:txBody>
      </p:sp>
      <p:sp>
        <p:nvSpPr>
          <p:cNvPr id="3077"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8.nov.2020.</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a:t>
            </a:r>
            <a:r>
              <a:rPr lang="lv-LV" b="1" dirty="0" smtClean="0">
                <a:solidFill>
                  <a:schemeClr val="tx1"/>
                </a:solidFill>
              </a:rPr>
              <a:t>s</a:t>
            </a:r>
            <a:endParaRPr lang="lv-LV" b="1" dirty="0" smtClean="0">
              <a:solidFill>
                <a:schemeClr val="tx1"/>
              </a:solidFill>
            </a:endParaRPr>
          </a:p>
        </p:txBody>
      </p:sp>
      <p:sp>
        <p:nvSpPr>
          <p:cNvPr id="7" name="Rectangle 6"/>
          <p:cNvSpPr>
            <a:spLocks noChangeArrowheads="1"/>
          </p:cNvSpPr>
          <p:nvPr/>
        </p:nvSpPr>
        <p:spPr bwMode="auto">
          <a:xfrm>
            <a:off x="0" y="620713"/>
            <a:ext cx="9144000" cy="2677656"/>
          </a:xfrm>
          <a:prstGeom prst="rect">
            <a:avLst/>
          </a:prstGeom>
          <a:noFill/>
          <a:ln w="9525">
            <a:noFill/>
            <a:miter lim="800000"/>
            <a:headEnd/>
            <a:tailEnd/>
          </a:ln>
        </p:spPr>
        <p:txBody>
          <a:bodyPr>
            <a:spAutoFit/>
          </a:bodyPr>
          <a:lstStyle/>
          <a:p>
            <a:pPr>
              <a:buFontTx/>
              <a:buChar char="•"/>
            </a:pPr>
            <a:r>
              <a:rPr lang="lv-LV" sz="2800" dirty="0" smtClean="0"/>
              <a:t>Augstdzimušais </a:t>
            </a:r>
            <a:r>
              <a:rPr lang="lv-LV" sz="2800" b="1" dirty="0" smtClean="0"/>
              <a:t>Līgavainis</a:t>
            </a:r>
            <a:r>
              <a:rPr lang="lv-LV" sz="2800" dirty="0" smtClean="0"/>
              <a:t> ir </a:t>
            </a:r>
            <a:r>
              <a:rPr lang="lv-LV" sz="2800" b="1" dirty="0" smtClean="0"/>
              <a:t>Jēzus Kristus</a:t>
            </a:r>
            <a:r>
              <a:rPr lang="lv-LV" sz="2800" dirty="0" smtClean="0"/>
              <a:t>.</a:t>
            </a:r>
          </a:p>
          <a:p>
            <a:pPr>
              <a:buFontTx/>
              <a:buChar char="•"/>
            </a:pPr>
            <a:r>
              <a:rPr lang="lv-LV" sz="2800" b="1" dirty="0" smtClean="0"/>
              <a:t>10 jaunavas </a:t>
            </a:r>
            <a:r>
              <a:rPr lang="lv-LV" sz="2800" dirty="0" smtClean="0"/>
              <a:t>visas ir </a:t>
            </a:r>
            <a:r>
              <a:rPr lang="lv-LV" sz="2800" b="1" dirty="0" smtClean="0"/>
              <a:t>piederīgas kristīgai baznīcai</a:t>
            </a:r>
            <a:r>
              <a:rPr lang="lv-LV" sz="2800" dirty="0" smtClean="0"/>
              <a:t>.</a:t>
            </a:r>
          </a:p>
          <a:p>
            <a:pPr>
              <a:buFontTx/>
              <a:buChar char="•"/>
            </a:pPr>
            <a:r>
              <a:rPr lang="lv-LV" sz="2800" b="1" dirty="0" smtClean="0"/>
              <a:t>Līgavaiņa prombūtne </a:t>
            </a:r>
            <a:r>
              <a:rPr lang="lv-LV" sz="2800" dirty="0" smtClean="0"/>
              <a:t>ir laiks </a:t>
            </a:r>
            <a:r>
              <a:rPr lang="lv-LV" sz="2800" b="1" dirty="0" smtClean="0"/>
              <a:t>starp</a:t>
            </a:r>
            <a:r>
              <a:rPr lang="lv-LV" sz="2800" dirty="0" smtClean="0"/>
              <a:t> </a:t>
            </a:r>
            <a:r>
              <a:rPr lang="lv-LV" sz="2800" b="1" dirty="0" smtClean="0"/>
              <a:t>Jēzus 1.atnākšanu </a:t>
            </a:r>
            <a:r>
              <a:rPr lang="lv-LV" sz="2800" dirty="0" smtClean="0"/>
              <a:t>un </a:t>
            </a:r>
            <a:r>
              <a:rPr lang="lv-LV" sz="2800" b="1" dirty="0" smtClean="0"/>
              <a:t>2.atnākšanu</a:t>
            </a:r>
            <a:r>
              <a:rPr lang="lv-LV" sz="2800" dirty="0" smtClean="0"/>
              <a:t>.</a:t>
            </a:r>
          </a:p>
          <a:p>
            <a:pPr>
              <a:buFontTx/>
              <a:buChar char="•"/>
            </a:pPr>
            <a:r>
              <a:rPr lang="lv-LV" sz="2800" dirty="0" smtClean="0"/>
              <a:t>Līdzība ir dota Baznīcai par </a:t>
            </a:r>
            <a:r>
              <a:rPr lang="lv-LV" sz="2800" b="1" dirty="0" smtClean="0"/>
              <a:t>brīdinājumu</a:t>
            </a:r>
            <a:r>
              <a:rPr lang="lv-LV" sz="2800" dirty="0" smtClean="0"/>
              <a:t>, lai neizturamies </a:t>
            </a:r>
            <a:r>
              <a:rPr lang="lv-LV" sz="2800" b="1" dirty="0" smtClean="0"/>
              <a:t>vieglprātīgi</a:t>
            </a:r>
            <a:r>
              <a:rPr lang="lv-LV" sz="2800" dirty="0" smtClean="0"/>
              <a:t> pret </a:t>
            </a:r>
            <a:r>
              <a:rPr lang="lv-LV" sz="2800" b="1" dirty="0" smtClean="0"/>
              <a:t>ticības lietām</a:t>
            </a:r>
            <a:r>
              <a:rPr lang="lv-LV" sz="2800" dirty="0" smtClean="0"/>
              <a:t>.</a:t>
            </a:r>
            <a:endParaRPr lang="lv-LV" sz="2800" dirty="0"/>
          </a:p>
        </p:txBody>
      </p:sp>
      <p:pic>
        <p:nvPicPr>
          <p:cNvPr id="10250" name="Picture 10"/>
          <p:cNvPicPr>
            <a:picLocks noChangeAspect="1" noChangeArrowheads="1"/>
          </p:cNvPicPr>
          <p:nvPr/>
        </p:nvPicPr>
        <p:blipFill>
          <a:blip r:embed="rId2"/>
          <a:srcRect/>
          <a:stretch>
            <a:fillRect/>
          </a:stretch>
        </p:blipFill>
        <p:spPr bwMode="auto">
          <a:xfrm>
            <a:off x="642910" y="3129477"/>
            <a:ext cx="7753632" cy="372852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50"/>
                                        </p:tgtEl>
                                        <p:attrNameLst>
                                          <p:attrName>style.visibility</p:attrName>
                                        </p:attrNameLst>
                                      </p:cBhvr>
                                      <p:to>
                                        <p:strVal val="visible"/>
                                      </p:to>
                                    </p:set>
                                    <p:animEffect transition="in" filter="fade">
                                      <p:cBhvr>
                                        <p:cTn id="11" dur="2000"/>
                                        <p:tgtEl>
                                          <p:spTgt spid="102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8B99F359-22DA-4C68-B8CC-9CC6E6B02F44}" type="slidenum">
              <a:rPr lang="en-US"/>
              <a:pPr>
                <a:defRPr/>
              </a:pPr>
              <a:t>4</a:t>
            </a:fld>
            <a:endParaRPr lang="en-US" dirty="0"/>
          </a:p>
        </p:txBody>
      </p:sp>
      <p:sp>
        <p:nvSpPr>
          <p:cNvPr id="38914" name="Rectangle 2"/>
          <p:cNvSpPr>
            <a:spLocks noGrp="1" noChangeArrowheads="1"/>
          </p:cNvSpPr>
          <p:nvPr>
            <p:ph type="title"/>
          </p:nvPr>
        </p:nvSpPr>
        <p:spPr>
          <a:xfrm>
            <a:off x="0" y="0"/>
            <a:ext cx="8686800" cy="620713"/>
          </a:xfrm>
        </p:spPr>
        <p:txBody>
          <a:bodyPr/>
          <a:lstStyle/>
          <a:p>
            <a:pPr marL="762000" indent="-762000" eaLnBrk="1" hangingPunct="1">
              <a:defRPr/>
            </a:pPr>
            <a:r>
              <a:rPr lang="lv-LV" sz="3200" b="1" kern="1200" dirty="0" smtClean="0">
                <a:solidFill>
                  <a:schemeClr val="tx1"/>
                </a:solidFill>
              </a:rPr>
              <a:t>TA: Atnāks </a:t>
            </a:r>
            <a:r>
              <a:rPr lang="lv-LV" sz="3200" b="1" kern="1200" dirty="0" smtClean="0">
                <a:solidFill>
                  <a:schemeClr val="tx1"/>
                </a:solidFill>
              </a:rPr>
              <a:t>tiesāt dzīvos un mirušos</a:t>
            </a:r>
            <a:r>
              <a:rPr lang="en-US" sz="3200" b="1" kern="1200" dirty="0" smtClean="0">
                <a:solidFill>
                  <a:schemeClr val="tx1"/>
                </a:solidFill>
              </a:rPr>
              <a:t> </a:t>
            </a:r>
          </a:p>
        </p:txBody>
      </p:sp>
      <p:sp>
        <p:nvSpPr>
          <p:cNvPr id="6" name="Rectangle 5"/>
          <p:cNvSpPr>
            <a:spLocks noChangeArrowheads="1"/>
          </p:cNvSpPr>
          <p:nvPr/>
        </p:nvSpPr>
        <p:spPr bwMode="auto">
          <a:xfrm>
            <a:off x="0" y="571500"/>
            <a:ext cx="8929688" cy="2936188"/>
          </a:xfrm>
          <a:prstGeom prst="rect">
            <a:avLst/>
          </a:prstGeom>
          <a:noFill/>
          <a:ln w="9525">
            <a:noFill/>
            <a:miter lim="800000"/>
            <a:headEnd/>
            <a:tailEnd/>
          </a:ln>
        </p:spPr>
        <p:txBody>
          <a:bodyPr>
            <a:spAutoFit/>
          </a:bodyPr>
          <a:lstStyle/>
          <a:p>
            <a:pPr eaLnBrk="1" hangingPunct="1">
              <a:spcBef>
                <a:spcPct val="20000"/>
              </a:spcBef>
              <a:buClr>
                <a:schemeClr val="hlink"/>
              </a:buClr>
              <a:buFontTx/>
              <a:buChar char="•"/>
            </a:pPr>
            <a:r>
              <a:rPr lang="lv-LV" sz="2800" dirty="0"/>
              <a:t>Jēzus </a:t>
            </a:r>
            <a:r>
              <a:rPr lang="lv-LV" sz="2800" b="1" dirty="0"/>
              <a:t>nāks 2. reizi</a:t>
            </a:r>
            <a:r>
              <a:rPr lang="lv-LV" sz="2800" dirty="0"/>
              <a:t> uz </a:t>
            </a:r>
            <a:r>
              <a:rPr lang="lv-LV" sz="2800" b="1" dirty="0"/>
              <a:t>tiesu pasaules beigās</a:t>
            </a:r>
            <a:r>
              <a:rPr lang="lv-LV" sz="2800" dirty="0"/>
              <a:t>.</a:t>
            </a:r>
          </a:p>
          <a:p>
            <a:pPr eaLnBrk="1" hangingPunct="1">
              <a:spcBef>
                <a:spcPct val="20000"/>
              </a:spcBef>
              <a:buClr>
                <a:schemeClr val="hlink"/>
              </a:buClr>
              <a:buFontTx/>
              <a:buChar char="•"/>
            </a:pPr>
            <a:r>
              <a:rPr lang="lv-LV" sz="2800" dirty="0"/>
              <a:t>Kam </a:t>
            </a:r>
            <a:r>
              <a:rPr lang="lv-LV" sz="2800" b="1" dirty="0"/>
              <a:t>grēki nav piedoti</a:t>
            </a:r>
            <a:r>
              <a:rPr lang="lv-LV" sz="2800" dirty="0"/>
              <a:t>, tiem par to būs </a:t>
            </a:r>
            <a:r>
              <a:rPr lang="lv-LV" sz="2800" b="1" dirty="0"/>
              <a:t>jāatskaitās</a:t>
            </a:r>
            <a:r>
              <a:rPr lang="lv-LV" sz="2800" dirty="0"/>
              <a:t>.</a:t>
            </a:r>
          </a:p>
          <a:p>
            <a:pPr eaLnBrk="1" hangingPunct="1">
              <a:spcBef>
                <a:spcPct val="20000"/>
              </a:spcBef>
              <a:buClr>
                <a:schemeClr val="hlink"/>
              </a:buClr>
              <a:buFontTx/>
              <a:buChar char="•"/>
            </a:pPr>
            <a:r>
              <a:rPr lang="lv-LV" sz="2800" b="1" dirty="0"/>
              <a:t>Kristiešiem</a:t>
            </a:r>
            <a:r>
              <a:rPr lang="lv-LV" sz="2800" dirty="0"/>
              <a:t> tiesas diena būs </a:t>
            </a:r>
            <a:r>
              <a:rPr lang="lv-LV" sz="2800" b="1" dirty="0"/>
              <a:t>priecīga diena</a:t>
            </a:r>
            <a:r>
              <a:rPr lang="lv-LV" sz="2800" dirty="0"/>
              <a:t>, jo </a:t>
            </a:r>
            <a:r>
              <a:rPr lang="lv-LV" sz="2800" b="1" dirty="0"/>
              <a:t>saņemsim</a:t>
            </a:r>
            <a:r>
              <a:rPr lang="lv-LV" sz="2800" dirty="0"/>
              <a:t> </a:t>
            </a:r>
            <a:r>
              <a:rPr lang="lv-LV" sz="2800" b="1" dirty="0"/>
              <a:t>apsolīto mantojumu</a:t>
            </a:r>
            <a:r>
              <a:rPr lang="lv-LV" sz="2800" dirty="0" smtClean="0"/>
              <a:t>.</a:t>
            </a:r>
          </a:p>
          <a:p>
            <a:pPr eaLnBrk="1" hangingPunct="1">
              <a:spcBef>
                <a:spcPct val="20000"/>
              </a:spcBef>
              <a:buClr>
                <a:schemeClr val="hlink"/>
              </a:buClr>
              <a:buFontTx/>
              <a:buChar char="•"/>
            </a:pPr>
            <a:r>
              <a:rPr lang="lv-LV" sz="2800" dirty="0" smtClean="0"/>
              <a:t>Pāvils: “</a:t>
            </a:r>
            <a:r>
              <a:rPr lang="lv-LV" sz="2800" i="1" dirty="0" smtClean="0"/>
              <a:t>Labo </a:t>
            </a:r>
            <a:r>
              <a:rPr lang="lv-LV" sz="2800" i="1" dirty="0" smtClean="0"/>
              <a:t>cīņu es esmu izcīnījis, skrējienu esmu pabeidzis, ticību esmu turējis</a:t>
            </a:r>
            <a:r>
              <a:rPr lang="lv-LV" sz="2800" dirty="0" smtClean="0"/>
              <a:t>.” (2.Tim.4:7)</a:t>
            </a:r>
            <a:endParaRPr lang="lv-LV" sz="2800" dirty="0"/>
          </a:p>
        </p:txBody>
      </p:sp>
      <p:graphicFrame>
        <p:nvGraphicFramePr>
          <p:cNvPr id="78850" name="Object 2"/>
          <p:cNvGraphicFramePr>
            <a:graphicFrameLocks noChangeAspect="1"/>
          </p:cNvGraphicFramePr>
          <p:nvPr/>
        </p:nvGraphicFramePr>
        <p:xfrm>
          <a:off x="357158" y="3500438"/>
          <a:ext cx="8501063" cy="3357562"/>
        </p:xfrm>
        <a:graphic>
          <a:graphicData uri="http://schemas.openxmlformats.org/presentationml/2006/ole">
            <p:oleObj spid="_x0000_s1026" name="Bitmap Image" r:id="rId3" imgW="6552381" imgH="1848108" progId="PBrush">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checkerboard(across)">
                                      <p:cBhvr>
                                        <p:cTn id="12" dur="500"/>
                                        <p:tgtEl>
                                          <p:spTgt spid="6">
                                            <p:txEl>
                                              <p:pRg st="1" end="1"/>
                                            </p:txEl>
                                          </p:spTgt>
                                        </p:tgtEl>
                                      </p:cBhvr>
                                    </p:animEffect>
                                  </p:childTnLst>
                                </p:cTn>
                              </p:par>
                            </p:childTnLst>
                          </p:cTn>
                        </p:par>
                        <p:par>
                          <p:cTn id="13" fill="hold">
                            <p:stCondLst>
                              <p:cond delay="1000"/>
                            </p:stCondLst>
                            <p:childTnLst>
                              <p:par>
                                <p:cTn id="14" presetID="5" presetClass="entr" presetSubtype="10"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checkerboard(across)">
                                      <p:cBhvr>
                                        <p:cTn id="16" dur="500"/>
                                        <p:tgtEl>
                                          <p:spTgt spid="6">
                                            <p:txEl>
                                              <p:pRg st="0" end="0"/>
                                            </p:txEl>
                                          </p:spTgt>
                                        </p:tgtEl>
                                      </p:cBhvr>
                                    </p:animEffect>
                                  </p:childTnLst>
                                </p:cTn>
                              </p:par>
                            </p:childTnLst>
                          </p:cTn>
                        </p:par>
                        <p:par>
                          <p:cTn id="17" fill="hold">
                            <p:stCondLst>
                              <p:cond delay="1500"/>
                            </p:stCondLst>
                            <p:childTnLst>
                              <p:par>
                                <p:cTn id="18" presetID="9" presetClass="entr" presetSubtype="0" fill="hold" nodeType="afterEffect">
                                  <p:stCondLst>
                                    <p:cond delay="0"/>
                                  </p:stCondLst>
                                  <p:childTnLst>
                                    <p:set>
                                      <p:cBhvr>
                                        <p:cTn id="19" dur="1" fill="hold">
                                          <p:stCondLst>
                                            <p:cond delay="0"/>
                                          </p:stCondLst>
                                        </p:cTn>
                                        <p:tgtEl>
                                          <p:spTgt spid="78850"/>
                                        </p:tgtEl>
                                        <p:attrNameLst>
                                          <p:attrName>style.visibility</p:attrName>
                                        </p:attrNameLst>
                                      </p:cBhvr>
                                      <p:to>
                                        <p:strVal val="visible"/>
                                      </p:to>
                                    </p:set>
                                    <p:animEffect transition="in" filter="dissolve">
                                      <p:cBhvr>
                                        <p:cTn id="20" dur="500"/>
                                        <p:tgtEl>
                                          <p:spTgt spid="78850"/>
                                        </p:tgtEl>
                                      </p:cBhvr>
                                    </p:animEffect>
                                  </p:childTnLst>
                                </p:cTn>
                              </p:par>
                            </p:childTnLst>
                          </p:cTn>
                        </p:par>
                        <p:par>
                          <p:cTn id="21" fill="hold">
                            <p:stCondLst>
                              <p:cond delay="2000"/>
                            </p:stCondLst>
                            <p:childTnLst>
                              <p:par>
                                <p:cTn id="22" presetID="5" presetClass="entr" presetSubtype="10" fill="hold"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checkerboard(across)">
                                      <p:cBhvr>
                                        <p:cTn id="24" dur="500"/>
                                        <p:tgtEl>
                                          <p:spTgt spid="6">
                                            <p:txEl>
                                              <p:pRg st="2" end="2"/>
                                            </p:txEl>
                                          </p:spTgt>
                                        </p:tgtEl>
                                      </p:cBhvr>
                                    </p:animEffect>
                                  </p:childTnLst>
                                </p:cTn>
                              </p:par>
                            </p:childTnLst>
                          </p:cTn>
                        </p:par>
                        <p:par>
                          <p:cTn id="25" fill="hold">
                            <p:stCondLst>
                              <p:cond delay="2500"/>
                            </p:stCondLst>
                            <p:childTnLst>
                              <p:par>
                                <p:cTn id="26" presetID="5" presetClass="entr" presetSubtype="10" fill="hold" nodeType="after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checkerboard(across)">
                                      <p:cBhvr>
                                        <p:cTn id="28"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80000"/>
              </a:lnSpc>
              <a:buFontTx/>
              <a:buNone/>
            </a:pPr>
            <a:r>
              <a:rPr lang="lv-LV" i="1" smtClean="0"/>
              <a:t>	</a:t>
            </a:r>
            <a:r>
              <a:rPr lang="lv-LV" sz="2800" i="1" smtClean="0"/>
              <a:t>1 Tad Debesu valstība būs līdzīga desmit jaunavām, kas, paņēmušas savus eļļas lukturus, izgāja sagaidīt līgavaini. 2 Piecas no tām bija nesaprātīgas un piecas saprātīgas. </a:t>
            </a:r>
            <a:endParaRPr lang="en-US" sz="2800" i="1" smtClean="0"/>
          </a:p>
        </p:txBody>
      </p:sp>
      <p:sp>
        <p:nvSpPr>
          <p:cNvPr id="7" name="Rectangle 6"/>
          <p:cNvSpPr>
            <a:spLocks noChangeArrowheads="1"/>
          </p:cNvSpPr>
          <p:nvPr/>
        </p:nvSpPr>
        <p:spPr bwMode="auto">
          <a:xfrm>
            <a:off x="0" y="1484313"/>
            <a:ext cx="9144000" cy="2677656"/>
          </a:xfrm>
          <a:prstGeom prst="rect">
            <a:avLst/>
          </a:prstGeom>
          <a:noFill/>
          <a:ln w="9525">
            <a:noFill/>
            <a:miter lim="800000"/>
            <a:headEnd/>
            <a:tailEnd/>
          </a:ln>
        </p:spPr>
        <p:txBody>
          <a:bodyPr>
            <a:spAutoFit/>
          </a:bodyPr>
          <a:lstStyle/>
          <a:p>
            <a:pPr>
              <a:buFontTx/>
              <a:buChar char="•"/>
            </a:pPr>
            <a:r>
              <a:rPr lang="lv-LV" sz="2800" dirty="0" smtClean="0"/>
              <a:t>Visas </a:t>
            </a:r>
            <a:r>
              <a:rPr lang="lv-LV" sz="2800" b="1" dirty="0" smtClean="0"/>
              <a:t>10 jaunavas </a:t>
            </a:r>
            <a:r>
              <a:rPr lang="lv-LV" sz="2800" dirty="0" smtClean="0"/>
              <a:t>izturas ar </a:t>
            </a:r>
            <a:r>
              <a:rPr lang="lv-LV" sz="2800" b="1" dirty="0" smtClean="0"/>
              <a:t>pietāti</a:t>
            </a:r>
            <a:r>
              <a:rPr lang="lv-LV" sz="2800" dirty="0" smtClean="0"/>
              <a:t> pret </a:t>
            </a:r>
            <a:r>
              <a:rPr lang="lv-LV" sz="2800" b="1" dirty="0" smtClean="0"/>
              <a:t>baznīcu</a:t>
            </a:r>
            <a:r>
              <a:rPr lang="lv-LV" sz="2800" dirty="0" smtClean="0"/>
              <a:t>, varētu sacīt visas 10 ir tikušas </a:t>
            </a:r>
            <a:r>
              <a:rPr lang="lv-LV" sz="2800" b="1" dirty="0" smtClean="0"/>
              <a:t>kristītas</a:t>
            </a:r>
            <a:r>
              <a:rPr lang="lv-LV" sz="2800" dirty="0" smtClean="0"/>
              <a:t>. </a:t>
            </a:r>
            <a:endParaRPr lang="lv-LV" sz="2800" dirty="0" smtClean="0"/>
          </a:p>
          <a:p>
            <a:pPr>
              <a:buFontTx/>
              <a:buChar char="•"/>
            </a:pPr>
            <a:r>
              <a:rPr lang="lv-LV" sz="2800" dirty="0" smtClean="0"/>
              <a:t>Bet </a:t>
            </a:r>
            <a:r>
              <a:rPr lang="lv-LV" sz="2800" b="1" dirty="0" smtClean="0"/>
              <a:t>kas seko tālāk</a:t>
            </a:r>
            <a:r>
              <a:rPr lang="lv-LV" sz="2800" dirty="0" smtClean="0"/>
              <a:t>?</a:t>
            </a:r>
          </a:p>
          <a:p>
            <a:pPr>
              <a:buFontTx/>
              <a:buChar char="•"/>
            </a:pPr>
            <a:r>
              <a:rPr lang="lv-LV" sz="2800" b="1" dirty="0" smtClean="0"/>
              <a:t>Ne visi cilvēki </a:t>
            </a:r>
            <a:r>
              <a:rPr lang="lv-LV" sz="2800" dirty="0" smtClean="0"/>
              <a:t>pēc </a:t>
            </a:r>
            <a:r>
              <a:rPr lang="lv-LV" sz="2800" b="1" dirty="0" smtClean="0"/>
              <a:t>kristībām</a:t>
            </a:r>
            <a:r>
              <a:rPr lang="lv-LV" sz="2800" dirty="0" smtClean="0"/>
              <a:t> (iesvētībām) uzsāk </a:t>
            </a:r>
            <a:r>
              <a:rPr lang="lv-LV" sz="2800" b="1" dirty="0" smtClean="0"/>
              <a:t>vienādi nopietnu ticības dzīvi</a:t>
            </a:r>
            <a:r>
              <a:rPr lang="lv-LV" sz="2800" dirty="0" smtClean="0"/>
              <a:t>, bet visas </a:t>
            </a:r>
            <a:r>
              <a:rPr lang="lv-LV" sz="2800" b="1" dirty="0" smtClean="0"/>
              <a:t>gribētu mantot debesu valstību</a:t>
            </a:r>
            <a:r>
              <a:rPr lang="lv-LV" sz="2800" dirty="0" smtClean="0"/>
              <a:t> kopā ar Trīsvienīgo Dievu.</a:t>
            </a:r>
            <a:endParaRPr lang="lv-LV" sz="2800" dirty="0"/>
          </a:p>
        </p:txBody>
      </p:sp>
      <p:pic>
        <p:nvPicPr>
          <p:cNvPr id="4102" name="Picture 6" descr="Five-Wise-and-Five-Foolish-Virgins"/>
          <p:cNvPicPr>
            <a:picLocks noChangeAspect="1" noChangeArrowheads="1"/>
          </p:cNvPicPr>
          <p:nvPr/>
        </p:nvPicPr>
        <p:blipFill>
          <a:blip r:embed="rId2"/>
          <a:srcRect/>
          <a:stretch>
            <a:fillRect/>
          </a:stretch>
        </p:blipFill>
        <p:spPr bwMode="auto">
          <a:xfrm>
            <a:off x="571473" y="4065740"/>
            <a:ext cx="7929618" cy="279226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100013"/>
            <a:ext cx="9429750" cy="1484313"/>
          </a:xfrm>
        </p:spPr>
        <p:txBody>
          <a:bodyPr/>
          <a:lstStyle/>
          <a:p>
            <a:pPr algn="just">
              <a:buFontTx/>
              <a:buNone/>
            </a:pPr>
            <a:r>
              <a:rPr lang="lv-LV" sz="2800" i="1" smtClean="0"/>
              <a:t>    3 Nesaprātīgās, ņemdamas savus lukturus, nepaņēma līdzi eļļu. 4 Bet saprātīgās saviem lukturiem paņēma līdzi arī eļļu traukos.</a:t>
            </a:r>
            <a:endParaRPr lang="en-US" sz="2800" i="1" smtClean="0"/>
          </a:p>
        </p:txBody>
      </p:sp>
      <p:sp>
        <p:nvSpPr>
          <p:cNvPr id="7" name="Rectangle 6"/>
          <p:cNvSpPr>
            <a:spLocks noChangeArrowheads="1"/>
          </p:cNvSpPr>
          <p:nvPr/>
        </p:nvSpPr>
        <p:spPr bwMode="auto">
          <a:xfrm>
            <a:off x="0" y="1125538"/>
            <a:ext cx="9144000" cy="2893100"/>
          </a:xfrm>
          <a:prstGeom prst="rect">
            <a:avLst/>
          </a:prstGeom>
          <a:noFill/>
          <a:ln w="9525">
            <a:noFill/>
            <a:miter lim="800000"/>
            <a:headEnd/>
            <a:tailEnd/>
          </a:ln>
        </p:spPr>
        <p:txBody>
          <a:bodyPr>
            <a:spAutoFit/>
          </a:bodyPr>
          <a:lstStyle/>
          <a:p>
            <a:pPr>
              <a:buFontTx/>
              <a:buChar char="•"/>
            </a:pPr>
            <a:r>
              <a:rPr lang="lv-LV" sz="2600" dirty="0" smtClean="0"/>
              <a:t>Kas šeit ir </a:t>
            </a:r>
            <a:r>
              <a:rPr lang="lv-LV" sz="2600" b="1" dirty="0" smtClean="0"/>
              <a:t>eļļa</a:t>
            </a:r>
            <a:r>
              <a:rPr lang="lv-LV" sz="2600" dirty="0" smtClean="0"/>
              <a:t> un kas ir </a:t>
            </a:r>
            <a:r>
              <a:rPr lang="lv-LV" sz="2600" b="1" dirty="0" smtClean="0"/>
              <a:t>lukturi</a:t>
            </a:r>
            <a:r>
              <a:rPr lang="lv-LV" sz="2600" dirty="0" smtClean="0"/>
              <a:t>?</a:t>
            </a:r>
          </a:p>
          <a:p>
            <a:pPr>
              <a:buFontTx/>
              <a:buChar char="•"/>
            </a:pPr>
            <a:r>
              <a:rPr lang="lv-LV" sz="2600" b="1" dirty="0" smtClean="0"/>
              <a:t>Lukturis </a:t>
            </a:r>
            <a:r>
              <a:rPr lang="lv-LV" sz="2600" dirty="0" smtClean="0"/>
              <a:t>varētu būt cilvēka sirds, kurai ir kaut kas vajadzīgs, proti – </a:t>
            </a:r>
            <a:r>
              <a:rPr lang="lv-LV" sz="2600" b="1" dirty="0" smtClean="0"/>
              <a:t>eļļa</a:t>
            </a:r>
            <a:r>
              <a:rPr lang="lv-LV" sz="2600" dirty="0" smtClean="0"/>
              <a:t>, lai sagaidītu Kristus 2. nākšanu.</a:t>
            </a:r>
          </a:p>
          <a:p>
            <a:pPr>
              <a:buFontTx/>
              <a:buChar char="•"/>
            </a:pPr>
            <a:r>
              <a:rPr lang="lv-LV" sz="2600" dirty="0" smtClean="0"/>
              <a:t>Kas ir šī </a:t>
            </a:r>
            <a:r>
              <a:rPr lang="lv-LV" sz="2600" b="1" dirty="0" smtClean="0"/>
              <a:t>eļļa, </a:t>
            </a:r>
            <a:r>
              <a:rPr lang="lv-LV" sz="2600" dirty="0" smtClean="0"/>
              <a:t>ko saprātīgās paņēma līdz un muļķās nē?</a:t>
            </a:r>
            <a:endParaRPr lang="lv-LV" sz="2600" b="1" dirty="0" smtClean="0"/>
          </a:p>
          <a:p>
            <a:pPr>
              <a:buFontTx/>
              <a:buChar char="•"/>
            </a:pPr>
            <a:r>
              <a:rPr lang="lv-LV" sz="2600" dirty="0" smtClean="0"/>
              <a:t>Kas tas ir par </a:t>
            </a:r>
            <a:r>
              <a:rPr lang="lv-LV" sz="2600" b="1" dirty="0" smtClean="0"/>
              <a:t>resursu</a:t>
            </a:r>
            <a:r>
              <a:rPr lang="lv-LV" sz="2600" dirty="0" smtClean="0"/>
              <a:t>, kas var </a:t>
            </a:r>
            <a:r>
              <a:rPr lang="lv-LV" sz="2600" b="1" dirty="0" smtClean="0"/>
              <a:t>izbeigties</a:t>
            </a:r>
            <a:r>
              <a:rPr lang="lv-LV" sz="2600" dirty="0" smtClean="0"/>
              <a:t>?</a:t>
            </a:r>
          </a:p>
          <a:p>
            <a:pPr>
              <a:buFontTx/>
              <a:buChar char="•"/>
            </a:pPr>
            <a:r>
              <a:rPr lang="lv-LV" sz="2600" dirty="0" smtClean="0"/>
              <a:t>Vai eļļa ir 1) </a:t>
            </a:r>
            <a:r>
              <a:rPr lang="lv-LV" sz="2600" b="1" dirty="0" smtClean="0"/>
              <a:t>nopietna ticība</a:t>
            </a:r>
            <a:r>
              <a:rPr lang="lv-LV" sz="2600" dirty="0" smtClean="0"/>
              <a:t>, 2) </a:t>
            </a:r>
            <a:r>
              <a:rPr lang="lv-LV" sz="2600" b="1" dirty="0" smtClean="0"/>
              <a:t>patiesība</a:t>
            </a:r>
            <a:r>
              <a:rPr lang="lv-LV" sz="2600" dirty="0" smtClean="0"/>
              <a:t>, 3) </a:t>
            </a:r>
            <a:r>
              <a:rPr lang="lv-LV" sz="2600" b="1" dirty="0" smtClean="0"/>
              <a:t>grēku nožēla</a:t>
            </a:r>
            <a:r>
              <a:rPr lang="lv-LV" sz="2600" dirty="0" smtClean="0"/>
              <a:t>, 4) </a:t>
            </a:r>
            <a:r>
              <a:rPr lang="lv-LV" sz="2600" b="1" dirty="0" smtClean="0"/>
              <a:t>nākšana uz baznīcu</a:t>
            </a:r>
            <a:r>
              <a:rPr lang="lv-LV" sz="2600" dirty="0" smtClean="0"/>
              <a:t>? Vai </a:t>
            </a:r>
            <a:r>
              <a:rPr lang="lv-LV" sz="2600" b="1" dirty="0" smtClean="0"/>
              <a:t>viss kopā</a:t>
            </a:r>
            <a:r>
              <a:rPr lang="lv-LV" sz="2600" dirty="0" smtClean="0"/>
              <a:t>?</a:t>
            </a:r>
            <a:endParaRPr lang="lv-LV" sz="2600" dirty="0"/>
          </a:p>
        </p:txBody>
      </p:sp>
      <p:pic>
        <p:nvPicPr>
          <p:cNvPr id="5126" name="Picture 6" descr="10virgins"/>
          <p:cNvPicPr>
            <a:picLocks noChangeAspect="1" noChangeArrowheads="1"/>
          </p:cNvPicPr>
          <p:nvPr/>
        </p:nvPicPr>
        <p:blipFill>
          <a:blip r:embed="rId2"/>
          <a:srcRect t="13255" b="9357"/>
          <a:stretch>
            <a:fillRect/>
          </a:stretch>
        </p:blipFill>
        <p:spPr bwMode="auto">
          <a:xfrm>
            <a:off x="742484" y="4000504"/>
            <a:ext cx="7687168" cy="28574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0"/>
            <a:ext cx="9540875" cy="1052513"/>
          </a:xfrm>
        </p:spPr>
        <p:txBody>
          <a:bodyPr/>
          <a:lstStyle/>
          <a:p>
            <a:pPr algn="just" eaLnBrk="1" hangingPunct="1">
              <a:lnSpc>
                <a:spcPct val="80000"/>
              </a:lnSpc>
              <a:buFontTx/>
              <a:buNone/>
            </a:pPr>
            <a:r>
              <a:rPr lang="lv-LV" sz="2400" i="1" dirty="0" smtClean="0"/>
              <a:t>    </a:t>
            </a:r>
            <a:r>
              <a:rPr lang="lv-LV" sz="2800" i="1" dirty="0" smtClean="0"/>
              <a:t>5 Kad līgavainis kavējās nākt, viņas visas iesnaudās un gulēja. 6 Bet nakts vidū atskanēja skaļi saucieni: redzi, līgavainis nāk! Izejiet viņu sagaidīt!</a:t>
            </a:r>
          </a:p>
        </p:txBody>
      </p:sp>
      <p:sp>
        <p:nvSpPr>
          <p:cNvPr id="7" name="Rectangle 6"/>
          <p:cNvSpPr>
            <a:spLocks noChangeArrowheads="1"/>
          </p:cNvSpPr>
          <p:nvPr/>
        </p:nvSpPr>
        <p:spPr bwMode="auto">
          <a:xfrm>
            <a:off x="0" y="1285860"/>
            <a:ext cx="6227763" cy="5251450"/>
          </a:xfrm>
          <a:prstGeom prst="rect">
            <a:avLst/>
          </a:prstGeom>
          <a:noFill/>
          <a:ln w="9525">
            <a:noFill/>
            <a:miter lim="800000"/>
            <a:headEnd/>
            <a:tailEnd/>
          </a:ln>
        </p:spPr>
        <p:txBody>
          <a:bodyPr>
            <a:spAutoFit/>
          </a:bodyPr>
          <a:lstStyle/>
          <a:p>
            <a:pPr>
              <a:buFontTx/>
              <a:buChar char="•"/>
            </a:pPr>
            <a:r>
              <a:rPr lang="lv-LV" sz="2600" b="1" dirty="0"/>
              <a:t>Viņas</a:t>
            </a:r>
            <a:r>
              <a:rPr lang="lv-LV" sz="2600" dirty="0"/>
              <a:t> </a:t>
            </a:r>
            <a:r>
              <a:rPr lang="lv-LV" sz="2600" b="1" dirty="0"/>
              <a:t>iesnaudās</a:t>
            </a:r>
            <a:r>
              <a:rPr lang="lv-LV" sz="2600" dirty="0"/>
              <a:t> un </a:t>
            </a:r>
            <a:r>
              <a:rPr lang="lv-LV" sz="2600" b="1" dirty="0"/>
              <a:t>gulēja</a:t>
            </a:r>
            <a:r>
              <a:rPr lang="lv-LV" sz="2600" dirty="0"/>
              <a:t>. </a:t>
            </a:r>
          </a:p>
          <a:p>
            <a:pPr>
              <a:buFontTx/>
              <a:buChar char="•"/>
            </a:pPr>
            <a:r>
              <a:rPr lang="lv-LV" sz="2600" dirty="0"/>
              <a:t>Te </a:t>
            </a:r>
            <a:r>
              <a:rPr lang="lv-LV" sz="2600" b="1" dirty="0"/>
              <a:t>nāve salīdzināta</a:t>
            </a:r>
            <a:r>
              <a:rPr lang="lv-LV" sz="2600" dirty="0"/>
              <a:t> ar </a:t>
            </a:r>
            <a:r>
              <a:rPr lang="lv-LV" sz="2600" b="1" dirty="0"/>
              <a:t>gulēšanu</a:t>
            </a:r>
            <a:r>
              <a:rPr lang="lv-LV" sz="2600" dirty="0"/>
              <a:t>.</a:t>
            </a:r>
          </a:p>
          <a:p>
            <a:pPr>
              <a:buFontTx/>
              <a:buChar char="•"/>
            </a:pPr>
            <a:r>
              <a:rPr lang="lv-LV" sz="2600" dirty="0"/>
              <a:t>Kad </a:t>
            </a:r>
            <a:r>
              <a:rPr lang="lv-LV" sz="2600" b="1" dirty="0"/>
              <a:t>celsimies augšā</a:t>
            </a:r>
            <a:r>
              <a:rPr lang="lv-LV" sz="2600" dirty="0"/>
              <a:t>, viss, kas </a:t>
            </a:r>
            <a:r>
              <a:rPr lang="lv-LV" sz="2600" b="1" dirty="0"/>
              <a:t>bija</a:t>
            </a:r>
            <a:r>
              <a:rPr lang="lv-LV" sz="2600" dirty="0"/>
              <a:t> </a:t>
            </a:r>
            <a:r>
              <a:rPr lang="lv-LV" sz="2600" b="1" dirty="0"/>
              <a:t>mūsu sirdī</a:t>
            </a:r>
            <a:r>
              <a:rPr lang="lv-LV" sz="2600" dirty="0"/>
              <a:t> nāks gaismā.</a:t>
            </a:r>
          </a:p>
          <a:p>
            <a:pPr>
              <a:buFontTx/>
              <a:buChar char="•"/>
            </a:pPr>
            <a:r>
              <a:rPr lang="lv-LV" sz="2600" dirty="0"/>
              <a:t>Un ja tu </a:t>
            </a:r>
            <a:r>
              <a:rPr lang="lv-LV" sz="2600" b="1" dirty="0"/>
              <a:t>aizej</a:t>
            </a:r>
            <a:r>
              <a:rPr lang="lv-LV" sz="2600" dirty="0"/>
              <a:t> </a:t>
            </a:r>
            <a:r>
              <a:rPr lang="lv-LV" sz="2600" b="1" dirty="0"/>
              <a:t>gulēt</a:t>
            </a:r>
            <a:r>
              <a:rPr lang="lv-LV" sz="2600" dirty="0"/>
              <a:t> </a:t>
            </a:r>
            <a:r>
              <a:rPr lang="lv-LV" sz="2600" b="1" dirty="0"/>
              <a:t>bez ticības</a:t>
            </a:r>
            <a:r>
              <a:rPr lang="lv-LV" sz="2600" dirty="0"/>
              <a:t>, tad vairāk to </a:t>
            </a:r>
            <a:r>
              <a:rPr lang="lv-LV" sz="2600" b="1" dirty="0"/>
              <a:t>ticības eļļu</a:t>
            </a:r>
            <a:r>
              <a:rPr lang="lv-LV" sz="2600" dirty="0"/>
              <a:t> nevar </a:t>
            </a:r>
            <a:r>
              <a:rPr lang="lv-LV" sz="2600" b="1" dirty="0"/>
              <a:t>dabūt</a:t>
            </a:r>
            <a:r>
              <a:rPr lang="lv-LV" sz="2600" dirty="0"/>
              <a:t>. Un cik </a:t>
            </a:r>
            <a:r>
              <a:rPr lang="lv-LV" sz="2600" b="1" dirty="0"/>
              <a:t>traki</a:t>
            </a:r>
            <a:r>
              <a:rPr lang="lv-LV" sz="2600" dirty="0"/>
              <a:t>, ka tu </a:t>
            </a:r>
            <a:r>
              <a:rPr lang="lv-LV" sz="2600" b="1" dirty="0"/>
              <a:t>pamosties</a:t>
            </a:r>
            <a:r>
              <a:rPr lang="lv-LV" sz="2600" dirty="0"/>
              <a:t> un </a:t>
            </a:r>
            <a:r>
              <a:rPr lang="lv-LV" sz="2600" b="1" dirty="0"/>
              <a:t>tev nav</a:t>
            </a:r>
            <a:r>
              <a:rPr lang="lv-LV" sz="2600" dirty="0"/>
              <a:t> tās </a:t>
            </a:r>
            <a:r>
              <a:rPr lang="lv-LV" sz="2600" b="1" dirty="0"/>
              <a:t>ticības eļļas</a:t>
            </a:r>
            <a:r>
              <a:rPr lang="lv-LV" sz="2600" dirty="0"/>
              <a:t>.</a:t>
            </a:r>
          </a:p>
          <a:p>
            <a:pPr>
              <a:buFontTx/>
              <a:buChar char="•"/>
            </a:pPr>
            <a:r>
              <a:rPr lang="lv-LV" sz="2600" dirty="0"/>
              <a:t>Bet </a:t>
            </a:r>
            <a:r>
              <a:rPr lang="lv-LV" sz="2600" b="1" dirty="0"/>
              <a:t>gudrajām</a:t>
            </a:r>
            <a:r>
              <a:rPr lang="lv-LV" sz="2600" dirty="0"/>
              <a:t>, kad </a:t>
            </a:r>
            <a:r>
              <a:rPr lang="lv-LV" sz="2600" b="1" dirty="0"/>
              <a:t>tās aizmigs</a:t>
            </a:r>
            <a:r>
              <a:rPr lang="lv-LV" sz="2600" dirty="0"/>
              <a:t>, </a:t>
            </a:r>
            <a:r>
              <a:rPr lang="lv-LV" sz="2600" b="1" dirty="0"/>
              <a:t>būs</a:t>
            </a:r>
            <a:r>
              <a:rPr lang="lv-LV" sz="2600" dirty="0"/>
              <a:t> </a:t>
            </a:r>
            <a:r>
              <a:rPr lang="lv-LV" sz="2600" b="1" dirty="0"/>
              <a:t>ticības eļļa</a:t>
            </a:r>
            <a:r>
              <a:rPr lang="lv-LV" sz="2600" dirty="0"/>
              <a:t> līdzi. Ja mēs </a:t>
            </a:r>
            <a:r>
              <a:rPr lang="lv-LV" sz="2600" b="1" dirty="0"/>
              <a:t>ticībā aizejam</a:t>
            </a:r>
            <a:r>
              <a:rPr lang="lv-LV" sz="2600" dirty="0"/>
              <a:t>, tad </a:t>
            </a:r>
            <a:r>
              <a:rPr lang="lv-LV" sz="2600" b="1" dirty="0"/>
              <a:t>ticībā</a:t>
            </a:r>
            <a:r>
              <a:rPr lang="lv-LV" sz="2600" dirty="0"/>
              <a:t> arī </a:t>
            </a:r>
            <a:r>
              <a:rPr lang="lv-LV" sz="2600" b="1" dirty="0"/>
              <a:t>celsimies augšā</a:t>
            </a:r>
            <a:r>
              <a:rPr lang="lv-LV" sz="2600" dirty="0"/>
              <a:t>. Tas </a:t>
            </a:r>
            <a:r>
              <a:rPr lang="lv-LV" sz="2600" b="1" dirty="0"/>
              <a:t>kā</a:t>
            </a:r>
            <a:r>
              <a:rPr lang="lv-LV" sz="2600" dirty="0"/>
              <a:t> tu </a:t>
            </a:r>
            <a:r>
              <a:rPr lang="lv-LV" sz="2600" b="1" dirty="0"/>
              <a:t>pamosties</a:t>
            </a:r>
            <a:r>
              <a:rPr lang="lv-LV" sz="2600" dirty="0"/>
              <a:t>, ir </a:t>
            </a:r>
            <a:r>
              <a:rPr lang="lv-LV" sz="2600" b="1" dirty="0"/>
              <a:t>atkarīgs</a:t>
            </a:r>
            <a:r>
              <a:rPr lang="lv-LV" sz="2600" dirty="0"/>
              <a:t> no tā, kā tu </a:t>
            </a:r>
            <a:r>
              <a:rPr lang="lv-LV" sz="2600" b="1" dirty="0"/>
              <a:t>aizmiedz</a:t>
            </a:r>
            <a:r>
              <a:rPr lang="lv-LV" sz="2600" dirty="0"/>
              <a:t>.</a:t>
            </a:r>
          </a:p>
        </p:txBody>
      </p:sp>
      <p:pic>
        <p:nvPicPr>
          <p:cNvPr id="6150" name="Picture 6" descr="tenvirg2"/>
          <p:cNvPicPr>
            <a:picLocks noChangeAspect="1" noChangeArrowheads="1"/>
          </p:cNvPicPr>
          <p:nvPr/>
        </p:nvPicPr>
        <p:blipFill>
          <a:blip r:embed="rId2"/>
          <a:srcRect/>
          <a:stretch>
            <a:fillRect/>
          </a:stretch>
        </p:blipFill>
        <p:spPr bwMode="auto">
          <a:xfrm>
            <a:off x="5929322" y="1357298"/>
            <a:ext cx="3198288" cy="487205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4294967295"/>
          </p:nvPr>
        </p:nvSpPr>
        <p:spPr>
          <a:xfrm>
            <a:off x="-214313" y="0"/>
            <a:ext cx="9358313" cy="1557338"/>
          </a:xfrm>
        </p:spPr>
        <p:txBody>
          <a:bodyPr/>
          <a:lstStyle/>
          <a:p>
            <a:pPr algn="just" eaLnBrk="1" hangingPunct="1">
              <a:buFontTx/>
              <a:buNone/>
            </a:pPr>
            <a:r>
              <a:rPr lang="lv-LV" sz="2800" i="1" smtClean="0"/>
              <a:t>          </a:t>
            </a:r>
            <a:endParaRPr lang="lv-LV" sz="5400" smtClean="0"/>
          </a:p>
        </p:txBody>
      </p:sp>
      <p:sp>
        <p:nvSpPr>
          <p:cNvPr id="7" name="Rectangle 6"/>
          <p:cNvSpPr>
            <a:spLocks noChangeArrowheads="1"/>
          </p:cNvSpPr>
          <p:nvPr/>
        </p:nvSpPr>
        <p:spPr bwMode="auto">
          <a:xfrm>
            <a:off x="0" y="1714488"/>
            <a:ext cx="9144000" cy="3539430"/>
          </a:xfrm>
          <a:prstGeom prst="rect">
            <a:avLst/>
          </a:prstGeom>
          <a:noFill/>
          <a:ln w="9525">
            <a:noFill/>
            <a:miter lim="800000"/>
            <a:headEnd/>
            <a:tailEnd/>
          </a:ln>
        </p:spPr>
        <p:txBody>
          <a:bodyPr>
            <a:spAutoFit/>
          </a:bodyPr>
          <a:lstStyle/>
          <a:p>
            <a:pPr>
              <a:buFontTx/>
              <a:buChar char="•"/>
            </a:pPr>
            <a:r>
              <a:rPr lang="lv-LV" sz="2800" dirty="0"/>
              <a:t>Tās </a:t>
            </a:r>
            <a:r>
              <a:rPr lang="lv-LV" sz="2800" b="1" dirty="0"/>
              <a:t>muļķās</a:t>
            </a:r>
            <a:r>
              <a:rPr lang="lv-LV" sz="2800" dirty="0"/>
              <a:t> ir kā </a:t>
            </a:r>
            <a:r>
              <a:rPr lang="lv-LV" sz="2800" b="1" dirty="0" smtClean="0"/>
              <a:t>liberāl</a:t>
            </a:r>
            <a:r>
              <a:rPr lang="lv-LV" sz="2800" b="1" dirty="0" smtClean="0"/>
              <a:t>ā</a:t>
            </a:r>
            <a:r>
              <a:rPr lang="lv-LV" sz="2800" b="1" dirty="0" smtClean="0"/>
              <a:t>s </a:t>
            </a:r>
            <a:r>
              <a:rPr lang="lv-LV" sz="2800" b="1" dirty="0"/>
              <a:t>baznīcas</a:t>
            </a:r>
            <a:r>
              <a:rPr lang="lv-LV" sz="2800" dirty="0"/>
              <a:t>, kas saka </a:t>
            </a:r>
            <a:r>
              <a:rPr lang="lv-LV" sz="2800" b="1" dirty="0"/>
              <a:t>mums</a:t>
            </a:r>
            <a:r>
              <a:rPr lang="lv-LV" sz="2800" dirty="0"/>
              <a:t> tā </a:t>
            </a:r>
            <a:r>
              <a:rPr lang="lv-LV" sz="2800" b="1" dirty="0"/>
              <a:t>ticība</a:t>
            </a:r>
            <a:r>
              <a:rPr lang="lv-LV" sz="2800" dirty="0"/>
              <a:t> </a:t>
            </a:r>
            <a:r>
              <a:rPr lang="lv-LV" sz="2800" dirty="0" smtClean="0"/>
              <a:t>un patiesība tāda </a:t>
            </a:r>
            <a:r>
              <a:rPr lang="lv-LV" sz="2800" b="1" dirty="0"/>
              <a:t>padzisusi</a:t>
            </a:r>
            <a:r>
              <a:rPr lang="lv-LV" sz="2800" dirty="0"/>
              <a:t>, </a:t>
            </a:r>
            <a:r>
              <a:rPr lang="lv-LV" sz="2800" b="1" dirty="0"/>
              <a:t>nāciet</a:t>
            </a:r>
            <a:r>
              <a:rPr lang="lv-LV" sz="2800" dirty="0"/>
              <a:t> </a:t>
            </a:r>
            <a:r>
              <a:rPr lang="lv-LV" sz="2800" dirty="0" smtClean="0"/>
              <a:t>mums </a:t>
            </a:r>
            <a:r>
              <a:rPr lang="lv-LV" sz="2800" b="1" dirty="0" smtClean="0"/>
              <a:t>aizdedziniet</a:t>
            </a:r>
            <a:r>
              <a:rPr lang="lv-LV" sz="2800" dirty="0"/>
              <a:t>. </a:t>
            </a:r>
            <a:r>
              <a:rPr lang="lv-LV" sz="2800" dirty="0" smtClean="0"/>
              <a:t>Kad </a:t>
            </a:r>
            <a:r>
              <a:rPr lang="lv-LV" sz="2800" b="1" dirty="0" smtClean="0"/>
              <a:t>mēģini</a:t>
            </a:r>
            <a:r>
              <a:rPr lang="lv-LV" sz="2800" dirty="0" smtClean="0"/>
              <a:t> </a:t>
            </a:r>
            <a:r>
              <a:rPr lang="lv-LV" sz="2800" b="1" dirty="0" smtClean="0"/>
              <a:t>dot</a:t>
            </a:r>
            <a:r>
              <a:rPr lang="lv-LV" sz="2800" dirty="0" smtClean="0"/>
              <a:t>, </a:t>
            </a:r>
            <a:r>
              <a:rPr lang="lv-LV" sz="2800" b="1" dirty="0" smtClean="0"/>
              <a:t>neņem pretī</a:t>
            </a:r>
            <a:r>
              <a:rPr lang="lv-LV" sz="2800" dirty="0" smtClean="0"/>
              <a:t>...</a:t>
            </a:r>
            <a:endParaRPr lang="lv-LV" sz="2800" dirty="0"/>
          </a:p>
          <a:p>
            <a:pPr>
              <a:buFontTx/>
              <a:buChar char="•"/>
            </a:pPr>
            <a:r>
              <a:rPr lang="lv-LV" sz="2800" dirty="0"/>
              <a:t>Bet </a:t>
            </a:r>
            <a:r>
              <a:rPr lang="lv-LV" sz="2800" b="1" dirty="0"/>
              <a:t>neņemiet</a:t>
            </a:r>
            <a:r>
              <a:rPr lang="lv-LV" sz="2800" dirty="0"/>
              <a:t> </a:t>
            </a:r>
            <a:r>
              <a:rPr lang="lv-LV" sz="2800" b="1" dirty="0"/>
              <a:t>mums nost</a:t>
            </a:r>
            <a:r>
              <a:rPr lang="lv-LV" sz="2800" dirty="0"/>
              <a:t>, bet </a:t>
            </a:r>
            <a:r>
              <a:rPr lang="lv-LV" sz="2800" b="1" dirty="0"/>
              <a:t>ejiet</a:t>
            </a:r>
            <a:r>
              <a:rPr lang="lv-LV" sz="2800" dirty="0"/>
              <a:t> </a:t>
            </a:r>
            <a:r>
              <a:rPr lang="lv-LV" sz="2800" b="1" dirty="0"/>
              <a:t>tur</a:t>
            </a:r>
            <a:r>
              <a:rPr lang="lv-LV" sz="2800" dirty="0"/>
              <a:t>, kur </a:t>
            </a:r>
            <a:r>
              <a:rPr lang="lv-LV" sz="2800" b="1" dirty="0"/>
              <a:t>mēs to dabūjām – pie uzticības Svētajiem Rakstiem</a:t>
            </a:r>
            <a:r>
              <a:rPr lang="lv-LV" sz="2800" dirty="0"/>
              <a:t>.</a:t>
            </a:r>
          </a:p>
          <a:p>
            <a:pPr>
              <a:buFontTx/>
              <a:buChar char="•"/>
            </a:pPr>
            <a:r>
              <a:rPr lang="lv-LV" sz="2800" b="1" dirty="0"/>
              <a:t>Bezdievībai</a:t>
            </a:r>
            <a:r>
              <a:rPr lang="lv-LV" sz="2800" dirty="0"/>
              <a:t> ar </a:t>
            </a:r>
            <a:r>
              <a:rPr lang="lv-LV" sz="2800" b="1" dirty="0"/>
              <a:t>ticību</a:t>
            </a:r>
            <a:r>
              <a:rPr lang="lv-LV" sz="2800" dirty="0"/>
              <a:t> </a:t>
            </a:r>
            <a:r>
              <a:rPr lang="lv-LV" sz="2800" b="1" dirty="0"/>
              <a:t>kopā</a:t>
            </a:r>
            <a:r>
              <a:rPr lang="lv-LV" sz="2800" dirty="0"/>
              <a:t> ejot jau </a:t>
            </a:r>
            <a:r>
              <a:rPr lang="lv-LV" sz="2800" b="1" dirty="0"/>
              <a:t>nav bīstami</a:t>
            </a:r>
            <a:r>
              <a:rPr lang="lv-LV" sz="2800" dirty="0"/>
              <a:t> </a:t>
            </a:r>
            <a:r>
              <a:rPr lang="lv-LV" sz="2800" b="1" dirty="0"/>
              <a:t>bezdievīgajiem</a:t>
            </a:r>
            <a:r>
              <a:rPr lang="lv-LV" sz="2800" dirty="0"/>
              <a:t>, bet </a:t>
            </a:r>
            <a:r>
              <a:rPr lang="lv-LV" sz="2800" b="1" dirty="0"/>
              <a:t>ticīgajiem</a:t>
            </a:r>
            <a:r>
              <a:rPr lang="lv-LV" sz="2800" dirty="0"/>
              <a:t>. </a:t>
            </a:r>
            <a:r>
              <a:rPr lang="lv-LV" sz="2800" b="1" dirty="0"/>
              <a:t>Veselība nelīp, līp slimība!</a:t>
            </a:r>
            <a:endParaRPr lang="lv-LV" sz="4000" b="1" dirty="0"/>
          </a:p>
        </p:txBody>
      </p:sp>
      <p:sp>
        <p:nvSpPr>
          <p:cNvPr id="7173" name="Rectangle 5"/>
          <p:cNvSpPr>
            <a:spLocks noChangeArrowheads="1"/>
          </p:cNvSpPr>
          <p:nvPr/>
        </p:nvSpPr>
        <p:spPr bwMode="auto">
          <a:xfrm>
            <a:off x="0" y="0"/>
            <a:ext cx="9144000" cy="1798638"/>
          </a:xfrm>
          <a:prstGeom prst="rect">
            <a:avLst/>
          </a:prstGeom>
          <a:noFill/>
          <a:ln w="9525">
            <a:noFill/>
            <a:miter lim="800000"/>
            <a:headEnd/>
            <a:tailEnd/>
          </a:ln>
        </p:spPr>
        <p:txBody>
          <a:bodyPr>
            <a:spAutoFit/>
          </a:bodyPr>
          <a:lstStyle/>
          <a:p>
            <a:pPr>
              <a:lnSpc>
                <a:spcPct val="80000"/>
              </a:lnSpc>
              <a:spcBef>
                <a:spcPct val="20000"/>
              </a:spcBef>
            </a:pPr>
            <a:r>
              <a:rPr lang="lv-LV" sz="2800" i="1" dirty="0"/>
              <a:t>7 Tad visas desmit jaunavas uzcēlās un sagatavoja savus lukturus. 8 Nu nesaprātīgās lūdza saprātīgajām: dodiet mums no savas eļļas, jo mūsu lukturi izdziest. 9 Bet saprātīgās atbildēja: nē! Tā nepietiks ne mums, ne jums. Labāk ejiet pie tirgotājiem un nopērciet sev.</a:t>
            </a:r>
          </a:p>
        </p:txBody>
      </p:sp>
      <p:pic>
        <p:nvPicPr>
          <p:cNvPr id="7175" name="Picture 7" descr="10virgin"/>
          <p:cNvPicPr>
            <a:picLocks noChangeAspect="1" noChangeArrowheads="1"/>
          </p:cNvPicPr>
          <p:nvPr/>
        </p:nvPicPr>
        <p:blipFill>
          <a:blip r:embed="rId2"/>
          <a:srcRect/>
          <a:stretch>
            <a:fillRect/>
          </a:stretch>
        </p:blipFill>
        <p:spPr bwMode="auto">
          <a:xfrm>
            <a:off x="1785918" y="4712536"/>
            <a:ext cx="5281916" cy="21454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173"/>
                                        </p:tgtEl>
                                        <p:attrNameLst>
                                          <p:attrName>style.visibility</p:attrName>
                                        </p:attrNameLst>
                                      </p:cBhvr>
                                      <p:to>
                                        <p:strVal val="visible"/>
                                      </p:to>
                                    </p:set>
                                    <p:anim calcmode="lin" valueType="num">
                                      <p:cBhvr additive="base">
                                        <p:cTn id="7" dur="500" fill="hold"/>
                                        <p:tgtEl>
                                          <p:spTgt spid="7173"/>
                                        </p:tgtEl>
                                        <p:attrNameLst>
                                          <p:attrName>ppt_x</p:attrName>
                                        </p:attrNameLst>
                                      </p:cBhvr>
                                      <p:tavLst>
                                        <p:tav tm="0">
                                          <p:val>
                                            <p:strVal val="#ppt_x"/>
                                          </p:val>
                                        </p:tav>
                                        <p:tav tm="100000">
                                          <p:val>
                                            <p:strVal val="#ppt_x"/>
                                          </p:val>
                                        </p:tav>
                                      </p:tavLst>
                                    </p:anim>
                                    <p:anim calcmode="lin" valueType="num">
                                      <p:cBhvr additive="base">
                                        <p:cTn id="8" dur="500" fill="hold"/>
                                        <p:tgtEl>
                                          <p:spTgt spid="717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5"/>
                                        </p:tgtEl>
                                        <p:attrNameLst>
                                          <p:attrName>style.visibility</p:attrName>
                                        </p:attrNameLst>
                                      </p:cBhvr>
                                      <p:to>
                                        <p:strVal val="visible"/>
                                      </p:to>
                                    </p:set>
                                    <p:animEffect transition="in" filter="fade">
                                      <p:cBhvr>
                                        <p:cTn id="11" dur="2000"/>
                                        <p:tgtEl>
                                          <p:spTgt spid="717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Brīdinājums</a:t>
            </a:r>
            <a:endParaRPr lang="lv-LV" b="1" dirty="0" smtClean="0">
              <a:solidFill>
                <a:schemeClr val="tx1"/>
              </a:solidFill>
            </a:endParaRPr>
          </a:p>
        </p:txBody>
      </p:sp>
      <p:sp>
        <p:nvSpPr>
          <p:cNvPr id="7" name="Rectangle 6"/>
          <p:cNvSpPr>
            <a:spLocks noChangeArrowheads="1"/>
          </p:cNvSpPr>
          <p:nvPr/>
        </p:nvSpPr>
        <p:spPr bwMode="auto">
          <a:xfrm>
            <a:off x="0" y="620713"/>
            <a:ext cx="9144000" cy="3108543"/>
          </a:xfrm>
          <a:prstGeom prst="rect">
            <a:avLst/>
          </a:prstGeom>
          <a:noFill/>
          <a:ln w="9525">
            <a:noFill/>
            <a:miter lim="800000"/>
            <a:headEnd/>
            <a:tailEnd/>
          </a:ln>
        </p:spPr>
        <p:txBody>
          <a:bodyPr>
            <a:spAutoFit/>
          </a:bodyPr>
          <a:lstStyle/>
          <a:p>
            <a:pPr>
              <a:buFontTx/>
              <a:buChar char="•"/>
            </a:pPr>
            <a:r>
              <a:rPr lang="lv-LV" sz="2800" dirty="0" smtClean="0"/>
              <a:t>Te ir brīdinājums visām baznīcām, lai </a:t>
            </a:r>
            <a:r>
              <a:rPr lang="lv-LV" sz="2800" b="1" dirty="0" smtClean="0"/>
              <a:t>nopietni izturāmies </a:t>
            </a:r>
            <a:r>
              <a:rPr lang="lv-LV" sz="2800" dirty="0" smtClean="0"/>
              <a:t>pret </a:t>
            </a:r>
            <a:r>
              <a:rPr lang="lv-LV" sz="2800" b="1" dirty="0" smtClean="0"/>
              <a:t>Bībeles mācību</a:t>
            </a:r>
            <a:r>
              <a:rPr lang="lv-LV" sz="2800" dirty="0" smtClean="0"/>
              <a:t>, pret </a:t>
            </a:r>
            <a:r>
              <a:rPr lang="lv-LV" sz="2800" b="1" dirty="0" smtClean="0"/>
              <a:t>baznīcu</a:t>
            </a:r>
            <a:r>
              <a:rPr lang="lv-LV" sz="2800" dirty="0" smtClean="0"/>
              <a:t> un </a:t>
            </a:r>
            <a:r>
              <a:rPr lang="lv-LV" sz="2800" b="1" dirty="0" smtClean="0"/>
              <a:t>ticību</a:t>
            </a:r>
            <a:r>
              <a:rPr lang="lv-LV" sz="2800" dirty="0" smtClean="0"/>
              <a:t>.</a:t>
            </a:r>
          </a:p>
          <a:p>
            <a:pPr>
              <a:buFontTx/>
              <a:buChar char="•"/>
            </a:pPr>
            <a:r>
              <a:rPr lang="lv-LV" sz="2800" dirty="0" smtClean="0"/>
              <a:t>Lai neejam līdzi </a:t>
            </a:r>
            <a:r>
              <a:rPr lang="lv-LV" sz="2800" b="1" dirty="0" smtClean="0"/>
              <a:t>liberāliem strāvojumiem</a:t>
            </a:r>
            <a:r>
              <a:rPr lang="lv-LV" sz="2800" dirty="0" smtClean="0"/>
              <a:t>, kas ir </a:t>
            </a:r>
            <a:r>
              <a:rPr lang="lv-LV" sz="2800" b="1" dirty="0" smtClean="0"/>
              <a:t>pretrunā Bībeles mācībai </a:t>
            </a:r>
            <a:r>
              <a:rPr lang="lv-LV" sz="2800" dirty="0" smtClean="0"/>
              <a:t>par </a:t>
            </a:r>
            <a:r>
              <a:rPr lang="lv-LV" sz="2800" b="1" dirty="0" smtClean="0"/>
              <a:t>homoseksuālisma</a:t>
            </a:r>
            <a:r>
              <a:rPr lang="lv-LV" sz="2800" dirty="0" smtClean="0"/>
              <a:t> u.c. </a:t>
            </a:r>
            <a:r>
              <a:rPr lang="lv-LV" sz="2800" b="1" dirty="0" smtClean="0"/>
              <a:t>izvirtību legalizāciju</a:t>
            </a:r>
            <a:r>
              <a:rPr lang="lv-LV" sz="2800" dirty="0" smtClean="0"/>
              <a:t>, mākslīgu </a:t>
            </a:r>
            <a:r>
              <a:rPr lang="lv-LV" sz="2800" b="1" dirty="0" smtClean="0"/>
              <a:t>abortu</a:t>
            </a:r>
            <a:r>
              <a:rPr lang="lv-LV" sz="2800" dirty="0" smtClean="0"/>
              <a:t> un aktīvās </a:t>
            </a:r>
            <a:r>
              <a:rPr lang="lv-LV" sz="2800" b="1" dirty="0" smtClean="0"/>
              <a:t>eitanāzijas</a:t>
            </a:r>
            <a:r>
              <a:rPr lang="lv-LV" sz="2800" dirty="0" smtClean="0"/>
              <a:t> atļaušanā, viltus </a:t>
            </a:r>
            <a:r>
              <a:rPr lang="lv-LV" sz="2800" b="1" dirty="0" smtClean="0"/>
              <a:t>tolerances atbalstīšanā</a:t>
            </a:r>
            <a:r>
              <a:rPr lang="lv-LV" sz="2800" dirty="0" smtClean="0"/>
              <a:t>.</a:t>
            </a:r>
            <a:r>
              <a:rPr lang="lv-LV" sz="2800" dirty="0" smtClean="0"/>
              <a:t> </a:t>
            </a:r>
            <a:endParaRPr lang="lv-LV" sz="2800" dirty="0"/>
          </a:p>
        </p:txBody>
      </p:sp>
      <p:pic>
        <p:nvPicPr>
          <p:cNvPr id="5" name="Picture 7" descr="10virgin"/>
          <p:cNvPicPr>
            <a:picLocks noChangeAspect="1" noChangeArrowheads="1"/>
          </p:cNvPicPr>
          <p:nvPr/>
        </p:nvPicPr>
        <p:blipFill>
          <a:blip r:embed="rId2"/>
          <a:srcRect/>
          <a:stretch>
            <a:fillRect/>
          </a:stretch>
        </p:blipFill>
        <p:spPr bwMode="auto">
          <a:xfrm>
            <a:off x="714348" y="3643313"/>
            <a:ext cx="7914236" cy="321468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2278</TotalTime>
  <Words>968</Words>
  <Application>Microsoft Office PowerPoint</Application>
  <PresentationFormat>On-screen Show (4:3)</PresentationFormat>
  <Paragraphs>50</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Default Design</vt:lpstr>
      <vt:lpstr>Bitmap Image</vt:lpstr>
      <vt:lpstr>Mt.25:1-13 Desmit jaunavas</vt:lpstr>
      <vt:lpstr>Mt.25:1-13 Desmit jaunavas</vt:lpstr>
      <vt:lpstr>Ievads</vt:lpstr>
      <vt:lpstr>TA: Atnāks tiesāt dzīvos un mirušos </vt:lpstr>
      <vt:lpstr>Slide 5</vt:lpstr>
      <vt:lpstr>Slide 6</vt:lpstr>
      <vt:lpstr>Slide 7</vt:lpstr>
      <vt:lpstr>Slide 8</vt:lpstr>
      <vt:lpstr>Brīdinājums</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67</cp:revision>
  <dcterms:created xsi:type="dcterms:W3CDTF">2010-10-07T14:46:11Z</dcterms:created>
  <dcterms:modified xsi:type="dcterms:W3CDTF">2020-11-06T18:26:06Z</dcterms:modified>
</cp:coreProperties>
</file>