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90" r:id="rId2"/>
    <p:sldId id="291" r:id="rId3"/>
    <p:sldId id="292" r:id="rId4"/>
    <p:sldId id="293" r:id="rId5"/>
    <p:sldId id="294" r:id="rId6"/>
    <p:sldId id="297" r:id="rId7"/>
    <p:sldId id="304" r:id="rId8"/>
    <p:sldId id="305" r:id="rId9"/>
    <p:sldId id="300" r:id="rId10"/>
    <p:sldId id="301" r:id="rId11"/>
    <p:sldId id="302" r:id="rId12"/>
    <p:sldId id="279"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3177" tIns="46589" rIns="93177" bIns="46589" rtlCol="0"/>
          <a:lstStyle>
            <a:lvl1pPr algn="r">
              <a:defRPr sz="1200">
                <a:latin typeface="Arial" pitchFamily="34" charset="0"/>
              </a:defRPr>
            </a:lvl1pPr>
          </a:lstStyle>
          <a:p>
            <a:pPr>
              <a:defRPr/>
            </a:pPr>
            <a:fld id="{3EF983FC-C4BF-4F7C-9D40-CF2294EF524F}" type="datetimeFigureOut">
              <a:rPr lang="en-US"/>
              <a:pPr>
                <a:defRPr/>
              </a:pPr>
              <a:t>6/12/2020</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4"/>
            <a:ext cx="2945659" cy="496332"/>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3177" tIns="46589" rIns="93177" bIns="46589"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sz="4000" b="1" dirty="0" smtClean="0"/>
              <a:t>Mt.10:1-15 Jēzus mācekļi!</a:t>
            </a:r>
            <a:endParaRPr lang="lv-LV" sz="4000" b="1" dirty="0" smtClean="0"/>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7" name="Picture 2" descr="Attēlu rezultāti vaicājumam “12 apostles of Jesus”&quot;"/>
          <p:cNvPicPr>
            <a:picLocks noChangeAspect="1" noChangeArrowheads="1"/>
          </p:cNvPicPr>
          <p:nvPr/>
        </p:nvPicPr>
        <p:blipFill>
          <a:blip r:embed="rId3" cstate="print"/>
          <a:srcRect/>
          <a:stretch>
            <a:fillRect/>
          </a:stretch>
        </p:blipFill>
        <p:spPr bwMode="auto">
          <a:xfrm>
            <a:off x="0" y="1196752"/>
            <a:ext cx="9144000" cy="5661248"/>
          </a:xfrm>
          <a:prstGeom prst="rect">
            <a:avLst/>
          </a:prstGeom>
          <a:ln>
            <a:noFill/>
          </a:ln>
          <a:effectLst>
            <a:softEdge rad="112500"/>
          </a:effectLst>
        </p:spPr>
      </p:pic>
      <p:sp>
        <p:nvSpPr>
          <p:cNvPr id="8" name="Text Box 6"/>
          <p:cNvSpPr txBox="1">
            <a:spLocks noChangeArrowheads="1"/>
          </p:cNvSpPr>
          <p:nvPr/>
        </p:nvSpPr>
        <p:spPr bwMode="auto">
          <a:xfrm>
            <a:off x="7524328" y="0"/>
            <a:ext cx="1619672" cy="396875"/>
          </a:xfrm>
          <a:prstGeom prst="rect">
            <a:avLst/>
          </a:prstGeom>
          <a:noFill/>
          <a:ln w="9525">
            <a:noFill/>
            <a:miter lim="800000"/>
            <a:headEnd/>
            <a:tailEnd/>
          </a:ln>
        </p:spPr>
        <p:txBody>
          <a:bodyPr wrap="square">
            <a:spAutoFit/>
          </a:bodyPr>
          <a:lstStyle/>
          <a:p>
            <a:pPr>
              <a:spcBef>
                <a:spcPct val="50000"/>
              </a:spcBef>
            </a:pPr>
            <a:r>
              <a:rPr lang="lv-LV" sz="2000" dirty="0" smtClean="0"/>
              <a:t>14.jūn.2020</a:t>
            </a:r>
            <a:r>
              <a:rPr lang="lv-LV" sz="2000" dirty="0" smtClean="0"/>
              <a:t>.</a:t>
            </a:r>
            <a:endParaRPr lang="lv-LV"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fontAlgn="auto">
              <a:spcBef>
                <a:spcPts val="0"/>
              </a:spcBef>
              <a:spcAft>
                <a:spcPts val="0"/>
              </a:spcAft>
              <a:defRPr/>
            </a:pPr>
            <a:fld id="{0CCF01C6-AB49-4AED-AE2A-EDD702AB2014}" type="slidenum">
              <a:rPr lang="en-US" sz="1200">
                <a:effectLst>
                  <a:outerShdw blurRad="38100" dist="38100" dir="2700000" algn="tl">
                    <a:srgbClr val="000000"/>
                  </a:outerShdw>
                </a:effectLst>
                <a:latin typeface="+mn-lt"/>
              </a:rPr>
              <a:pPr algn="r" fontAlgn="auto">
                <a:spcBef>
                  <a:spcPts val="0"/>
                </a:spcBef>
                <a:spcAft>
                  <a:spcPts val="0"/>
                </a:spcAft>
                <a:defRPr/>
              </a:pPr>
              <a:t>10</a:t>
            </a:fld>
            <a:endParaRPr lang="en-US" sz="1200">
              <a:effectLst>
                <a:outerShdw blurRad="38100" dist="38100" dir="2700000" algn="tl">
                  <a:srgbClr val="000000"/>
                </a:outerShdw>
              </a:effectLst>
              <a:latin typeface="+mn-lt"/>
            </a:endParaRPr>
          </a:p>
        </p:txBody>
      </p:sp>
      <p:sp>
        <p:nvSpPr>
          <p:cNvPr id="8" name="Rectangle 7"/>
          <p:cNvSpPr>
            <a:spLocks noChangeArrowheads="1"/>
          </p:cNvSpPr>
          <p:nvPr/>
        </p:nvSpPr>
        <p:spPr bwMode="auto">
          <a:xfrm>
            <a:off x="0" y="2097370"/>
            <a:ext cx="5357818" cy="4832092"/>
          </a:xfrm>
          <a:prstGeom prst="rect">
            <a:avLst/>
          </a:prstGeom>
          <a:noFill/>
          <a:ln w="9525">
            <a:noFill/>
            <a:miter lim="800000"/>
            <a:headEnd/>
            <a:tailEnd/>
          </a:ln>
        </p:spPr>
        <p:txBody>
          <a:bodyPr wrap="square">
            <a:spAutoFit/>
          </a:bodyPr>
          <a:lstStyle/>
          <a:p>
            <a:pPr>
              <a:buFontTx/>
              <a:buChar char="•"/>
            </a:pPr>
            <a:r>
              <a:rPr lang="lv-LV" sz="2800" dirty="0" smtClean="0">
                <a:cs typeface="Arial" charset="0"/>
              </a:rPr>
              <a:t>Aicinājums </a:t>
            </a:r>
            <a:r>
              <a:rPr lang="lv-LV" sz="2800" b="1" dirty="0" smtClean="0">
                <a:cs typeface="Arial" charset="0"/>
              </a:rPr>
              <a:t>būt pieklājīgiem  </a:t>
            </a:r>
            <a:r>
              <a:rPr lang="lv-LV" sz="2800" dirty="0" smtClean="0">
                <a:cs typeface="Arial" charset="0"/>
              </a:rPr>
              <a:t>un </a:t>
            </a:r>
            <a:r>
              <a:rPr lang="lv-LV" sz="2800" b="1" dirty="0" smtClean="0">
                <a:cs typeface="Arial" charset="0"/>
              </a:rPr>
              <a:t>veidot labas attiecības</a:t>
            </a:r>
            <a:r>
              <a:rPr lang="lv-LV" sz="2800" dirty="0" smtClean="0">
                <a:cs typeface="Arial" charset="0"/>
              </a:rPr>
              <a:t>.</a:t>
            </a:r>
          </a:p>
          <a:p>
            <a:pPr>
              <a:buFontTx/>
              <a:buChar char="•"/>
            </a:pPr>
            <a:r>
              <a:rPr lang="lv-LV" sz="2800" dirty="0" smtClean="0">
                <a:cs typeface="Arial" charset="0"/>
              </a:rPr>
              <a:t>Visur </a:t>
            </a:r>
            <a:r>
              <a:rPr lang="lv-LV" sz="2800" dirty="0">
                <a:cs typeface="Arial" charset="0"/>
              </a:rPr>
              <a:t>sākt </a:t>
            </a:r>
            <a:r>
              <a:rPr lang="lv-LV" sz="2800" b="1" dirty="0">
                <a:cs typeface="Arial" charset="0"/>
              </a:rPr>
              <a:t>sarunu</a:t>
            </a:r>
            <a:r>
              <a:rPr lang="lv-LV" sz="2800" dirty="0">
                <a:cs typeface="Arial" charset="0"/>
              </a:rPr>
              <a:t> ar </a:t>
            </a:r>
            <a:r>
              <a:rPr lang="lv-LV" sz="2800" b="1" dirty="0">
                <a:cs typeface="Arial" charset="0"/>
              </a:rPr>
              <a:t>lūgšanu</a:t>
            </a:r>
            <a:r>
              <a:rPr lang="lv-LV" sz="2800" dirty="0">
                <a:cs typeface="Arial" charset="0"/>
              </a:rPr>
              <a:t>.</a:t>
            </a:r>
          </a:p>
          <a:p>
            <a:pPr>
              <a:buFontTx/>
              <a:buChar char="•"/>
            </a:pPr>
            <a:r>
              <a:rPr lang="lv-LV" sz="2800" dirty="0">
                <a:cs typeface="Arial" charset="0"/>
              </a:rPr>
              <a:t>Meklējiet pēc </a:t>
            </a:r>
            <a:r>
              <a:rPr lang="lv-LV" sz="2800" b="1" dirty="0">
                <a:cs typeface="Arial" charset="0"/>
              </a:rPr>
              <a:t>dzirdīgām ausīm</a:t>
            </a:r>
            <a:r>
              <a:rPr lang="lv-LV" sz="2800" dirty="0">
                <a:cs typeface="Arial" charset="0"/>
              </a:rPr>
              <a:t>, kas gatavas </a:t>
            </a:r>
            <a:r>
              <a:rPr lang="lv-LV" sz="2800" b="1" dirty="0">
                <a:cs typeface="Arial" charset="0"/>
              </a:rPr>
              <a:t>klausīties</a:t>
            </a:r>
            <a:endParaRPr lang="lv-LV" sz="2800" dirty="0">
              <a:cs typeface="Arial" charset="0"/>
            </a:endParaRPr>
          </a:p>
          <a:p>
            <a:pPr>
              <a:buFontTx/>
              <a:buChar char="•"/>
            </a:pPr>
            <a:r>
              <a:rPr lang="lv-LV" sz="2800" dirty="0">
                <a:cs typeface="Arial" charset="0"/>
              </a:rPr>
              <a:t>Ja </a:t>
            </a:r>
            <a:r>
              <a:rPr lang="lv-LV" sz="2800" b="1" dirty="0">
                <a:cs typeface="Arial" charset="0"/>
              </a:rPr>
              <a:t>nav</a:t>
            </a:r>
            <a:r>
              <a:rPr lang="lv-LV" sz="2800" dirty="0">
                <a:cs typeface="Arial" charset="0"/>
              </a:rPr>
              <a:t> </a:t>
            </a:r>
            <a:r>
              <a:rPr lang="lv-LV" sz="2800" b="1" dirty="0">
                <a:cs typeface="Arial" charset="0"/>
              </a:rPr>
              <a:t>gatavi</a:t>
            </a:r>
            <a:r>
              <a:rPr lang="lv-LV" sz="2800" dirty="0">
                <a:cs typeface="Arial" charset="0"/>
              </a:rPr>
              <a:t> </a:t>
            </a:r>
            <a:r>
              <a:rPr lang="lv-LV" sz="2800" b="1" dirty="0">
                <a:cs typeface="Arial" charset="0"/>
              </a:rPr>
              <a:t>klausīties</a:t>
            </a:r>
            <a:r>
              <a:rPr lang="lv-LV" sz="2800" dirty="0">
                <a:cs typeface="Arial" charset="0"/>
              </a:rPr>
              <a:t>, tad nav </a:t>
            </a:r>
            <a:r>
              <a:rPr lang="lv-LV" sz="2800" b="1" dirty="0">
                <a:cs typeface="Arial" charset="0"/>
              </a:rPr>
              <a:t>vērts</a:t>
            </a:r>
            <a:r>
              <a:rPr lang="lv-LV" sz="2800" dirty="0">
                <a:cs typeface="Arial" charset="0"/>
              </a:rPr>
              <a:t> pat </a:t>
            </a:r>
            <a:r>
              <a:rPr lang="lv-LV" sz="2800" b="1" dirty="0">
                <a:cs typeface="Arial" charset="0"/>
              </a:rPr>
              <a:t>sākt</a:t>
            </a:r>
            <a:r>
              <a:rPr lang="lv-LV" sz="2800" dirty="0">
                <a:cs typeface="Arial" charset="0"/>
              </a:rPr>
              <a:t>.</a:t>
            </a:r>
          </a:p>
          <a:p>
            <a:pPr>
              <a:buFontTx/>
              <a:buChar char="•"/>
            </a:pPr>
            <a:r>
              <a:rPr lang="lv-LV" sz="2800" dirty="0" smtClean="0">
                <a:cs typeface="Arial" charset="0"/>
              </a:rPr>
              <a:t>Ir </a:t>
            </a:r>
            <a:r>
              <a:rPr lang="lv-LV" sz="2800" b="1" dirty="0">
                <a:cs typeface="Arial" charset="0"/>
              </a:rPr>
              <a:t>mazāk nozīmīgi</a:t>
            </a:r>
            <a:r>
              <a:rPr lang="lv-LV" sz="2800" dirty="0">
                <a:cs typeface="Arial" charset="0"/>
              </a:rPr>
              <a:t> </a:t>
            </a:r>
            <a:r>
              <a:rPr lang="lv-LV" sz="2800" b="1" dirty="0">
                <a:cs typeface="Arial" charset="0"/>
              </a:rPr>
              <a:t>maldi</a:t>
            </a:r>
            <a:r>
              <a:rPr lang="lv-LV" sz="2800" dirty="0">
                <a:cs typeface="Arial" charset="0"/>
              </a:rPr>
              <a:t> un </a:t>
            </a:r>
            <a:r>
              <a:rPr lang="lv-LV" sz="2800" b="1" dirty="0">
                <a:cs typeface="Arial" charset="0"/>
              </a:rPr>
              <a:t>vairāk</a:t>
            </a:r>
            <a:r>
              <a:rPr lang="lv-LV" sz="2800" dirty="0">
                <a:cs typeface="Arial" charset="0"/>
              </a:rPr>
              <a:t> </a:t>
            </a:r>
            <a:r>
              <a:rPr lang="lv-LV" sz="2800" b="1" dirty="0">
                <a:cs typeface="Arial" charset="0"/>
              </a:rPr>
              <a:t>nozīmīgi</a:t>
            </a:r>
            <a:r>
              <a:rPr lang="lv-LV" sz="2800" dirty="0">
                <a:cs typeface="Arial" charset="0"/>
              </a:rPr>
              <a:t>.</a:t>
            </a:r>
          </a:p>
          <a:p>
            <a:pPr>
              <a:buFontTx/>
              <a:buChar char="•"/>
            </a:pPr>
            <a:r>
              <a:rPr lang="lv-LV" sz="2800" b="1" dirty="0">
                <a:cs typeface="Arial" charset="0"/>
              </a:rPr>
              <a:t>Vienīgais</a:t>
            </a:r>
            <a:r>
              <a:rPr lang="lv-LV" sz="2800" dirty="0">
                <a:cs typeface="Arial" charset="0"/>
              </a:rPr>
              <a:t> par ko ir vērts </a:t>
            </a:r>
            <a:r>
              <a:rPr lang="lv-LV" sz="2800" b="1" dirty="0">
                <a:cs typeface="Arial" charset="0"/>
              </a:rPr>
              <a:t>cīnīties</a:t>
            </a:r>
            <a:r>
              <a:rPr lang="lv-LV" sz="2800" dirty="0">
                <a:cs typeface="Arial" charset="0"/>
              </a:rPr>
              <a:t> ir </a:t>
            </a:r>
            <a:r>
              <a:rPr lang="lv-LV" sz="2800" b="1" dirty="0">
                <a:cs typeface="Arial" charset="0"/>
              </a:rPr>
              <a:t>grēku piedošana</a:t>
            </a:r>
            <a:r>
              <a:rPr lang="lv-LV" sz="2800" dirty="0">
                <a:cs typeface="Arial" charset="0"/>
              </a:rPr>
              <a:t>!</a:t>
            </a:r>
          </a:p>
        </p:txBody>
      </p:sp>
      <p:sp>
        <p:nvSpPr>
          <p:cNvPr id="6" name="Rectangle 5"/>
          <p:cNvSpPr/>
          <p:nvPr/>
        </p:nvSpPr>
        <p:spPr>
          <a:xfrm>
            <a:off x="0" y="0"/>
            <a:ext cx="9144000" cy="2246769"/>
          </a:xfrm>
          <a:prstGeom prst="rect">
            <a:avLst/>
          </a:prstGeom>
        </p:spPr>
        <p:txBody>
          <a:bodyPr wrap="square">
            <a:spAutoFit/>
          </a:bodyPr>
          <a:lstStyle/>
          <a:p>
            <a:pPr algn="just"/>
            <a:r>
              <a:rPr lang="lv-LV" sz="2800" i="1" dirty="0" smtClean="0"/>
              <a:t>11 Un, kurā pilsētā vai ciemā jūs ieiesit, tur izjautājiet, kurš tajā ir cienīgs; pie tā arī palieciet, kamēr aiziesiet. 12 Un, namā ieiedami, sveiciniet to. 13 Un, ja tas nams ir cienīgs, tad jūsu miers lai nāk pār to, bet, ja tas nav cienīgs, tad lai jūsu miers atkal pie jums atgriežas. </a:t>
            </a:r>
            <a:endParaRPr lang="lv-LV" sz="2800" i="1" dirty="0"/>
          </a:p>
        </p:txBody>
      </p:sp>
      <p:pic>
        <p:nvPicPr>
          <p:cNvPr id="2050" name="Picture 2" descr="Att&amp;emacr;lu rezult&amp;amacr;ti vaic&amp;amacr;jumam “St.peter in the house of Cornelius”"/>
          <p:cNvPicPr>
            <a:picLocks noChangeAspect="1" noChangeArrowheads="1"/>
          </p:cNvPicPr>
          <p:nvPr/>
        </p:nvPicPr>
        <p:blipFill>
          <a:blip r:embed="rId2" cstate="print"/>
          <a:srcRect/>
          <a:stretch>
            <a:fillRect/>
          </a:stretch>
        </p:blipFill>
        <p:spPr bwMode="auto">
          <a:xfrm>
            <a:off x="4933008" y="2257443"/>
            <a:ext cx="4210992" cy="4243391"/>
          </a:xfrm>
          <a:prstGeom prst="rect">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 calcmode="lin" valueType="num">
                                      <p:cBhvr additive="base">
                                        <p:cTn id="7"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2" end="2"/>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2000"/>
                                        <p:tgtEl>
                                          <p:spTgt spid="20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anim calcmode="lin" valueType="num">
                                      <p:cBhvr additive="base">
                                        <p:cTn id="1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 calcmode="lin" valueType="num">
                                      <p:cBhvr additive="base">
                                        <p:cTn id="20"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 calcmode="lin" valueType="num">
                                      <p:cBhvr additive="base">
                                        <p:cTn id="2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8">
                                            <p:txEl>
                                              <p:pRg st="4" end="4"/>
                                            </p:txEl>
                                          </p:spTgt>
                                        </p:tgtEl>
                                        <p:attrNameLst>
                                          <p:attrName>style.visibility</p:attrName>
                                        </p:attrNameLst>
                                      </p:cBhvr>
                                      <p:to>
                                        <p:strVal val="visible"/>
                                      </p:to>
                                    </p:set>
                                    <p:anim calcmode="lin" valueType="num">
                                      <p:cBhvr additive="base">
                                        <p:cTn id="30"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8">
                                            <p:txEl>
                                              <p:pRg st="5" end="5"/>
                                            </p:txEl>
                                          </p:spTgt>
                                        </p:tgtEl>
                                        <p:attrNameLst>
                                          <p:attrName>style.visibility</p:attrName>
                                        </p:attrNameLst>
                                      </p:cBhvr>
                                      <p:to>
                                        <p:strVal val="visible"/>
                                      </p:to>
                                    </p:set>
                                    <p:anim calcmode="lin" valueType="num">
                                      <p:cBhvr additive="base">
                                        <p:cTn id="35"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700" i="1" dirty="0" smtClean="0"/>
              <a:t>14 Ja kāds jūs neuzņem un neuzklausa jūsu vārdus, iedami ārā no šī nama vai šīs pilsētas, nokratiet putekļus no savām kājām. 15 Patiesi Es jums saku: </a:t>
            </a:r>
            <a:r>
              <a:rPr lang="lv-LV" sz="2700" i="1" dirty="0" err="1" smtClean="0"/>
              <a:t>Sodomas</a:t>
            </a:r>
            <a:r>
              <a:rPr lang="lv-LV" sz="2700" i="1" dirty="0" smtClean="0"/>
              <a:t> un </a:t>
            </a:r>
            <a:r>
              <a:rPr lang="lv-LV" sz="2700" i="1" dirty="0" err="1" smtClean="0"/>
              <a:t>Gomoras</a:t>
            </a:r>
            <a:r>
              <a:rPr lang="lv-LV" sz="2700" i="1" dirty="0" smtClean="0"/>
              <a:t> zemei būs vieglāk soda dienā nekā šai pilsētai.</a:t>
            </a:r>
          </a:p>
        </p:txBody>
      </p:sp>
      <p:sp>
        <p:nvSpPr>
          <p:cNvPr id="7" name="Rectangle 6"/>
          <p:cNvSpPr>
            <a:spLocks noChangeArrowheads="1"/>
          </p:cNvSpPr>
          <p:nvPr/>
        </p:nvSpPr>
        <p:spPr bwMode="auto">
          <a:xfrm>
            <a:off x="0" y="1285860"/>
            <a:ext cx="5715008" cy="4401205"/>
          </a:xfrm>
          <a:prstGeom prst="rect">
            <a:avLst/>
          </a:prstGeom>
          <a:noFill/>
          <a:ln w="9525">
            <a:noFill/>
            <a:miter lim="800000"/>
            <a:headEnd/>
            <a:tailEnd/>
          </a:ln>
        </p:spPr>
        <p:txBody>
          <a:bodyPr wrap="square">
            <a:spAutoFit/>
          </a:bodyPr>
          <a:lstStyle/>
          <a:p>
            <a:pPr>
              <a:buFontTx/>
              <a:buChar char="•"/>
            </a:pPr>
            <a:r>
              <a:rPr lang="lv-LV" sz="2800" dirty="0" smtClean="0"/>
              <a:t>Ja kāds </a:t>
            </a:r>
            <a:r>
              <a:rPr lang="lv-LV" sz="2800" b="1" dirty="0" smtClean="0"/>
              <a:t>nav gatavs klausīties evaņģēlija vēsti</a:t>
            </a:r>
            <a:r>
              <a:rPr lang="lv-LV" sz="2800" dirty="0" smtClean="0"/>
              <a:t>, tad vienīgais, ko var darīt ir </a:t>
            </a:r>
            <a:r>
              <a:rPr lang="lv-LV" sz="2800" b="1" dirty="0" smtClean="0"/>
              <a:t>lūgt Dievu </a:t>
            </a:r>
            <a:r>
              <a:rPr lang="lv-LV" sz="2800" dirty="0" smtClean="0"/>
              <a:t>par šo cilvēku, lai viņa </a:t>
            </a:r>
            <a:r>
              <a:rPr lang="lv-LV" sz="2800" b="1" dirty="0" smtClean="0"/>
              <a:t>sirds mainās</a:t>
            </a:r>
            <a:r>
              <a:rPr lang="lv-LV" sz="2800" dirty="0" smtClean="0"/>
              <a:t>.</a:t>
            </a:r>
            <a:endParaRPr lang="lv-LV" sz="2800" dirty="0"/>
          </a:p>
          <a:p>
            <a:pPr>
              <a:buFontTx/>
              <a:buChar char="•"/>
            </a:pPr>
            <a:r>
              <a:rPr lang="lv-LV" sz="2800" dirty="0" smtClean="0"/>
              <a:t>Šeit ir </a:t>
            </a:r>
            <a:r>
              <a:rPr lang="lv-LV" sz="2800" b="1" dirty="0" smtClean="0"/>
              <a:t>brīdinājums</a:t>
            </a:r>
            <a:r>
              <a:rPr lang="lv-LV" sz="2800" dirty="0" smtClean="0"/>
              <a:t>, ka tiem, kas </a:t>
            </a:r>
            <a:r>
              <a:rPr lang="lv-LV" sz="2800" b="1" dirty="0" smtClean="0"/>
              <a:t>neuzņems evaņģēlija vēsti </a:t>
            </a:r>
            <a:r>
              <a:rPr lang="lv-LV" sz="2800" dirty="0" smtClean="0"/>
              <a:t>par Jēzu Kristu un </a:t>
            </a:r>
            <a:r>
              <a:rPr lang="lv-LV" sz="2800" b="1" dirty="0" smtClean="0"/>
              <a:t>nenožēlos grēkus</a:t>
            </a:r>
            <a:r>
              <a:rPr lang="lv-LV" sz="2800" dirty="0" smtClean="0"/>
              <a:t>, ka tiem </a:t>
            </a:r>
            <a:r>
              <a:rPr lang="lv-LV" sz="2800" b="1" dirty="0" smtClean="0"/>
              <a:t>klāsies sliktāk </a:t>
            </a:r>
            <a:r>
              <a:rPr lang="lv-LV" sz="2800" dirty="0" smtClean="0"/>
              <a:t>nekā visādā veidā </a:t>
            </a:r>
            <a:r>
              <a:rPr lang="lv-LV" sz="2800" b="1" dirty="0" smtClean="0"/>
              <a:t>izvirtušajām pilsētām</a:t>
            </a:r>
            <a:r>
              <a:rPr lang="lv-LV" sz="2800" dirty="0" smtClean="0"/>
              <a:t> – </a:t>
            </a:r>
            <a:r>
              <a:rPr lang="lv-LV" sz="2800" b="1" dirty="0" err="1" smtClean="0"/>
              <a:t>Sodomai</a:t>
            </a:r>
            <a:r>
              <a:rPr lang="lv-LV" sz="2800" dirty="0" smtClean="0"/>
              <a:t> un </a:t>
            </a:r>
            <a:r>
              <a:rPr lang="lv-LV" sz="2800" b="1" dirty="0" err="1" smtClean="0"/>
              <a:t>Gomorai</a:t>
            </a:r>
            <a:r>
              <a:rPr lang="lv-LV" sz="2800" dirty="0" smtClean="0"/>
              <a:t>.</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11</a:t>
            </a:fld>
            <a:endParaRPr lang="lv-LV" smtClean="0"/>
          </a:p>
        </p:txBody>
      </p:sp>
      <p:pic>
        <p:nvPicPr>
          <p:cNvPr id="9218" name="Picture 2" descr="Att&amp;emacr;lu rezult&amp;amacr;ti vaic&amp;amacr;jumam “sodom and gomorrah”"/>
          <p:cNvPicPr>
            <a:picLocks noChangeAspect="1" noChangeArrowheads="1"/>
          </p:cNvPicPr>
          <p:nvPr/>
        </p:nvPicPr>
        <p:blipFill>
          <a:blip r:embed="rId2" cstate="print"/>
          <a:srcRect/>
          <a:stretch>
            <a:fillRect/>
          </a:stretch>
        </p:blipFill>
        <p:spPr bwMode="auto">
          <a:xfrm>
            <a:off x="5500694" y="2000240"/>
            <a:ext cx="3643306" cy="3743325"/>
          </a:xfrm>
          <a:prstGeom prst="rect">
            <a:avLst/>
          </a:prstGeom>
          <a:ln>
            <a:noFill/>
          </a:ln>
          <a:effectLst>
            <a:softEdge rad="112500"/>
          </a:effectLst>
        </p:spPr>
      </p:pic>
      <p:sp>
        <p:nvSpPr>
          <p:cNvPr id="6" name="Rectangle 5"/>
          <p:cNvSpPr/>
          <p:nvPr/>
        </p:nvSpPr>
        <p:spPr>
          <a:xfrm>
            <a:off x="5527336" y="1548458"/>
            <a:ext cx="3616696" cy="523220"/>
          </a:xfrm>
          <a:prstGeom prst="rect">
            <a:avLst/>
          </a:prstGeom>
        </p:spPr>
        <p:txBody>
          <a:bodyPr wrap="none">
            <a:spAutoFit/>
          </a:bodyPr>
          <a:lstStyle/>
          <a:p>
            <a:r>
              <a:rPr lang="lv-LV" sz="2800" b="1" dirty="0" err="1" smtClean="0"/>
              <a:t>Sodoma</a:t>
            </a:r>
            <a:r>
              <a:rPr lang="lv-LV" sz="2800" b="1" dirty="0" smtClean="0"/>
              <a:t> un </a:t>
            </a:r>
            <a:r>
              <a:rPr lang="lv-LV" sz="2800" b="1" dirty="0" err="1" smtClean="0"/>
              <a:t>Gomora</a:t>
            </a:r>
            <a:endParaRPr lang="en-US" sz="2800" b="1" dirty="0"/>
          </a:p>
        </p:txBody>
      </p:sp>
      <p:sp>
        <p:nvSpPr>
          <p:cNvPr id="8" name="Rectangle 7"/>
          <p:cNvSpPr/>
          <p:nvPr/>
        </p:nvSpPr>
        <p:spPr>
          <a:xfrm>
            <a:off x="0" y="5572140"/>
            <a:ext cx="8358214" cy="1384995"/>
          </a:xfrm>
          <a:prstGeom prst="rect">
            <a:avLst/>
          </a:prstGeom>
        </p:spPr>
        <p:txBody>
          <a:bodyPr wrap="square">
            <a:spAutoFit/>
          </a:bodyPr>
          <a:lstStyle/>
          <a:p>
            <a:pPr>
              <a:buFontTx/>
              <a:buChar char="•"/>
            </a:pPr>
            <a:r>
              <a:rPr lang="lv-LV" sz="2800" dirty="0" smtClean="0"/>
              <a:t>Arī </a:t>
            </a:r>
            <a:r>
              <a:rPr lang="lv-LV" sz="2800" b="1" dirty="0" smtClean="0"/>
              <a:t>šodien</a:t>
            </a:r>
            <a:r>
              <a:rPr lang="lv-LV" sz="2800" dirty="0" smtClean="0"/>
              <a:t> ir </a:t>
            </a:r>
            <a:r>
              <a:rPr lang="lv-LV" sz="2800" b="1" dirty="0" smtClean="0"/>
              <a:t>satopama līdzīga izvirtība </a:t>
            </a:r>
            <a:r>
              <a:rPr lang="lv-LV" sz="2800" dirty="0" smtClean="0"/>
              <a:t>un </a:t>
            </a:r>
            <a:r>
              <a:rPr lang="lv-LV" sz="2800" b="1" dirty="0" smtClean="0"/>
              <a:t>VAI tiesas dienā</a:t>
            </a:r>
            <a:r>
              <a:rPr lang="lv-LV" sz="2800" dirty="0" smtClean="0"/>
              <a:t> tiem, kas </a:t>
            </a:r>
            <a:r>
              <a:rPr lang="lv-LV" sz="2800" b="1" dirty="0" smtClean="0"/>
              <a:t>Dieva vēsti neuzklausīs </a:t>
            </a:r>
            <a:r>
              <a:rPr lang="lv-LV" sz="2800" dirty="0" smtClean="0"/>
              <a:t>un no </a:t>
            </a:r>
            <a:r>
              <a:rPr lang="lv-LV" sz="2800" b="1" dirty="0" smtClean="0"/>
              <a:t>saviem grēkiem nebūs atgriezušies!</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18"/>
                                        </p:tgtEl>
                                        <p:attrNameLst>
                                          <p:attrName>style.visibility</p:attrName>
                                        </p:attrNameLst>
                                      </p:cBhvr>
                                      <p:to>
                                        <p:strVal val="visible"/>
                                      </p:to>
                                    </p:set>
                                    <p:animEffect transition="in" filter="fade">
                                      <p:cBhvr>
                                        <p:cTn id="11" dur="2000"/>
                                        <p:tgtEl>
                                          <p:spTgt spid="921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85794"/>
            <a:ext cx="9144000" cy="2308324"/>
          </a:xfrm>
          <a:prstGeom prst="rect">
            <a:avLst/>
          </a:prstGeom>
          <a:noFill/>
          <a:ln w="9525">
            <a:noFill/>
            <a:miter lim="800000"/>
            <a:headEnd/>
            <a:tailEnd/>
          </a:ln>
        </p:spPr>
        <p:txBody>
          <a:bodyPr wrap="square">
            <a:spAutoFit/>
          </a:bodyPr>
          <a:lstStyle/>
          <a:p>
            <a:pPr>
              <a:buFontTx/>
              <a:buChar char="•"/>
            </a:pPr>
            <a:r>
              <a:rPr lang="lv-LV" sz="2400" dirty="0" smtClean="0"/>
              <a:t>Kāds ir </a:t>
            </a:r>
            <a:r>
              <a:rPr lang="lv-LV" sz="2400" b="1" dirty="0" smtClean="0"/>
              <a:t>Dieva plāns Vecumnieku iedzīvotāju glābšanai</a:t>
            </a:r>
            <a:r>
              <a:rPr lang="lv-LV" sz="2400" dirty="0" smtClean="0"/>
              <a:t>?</a:t>
            </a:r>
          </a:p>
          <a:p>
            <a:r>
              <a:rPr lang="lv-LV" sz="2400" dirty="0" smtClean="0">
                <a:sym typeface="Wingdings" pitchFamily="2" charset="2"/>
              </a:rPr>
              <a:t> </a:t>
            </a:r>
            <a:r>
              <a:rPr lang="lv-LV" sz="2400" b="1" dirty="0" smtClean="0">
                <a:sym typeface="Wingdings" pitchFamily="2" charset="2"/>
              </a:rPr>
              <a:t>MĒS</a:t>
            </a:r>
            <a:r>
              <a:rPr lang="lv-LV" sz="2400" dirty="0" smtClean="0">
                <a:sym typeface="Wingdings" pitchFamily="2" charset="2"/>
              </a:rPr>
              <a:t> </a:t>
            </a:r>
            <a:r>
              <a:rPr lang="lv-LV" sz="2400" b="1" dirty="0" smtClean="0">
                <a:sym typeface="Wingdings" pitchFamily="2" charset="2"/>
              </a:rPr>
              <a:t>esam šis Dieva plāns</a:t>
            </a:r>
            <a:r>
              <a:rPr lang="lv-LV" sz="2400" dirty="0" smtClean="0">
                <a:sym typeface="Wingdings" pitchFamily="2" charset="2"/>
              </a:rPr>
              <a:t>! </a:t>
            </a:r>
            <a:r>
              <a:rPr lang="lv-LV" sz="2400" b="1" dirty="0" smtClean="0">
                <a:sym typeface="Wingdings" pitchFamily="2" charset="2"/>
              </a:rPr>
              <a:t>Cita plāna nav! </a:t>
            </a:r>
          </a:p>
          <a:p>
            <a:pPr>
              <a:buFontTx/>
              <a:buChar char="•"/>
            </a:pPr>
            <a:r>
              <a:rPr lang="lv-LV" sz="2400" b="1" dirty="0" smtClean="0">
                <a:sym typeface="Wingdings" pitchFamily="2" charset="2"/>
              </a:rPr>
              <a:t>Lokālā draudze ir vietējās sabiedrības Cerība</a:t>
            </a:r>
            <a:r>
              <a:rPr lang="lv-LV" sz="2400" dirty="0" smtClean="0">
                <a:sym typeface="Wingdings" pitchFamily="2" charset="2"/>
              </a:rPr>
              <a:t>! </a:t>
            </a:r>
          </a:p>
          <a:p>
            <a:r>
              <a:rPr lang="lv-LV" sz="2400" dirty="0" smtClean="0">
                <a:sym typeface="Wingdings" pitchFamily="2" charset="2"/>
              </a:rPr>
              <a:t> </a:t>
            </a:r>
            <a:r>
              <a:rPr lang="lv-LV" sz="2400" b="1" dirty="0" smtClean="0">
                <a:sym typeface="Wingdings" pitchFamily="2" charset="2"/>
              </a:rPr>
              <a:t>Kurš gan cits, ja ne mēs?</a:t>
            </a:r>
            <a:endParaRPr lang="lv-LV" sz="2400" b="1" dirty="0"/>
          </a:p>
          <a:p>
            <a:pPr>
              <a:buFontTx/>
              <a:buChar char="•"/>
            </a:pPr>
            <a:r>
              <a:rPr lang="lv-LV" sz="2400" b="1" dirty="0" smtClean="0"/>
              <a:t>Kāpēc darīt par mācekļiem mūsu tuviniekus </a:t>
            </a:r>
            <a:r>
              <a:rPr lang="lv-LV" sz="2400" dirty="0" smtClean="0"/>
              <a:t>– </a:t>
            </a:r>
            <a:r>
              <a:rPr lang="lv-LV" sz="2400" b="1" dirty="0" smtClean="0"/>
              <a:t>paša praktiskākā iemesla dēļ – Mūžīgās dzīvības dēļ!</a:t>
            </a:r>
            <a:r>
              <a:rPr lang="lv-LV" sz="2400" dirty="0" smtClean="0"/>
              <a:t> </a:t>
            </a:r>
            <a:r>
              <a:rPr lang="lv-LV" sz="2400" dirty="0"/>
              <a:t>Āmen</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12</a:t>
            </a:fld>
            <a:endParaRPr lang="lv-LV" smtClean="0"/>
          </a:p>
        </p:txBody>
      </p:sp>
      <p:pic>
        <p:nvPicPr>
          <p:cNvPr id="4098" name="Picture 2" descr="https://1.bp.blogspot.com/--LBAa8iE4g4/WSlax3SbYJI/AAAAAAAACP8/gEezF39cdBAxuvD0aFklUHLpd1L81r9swCLcB/s640/2017-05-14%2B11.44.47.jpg"/>
          <p:cNvPicPr>
            <a:picLocks noChangeAspect="1" noChangeArrowheads="1"/>
          </p:cNvPicPr>
          <p:nvPr/>
        </p:nvPicPr>
        <p:blipFill>
          <a:blip r:embed="rId2" cstate="print"/>
          <a:srcRect t="10417" b="10416"/>
          <a:stretch>
            <a:fillRect/>
          </a:stretch>
        </p:blipFill>
        <p:spPr bwMode="auto">
          <a:xfrm>
            <a:off x="357158" y="3071810"/>
            <a:ext cx="8286808" cy="373712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 calcmode="lin" valueType="num">
                                      <p:cBhvr additive="base">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0" fill="hold">
                            <p:stCondLst>
                              <p:cond delay="500"/>
                            </p:stCondLst>
                            <p:childTnLst>
                              <p:par>
                                <p:cTn id="21" presetID="2" presetClass="entr" presetSubtype="4" fill="hold" nodeType="after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 calcmode="lin" valueType="num">
                                      <p:cBhvr additive="base">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4" fill="hold" nodeType="afterEffect">
                                  <p:stCondLst>
                                    <p:cond delay="0"/>
                                  </p:stCondLst>
                                  <p:childTnLst>
                                    <p:set>
                                      <p:cBhvr>
                                        <p:cTn id="27" dur="1" fill="hold">
                                          <p:stCondLst>
                                            <p:cond delay="0"/>
                                          </p:stCondLst>
                                        </p:cTn>
                                        <p:tgtEl>
                                          <p:spTgt spid="7">
                                            <p:txEl>
                                              <p:pRg st="3" end="3"/>
                                            </p:txEl>
                                          </p:spTgt>
                                        </p:tgtEl>
                                        <p:attrNameLst>
                                          <p:attrName>style.visibility</p:attrName>
                                        </p:attrNameLst>
                                      </p:cBhvr>
                                      <p:to>
                                        <p:strVal val="visible"/>
                                      </p:to>
                                    </p:set>
                                    <p:anim calcmode="lin" valueType="num">
                                      <p:cBhvr additive="base">
                                        <p:cTn id="2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4098"/>
                                        </p:tgtEl>
                                        <p:attrNameLst>
                                          <p:attrName>style.visibility</p:attrName>
                                        </p:attrNameLst>
                                      </p:cBhvr>
                                      <p:to>
                                        <p:strVal val="visible"/>
                                      </p:to>
                                    </p:set>
                                    <p:animEffect transition="in" filter="fade">
                                      <p:cBhvr>
                                        <p:cTn id="32" dur="2000"/>
                                        <p:tgtEl>
                                          <p:spTgt spid="4098"/>
                                        </p:tgtEl>
                                      </p:cBhvr>
                                    </p:animEffect>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7">
                                            <p:txEl>
                                              <p:pRg st="4" end="4"/>
                                            </p:txEl>
                                          </p:spTgt>
                                        </p:tgtEl>
                                        <p:attrNameLst>
                                          <p:attrName>style.visibility</p:attrName>
                                        </p:attrNameLst>
                                      </p:cBhvr>
                                      <p:to>
                                        <p:strVal val="visible"/>
                                      </p:to>
                                    </p:set>
                                    <p:anim calcmode="lin" valueType="num">
                                      <p:cBhvr additive="base">
                                        <p:cTn id="36"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13</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900"/>
            <a:ext cx="8964612" cy="1071563"/>
          </a:xfrm>
        </p:spPr>
        <p:txBody>
          <a:bodyPr/>
          <a:lstStyle/>
          <a:p>
            <a:pPr eaLnBrk="1" hangingPunct="1"/>
            <a:r>
              <a:rPr lang="lv-LV" sz="3600" b="1" dirty="0" smtClean="0"/>
              <a:t>M</a:t>
            </a:r>
            <a:r>
              <a:rPr lang="en-US" sz="3600" b="1" dirty="0" smtClean="0"/>
              <a:t>t</a:t>
            </a:r>
            <a:r>
              <a:rPr lang="lv-LV" sz="3600" b="1" dirty="0" smtClean="0"/>
              <a:t>.10:1-15 </a:t>
            </a:r>
            <a:r>
              <a:rPr lang="lv-LV" sz="3600" b="1" dirty="0" smtClean="0"/>
              <a:t>Jēzus </a:t>
            </a:r>
            <a:r>
              <a:rPr lang="lv-LV" sz="3600" b="1" dirty="0" smtClean="0"/>
              <a:t>mācekļi</a:t>
            </a:r>
            <a:endParaRPr lang="lv-LV" sz="3600" b="1" dirty="0" smtClean="0"/>
          </a:p>
        </p:txBody>
      </p:sp>
      <p:pic>
        <p:nvPicPr>
          <p:cNvPr id="3075" name="Picture 3" descr="DOVE019"/>
          <p:cNvPicPr>
            <a:picLocks noChangeAspect="1" noChangeArrowheads="1"/>
          </p:cNvPicPr>
          <p:nvPr/>
        </p:nvPicPr>
        <p:blipFill>
          <a:blip r:embed="rId2" cstate="print"/>
          <a:srcRect/>
          <a:stretch>
            <a:fillRect/>
          </a:stretch>
        </p:blipFill>
        <p:spPr bwMode="auto">
          <a:xfrm>
            <a:off x="-17463" y="-71462"/>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642918"/>
            <a:ext cx="9144000" cy="5940088"/>
          </a:xfrm>
          <a:prstGeom prst="rect">
            <a:avLst/>
          </a:prstGeom>
          <a:noFill/>
          <a:ln w="9525">
            <a:noFill/>
            <a:miter lim="800000"/>
            <a:headEnd/>
            <a:tailEnd/>
          </a:ln>
        </p:spPr>
        <p:txBody>
          <a:bodyPr>
            <a:spAutoFit/>
          </a:bodyPr>
          <a:lstStyle/>
          <a:p>
            <a:pPr algn="just"/>
            <a:r>
              <a:rPr lang="lv-LV" sz="2000" baseline="30000" dirty="0" smtClean="0"/>
              <a:t>1</a:t>
            </a:r>
            <a:r>
              <a:rPr lang="lv-LV" sz="2000" dirty="0" smtClean="0"/>
              <a:t> Jēzus, pieaicinājis savus divpadsmit mācekļus, deva viņiem varu izdzīt nešķīstos garus un dziedināt no visām slimībām un kaitēm. </a:t>
            </a:r>
            <a:r>
              <a:rPr lang="lv-LV" sz="2000" baseline="30000" dirty="0" smtClean="0"/>
              <a:t>2</a:t>
            </a:r>
            <a:r>
              <a:rPr lang="lv-LV" sz="2000" dirty="0" smtClean="0"/>
              <a:t> Bet divpadsmit apustuļu vārdi ir šādi: vispirms – Sīmanis, saukts Pēteris, un viņa brālis Andrejs; tad Jēkabs, Zebedeja dēls, un viņa brālis Jānis, </a:t>
            </a:r>
            <a:r>
              <a:rPr lang="lv-LV" sz="2000" baseline="30000" dirty="0" smtClean="0"/>
              <a:t>3</a:t>
            </a:r>
            <a:r>
              <a:rPr lang="lv-LV" sz="2000" dirty="0" smtClean="0"/>
              <a:t> Filips un Bartolomejs, Toms un muitnieks Matejs, Jēkabs, Alfeja dēls, un Tadejs, </a:t>
            </a:r>
            <a:r>
              <a:rPr lang="lv-LV" sz="2000" baseline="30000" dirty="0" smtClean="0"/>
              <a:t>4</a:t>
            </a:r>
            <a:r>
              <a:rPr lang="lv-LV" sz="2000" dirty="0" smtClean="0"/>
              <a:t> kanaānietis Sīmanis un Jūda Iskariots, kas viņu nodeva</a:t>
            </a:r>
            <a:r>
              <a:rPr lang="lv-LV" sz="2000" dirty="0" smtClean="0"/>
              <a:t>. </a:t>
            </a:r>
            <a:r>
              <a:rPr lang="lv-LV" sz="2000" baseline="30000" dirty="0" smtClean="0"/>
              <a:t>5</a:t>
            </a:r>
            <a:r>
              <a:rPr lang="lv-LV" sz="2000" dirty="0" smtClean="0"/>
              <a:t> Šos divpadsmit Jēzus sūtīja, tiem pavēlēdams: “Neejiet uz pagānu pusi un samariešu pilsētās, </a:t>
            </a:r>
            <a:r>
              <a:rPr lang="lv-LV" sz="2000" baseline="30000" dirty="0" smtClean="0"/>
              <a:t>6</a:t>
            </a:r>
            <a:r>
              <a:rPr lang="lv-LV" sz="2000" dirty="0" smtClean="0"/>
              <a:t> bet ejiet labāk pie Israēla nama pazudušajām avīm. </a:t>
            </a:r>
            <a:r>
              <a:rPr lang="lv-LV" sz="2000" baseline="30000" dirty="0" smtClean="0"/>
              <a:t>7</a:t>
            </a:r>
            <a:r>
              <a:rPr lang="lv-LV" sz="2000" dirty="0" smtClean="0"/>
              <a:t> </a:t>
            </a:r>
            <a:r>
              <a:rPr lang="lv-LV" sz="2000" dirty="0" smtClean="0"/>
              <a:t>Ejiet </a:t>
            </a:r>
            <a:r>
              <a:rPr lang="lv-LV" sz="2000" dirty="0" smtClean="0"/>
              <a:t>un sludiniet: Debesu valstība ir klāt. </a:t>
            </a:r>
            <a:r>
              <a:rPr lang="lv-LV" sz="2000" baseline="30000" dirty="0" smtClean="0"/>
              <a:t>8</a:t>
            </a:r>
            <a:r>
              <a:rPr lang="lv-LV" sz="2000" dirty="0" smtClean="0"/>
              <a:t> Dziediniet slimus, uzceliet mirušus, šķīstiet spitālīgus, izdzeniet dēmonus; bez maksas jūs esat saņēmuši, bez maksas dodiet. </a:t>
            </a:r>
            <a:r>
              <a:rPr lang="lv-LV" sz="2000" baseline="30000" dirty="0" smtClean="0"/>
              <a:t>9</a:t>
            </a:r>
            <a:r>
              <a:rPr lang="lv-LV" sz="2000" dirty="0" smtClean="0"/>
              <a:t> Neņemiet sev nedz sudrabu, nedz zeltu, nedz vara naudu savās jostās, </a:t>
            </a:r>
            <a:r>
              <a:rPr lang="lv-LV" sz="2000" baseline="30000" dirty="0" smtClean="0"/>
              <a:t>10</a:t>
            </a:r>
            <a:r>
              <a:rPr lang="lv-LV" sz="2000" dirty="0" smtClean="0"/>
              <a:t> nedz somu ceļā, nedz divi svārkus, nedz apavus, nedz spieķi; jo strādnieks savu iztiku ir cienīgs saņemt. 11 Un, kurā pilsētā vai ciemā jūs ieiesit, tur izjautājiet, kurš tajā ir cienīgs; pie tā arī palieciet, kamēr aiziesiet. 12 Un, namā ieiedami, sveiciniet to. 13 Un, ja tas nams ir cienīgs, tad jūsu miers lai nāk pār to, bet, ja tas nav cienīgs, tad lai jūsu miers atkal pie jums atgriežas. 14 Ja kāds jūs neuzņem un neuzklausa jūsu vārdus, iedami ārā no šī nama vai šīs pilsētas, nokratiet putekļus no savām kājām. 15 Patiesi Es jums saku: Sodomas un Gomoras zemei būs vieglāk soda dienā nekā šai pilsētai. </a:t>
            </a:r>
          </a:p>
        </p:txBody>
      </p:sp>
      <p:sp>
        <p:nvSpPr>
          <p:cNvPr id="7" name="Text Box 6"/>
          <p:cNvSpPr txBox="1">
            <a:spLocks noChangeArrowheads="1"/>
          </p:cNvSpPr>
          <p:nvPr/>
        </p:nvSpPr>
        <p:spPr bwMode="auto">
          <a:xfrm>
            <a:off x="7524328" y="0"/>
            <a:ext cx="1619672" cy="396875"/>
          </a:xfrm>
          <a:prstGeom prst="rect">
            <a:avLst/>
          </a:prstGeom>
          <a:noFill/>
          <a:ln w="9525">
            <a:noFill/>
            <a:miter lim="800000"/>
            <a:headEnd/>
            <a:tailEnd/>
          </a:ln>
        </p:spPr>
        <p:txBody>
          <a:bodyPr wrap="square">
            <a:spAutoFit/>
          </a:bodyPr>
          <a:lstStyle/>
          <a:p>
            <a:pPr>
              <a:spcBef>
                <a:spcPct val="50000"/>
              </a:spcBef>
            </a:pPr>
            <a:r>
              <a:rPr lang="lv-LV" sz="2000" dirty="0" smtClean="0"/>
              <a:t>14.jūn.2020</a:t>
            </a:r>
            <a:r>
              <a:rPr lang="lv-LV" sz="2000" dirty="0" smtClean="0"/>
              <a:t>.</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baseline="30000" dirty="0" smtClean="0"/>
              <a:t>1</a:t>
            </a:r>
            <a:r>
              <a:rPr lang="lv-LV" sz="2800" i="1" dirty="0" smtClean="0"/>
              <a:t> Jēzus, pieaicinājis savus divpadsmit mācekļus, deva viņiem varu izdzīt nešķīstos garus un dziedināt no visām slimībām un kaitēm.</a:t>
            </a:r>
          </a:p>
        </p:txBody>
      </p:sp>
      <p:sp>
        <p:nvSpPr>
          <p:cNvPr id="7" name="Rectangle 6"/>
          <p:cNvSpPr>
            <a:spLocks noChangeArrowheads="1"/>
          </p:cNvSpPr>
          <p:nvPr/>
        </p:nvSpPr>
        <p:spPr bwMode="auto">
          <a:xfrm>
            <a:off x="0" y="928670"/>
            <a:ext cx="4643438" cy="6001643"/>
          </a:xfrm>
          <a:prstGeom prst="rect">
            <a:avLst/>
          </a:prstGeom>
          <a:noFill/>
          <a:ln w="9525">
            <a:noFill/>
            <a:miter lim="800000"/>
            <a:headEnd/>
            <a:tailEnd/>
          </a:ln>
        </p:spPr>
        <p:txBody>
          <a:bodyPr wrap="square">
            <a:spAutoFit/>
          </a:bodyPr>
          <a:lstStyle/>
          <a:p>
            <a:pPr>
              <a:buFontTx/>
              <a:buChar char="•"/>
            </a:pPr>
            <a:r>
              <a:rPr lang="lv-LV" sz="3200" b="1" dirty="0" smtClean="0"/>
              <a:t>Jēzus</a:t>
            </a:r>
            <a:r>
              <a:rPr lang="lv-LV" sz="3200" dirty="0" smtClean="0"/>
              <a:t> dod v</a:t>
            </a:r>
            <a:r>
              <a:rPr lang="lv-LV" sz="3200" b="1" dirty="0" smtClean="0"/>
              <a:t>aru izdzīt dēmonus</a:t>
            </a:r>
            <a:r>
              <a:rPr lang="lv-LV" sz="3200" dirty="0" smtClean="0"/>
              <a:t> un </a:t>
            </a:r>
            <a:r>
              <a:rPr lang="lv-LV" sz="3200" b="1" dirty="0" smtClean="0"/>
              <a:t>dziedināt visas slimības</a:t>
            </a:r>
            <a:r>
              <a:rPr lang="lv-LV" sz="3200" dirty="0" smtClean="0"/>
              <a:t>.</a:t>
            </a:r>
            <a:endParaRPr lang="lv-LV" sz="3200" dirty="0"/>
          </a:p>
          <a:p>
            <a:pPr>
              <a:buFontTx/>
              <a:buChar char="•"/>
            </a:pPr>
            <a:r>
              <a:rPr lang="lv-LV" sz="3200" b="1" dirty="0" smtClean="0"/>
              <a:t>Mācekļi dziedina </a:t>
            </a:r>
            <a:r>
              <a:rPr lang="lv-LV" sz="3200" dirty="0" smtClean="0"/>
              <a:t>un </a:t>
            </a:r>
            <a:r>
              <a:rPr lang="lv-LV" sz="3200" b="1" dirty="0" smtClean="0"/>
              <a:t>izdzen</a:t>
            </a:r>
            <a:r>
              <a:rPr lang="lv-LV" sz="3200" dirty="0" smtClean="0"/>
              <a:t> </a:t>
            </a:r>
            <a:r>
              <a:rPr lang="lv-LV" sz="3200" b="1" dirty="0" smtClean="0"/>
              <a:t>dēmonus</a:t>
            </a:r>
            <a:r>
              <a:rPr lang="lv-LV" sz="3200" dirty="0" smtClean="0"/>
              <a:t> ne savā spēkā, bet </a:t>
            </a:r>
            <a:r>
              <a:rPr lang="lv-LV" sz="3200" b="1" dirty="0" smtClean="0"/>
              <a:t>Jēzus spēkā</a:t>
            </a:r>
            <a:r>
              <a:rPr lang="lv-LV" sz="3200" dirty="0" smtClean="0"/>
              <a:t>.</a:t>
            </a:r>
          </a:p>
          <a:p>
            <a:pPr>
              <a:buFontTx/>
              <a:buChar char="•"/>
            </a:pPr>
            <a:r>
              <a:rPr lang="lv-LV" sz="3200" dirty="0" smtClean="0"/>
              <a:t>Vai tas ir dots </a:t>
            </a:r>
            <a:r>
              <a:rPr lang="lv-LV" sz="3200" b="1" dirty="0" smtClean="0"/>
              <a:t>tikai divpadsmit mācekļiem </a:t>
            </a:r>
            <a:r>
              <a:rPr lang="lv-LV" sz="3200" dirty="0" smtClean="0"/>
              <a:t>vai arī </a:t>
            </a:r>
            <a:r>
              <a:rPr lang="lv-LV" sz="3200" b="1" dirty="0" smtClean="0"/>
              <a:t>visiem mācekļiem </a:t>
            </a:r>
            <a:r>
              <a:rPr lang="lv-LV" sz="3200" dirty="0" smtClean="0"/>
              <a:t>līdz šim laikam?</a:t>
            </a:r>
            <a:endParaRPr lang="lv-LV" sz="32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3</a:t>
            </a:fld>
            <a:endParaRPr lang="lv-LV" smtClean="0"/>
          </a:p>
        </p:txBody>
      </p:sp>
      <p:pic>
        <p:nvPicPr>
          <p:cNvPr id="25602" name="Picture 2" descr="Attēlu rezultāti vaicājumam “Jesus casting out demons”&quot;"/>
          <p:cNvPicPr>
            <a:picLocks noChangeAspect="1" noChangeArrowheads="1"/>
          </p:cNvPicPr>
          <p:nvPr/>
        </p:nvPicPr>
        <p:blipFill>
          <a:blip r:embed="rId2" cstate="print"/>
          <a:srcRect/>
          <a:stretch>
            <a:fillRect/>
          </a:stretch>
        </p:blipFill>
        <p:spPr bwMode="auto">
          <a:xfrm>
            <a:off x="4500562" y="714356"/>
            <a:ext cx="4643438" cy="614364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fade">
                                      <p:cBhvr>
                                        <p:cTn id="11" dur="2000"/>
                                        <p:tgtEl>
                                          <p:spTgt spid="256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baseline="30000" dirty="0" smtClean="0"/>
              <a:t>2</a:t>
            </a:r>
            <a:r>
              <a:rPr lang="lv-LV" sz="2800" i="1" dirty="0" smtClean="0"/>
              <a:t> Bet divpadsmit apustuļu vārdi ir šādi: vispirms – Sīmanis, saukts Pēteris, un viņa brālis Andrejs; tad Jēkabs, </a:t>
            </a:r>
            <a:r>
              <a:rPr lang="lv-LV" sz="2800" i="1" dirty="0" err="1" smtClean="0"/>
              <a:t>Zebedeja</a:t>
            </a:r>
            <a:r>
              <a:rPr lang="lv-LV" sz="2800" i="1" dirty="0" smtClean="0"/>
              <a:t> dēls, un viņa brālis Jānis, </a:t>
            </a:r>
            <a:r>
              <a:rPr lang="lv-LV" sz="2800" i="1" baseline="30000" dirty="0" smtClean="0"/>
              <a:t>3</a:t>
            </a:r>
            <a:r>
              <a:rPr lang="lv-LV" sz="2800" i="1" dirty="0" smtClean="0"/>
              <a:t> Filips un </a:t>
            </a:r>
            <a:r>
              <a:rPr lang="lv-LV" sz="2800" i="1" dirty="0" err="1" smtClean="0"/>
              <a:t>Bartolomejs</a:t>
            </a:r>
            <a:r>
              <a:rPr lang="lv-LV" sz="2800" i="1" dirty="0" smtClean="0"/>
              <a:t>, Toms un muitnieks Matejs, Jēkabs, </a:t>
            </a:r>
            <a:r>
              <a:rPr lang="lv-LV" sz="2800" i="1" dirty="0" err="1" smtClean="0"/>
              <a:t>Alfeja</a:t>
            </a:r>
            <a:r>
              <a:rPr lang="lv-LV" sz="2800" i="1" dirty="0" smtClean="0"/>
              <a:t> dēls, un </a:t>
            </a:r>
            <a:r>
              <a:rPr lang="lv-LV" sz="2800" i="1" dirty="0" err="1" smtClean="0"/>
              <a:t>Tadejs</a:t>
            </a:r>
            <a:r>
              <a:rPr lang="lv-LV" sz="2800" i="1" dirty="0" smtClean="0"/>
              <a:t>, </a:t>
            </a:r>
            <a:r>
              <a:rPr lang="lv-LV" sz="2800" i="1" baseline="30000" dirty="0" smtClean="0"/>
              <a:t>4</a:t>
            </a:r>
            <a:r>
              <a:rPr lang="lv-LV" sz="2800" i="1" dirty="0" smtClean="0"/>
              <a:t> </a:t>
            </a:r>
            <a:r>
              <a:rPr lang="lv-LV" sz="2800" i="1" dirty="0" err="1" smtClean="0"/>
              <a:t>kanaānietis</a:t>
            </a:r>
            <a:r>
              <a:rPr lang="lv-LV" sz="2800" i="1" dirty="0" smtClean="0"/>
              <a:t> Sīmanis un Jūda </a:t>
            </a:r>
            <a:r>
              <a:rPr lang="lv-LV" sz="2800" i="1" dirty="0" err="1" smtClean="0"/>
              <a:t>Iskariots</a:t>
            </a:r>
            <a:r>
              <a:rPr lang="lv-LV" sz="2800" i="1" dirty="0" smtClean="0"/>
              <a:t>, kas viņu nodeva.</a:t>
            </a:r>
          </a:p>
        </p:txBody>
      </p:sp>
      <p:sp>
        <p:nvSpPr>
          <p:cNvPr id="7" name="Rectangle 6"/>
          <p:cNvSpPr>
            <a:spLocks noChangeArrowheads="1"/>
          </p:cNvSpPr>
          <p:nvPr/>
        </p:nvSpPr>
        <p:spPr bwMode="auto">
          <a:xfrm>
            <a:off x="71438" y="2285992"/>
            <a:ext cx="2643174" cy="3416320"/>
          </a:xfrm>
          <a:prstGeom prst="rect">
            <a:avLst/>
          </a:prstGeom>
          <a:noFill/>
          <a:ln w="9525">
            <a:noFill/>
            <a:miter lim="800000"/>
            <a:headEnd/>
            <a:tailEnd/>
          </a:ln>
        </p:spPr>
        <p:txBody>
          <a:bodyPr wrap="square">
            <a:spAutoFit/>
          </a:bodyPr>
          <a:lstStyle/>
          <a:p>
            <a:pPr>
              <a:buFontTx/>
              <a:buChar char="•"/>
            </a:pPr>
            <a:r>
              <a:rPr lang="lv-LV" sz="3600" dirty="0" smtClean="0"/>
              <a:t>Cik daudz gan mēs zinām, kas ir </a:t>
            </a:r>
            <a:r>
              <a:rPr lang="lv-LV" sz="3600" dirty="0" smtClean="0"/>
              <a:t>noticis </a:t>
            </a:r>
            <a:r>
              <a:rPr lang="lv-LV" sz="3600" dirty="0" smtClean="0"/>
              <a:t>ar šiem 12 vīriem?</a:t>
            </a:r>
            <a:endParaRPr lang="lv-LV" sz="36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4</a:t>
            </a:fld>
            <a:endParaRPr lang="lv-LV" smtClean="0"/>
          </a:p>
        </p:txBody>
      </p:sp>
      <p:pic>
        <p:nvPicPr>
          <p:cNvPr id="24578" name="Picture 2" descr="Attēlu rezultāti vaicājumam “12 apostles of Jesus”&quot;"/>
          <p:cNvPicPr>
            <a:picLocks noChangeAspect="1" noChangeArrowheads="1"/>
          </p:cNvPicPr>
          <p:nvPr/>
        </p:nvPicPr>
        <p:blipFill>
          <a:blip r:embed="rId2" cstate="print"/>
          <a:srcRect/>
          <a:stretch>
            <a:fillRect/>
          </a:stretch>
        </p:blipFill>
        <p:spPr bwMode="auto">
          <a:xfrm>
            <a:off x="2857488" y="1785934"/>
            <a:ext cx="6286512" cy="507206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142900"/>
            <a:ext cx="8894763" cy="1000108"/>
          </a:xfrm>
        </p:spPr>
        <p:txBody>
          <a:bodyPr/>
          <a:lstStyle/>
          <a:p>
            <a:pPr eaLnBrk="1" hangingPunct="1"/>
            <a:r>
              <a:rPr lang="lv-LV" b="1" dirty="0" smtClean="0"/>
              <a:t>Jēzus apustuļi</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4" name="Slide Number Placeholder 5"/>
          <p:cNvSpPr>
            <a:spLocks noGrp="1"/>
          </p:cNvSpPr>
          <p:nvPr>
            <p:ph type="sldNum" sz="quarter" idx="12"/>
          </p:nvPr>
        </p:nvSpPr>
        <p:spPr>
          <a:noFill/>
        </p:spPr>
        <p:txBody>
          <a:bodyPr/>
          <a:lstStyle/>
          <a:p>
            <a:fld id="{E6BE196C-8413-40B6-84B0-B82D566C2513}" type="slidenum">
              <a:rPr lang="lv-LV" smtClean="0"/>
              <a:pPr/>
              <a:t>5</a:t>
            </a:fld>
            <a:endParaRPr lang="lv-LV" smtClean="0"/>
          </a:p>
        </p:txBody>
      </p:sp>
      <p:sp>
        <p:nvSpPr>
          <p:cNvPr id="7" name="Rectangle 6"/>
          <p:cNvSpPr>
            <a:spLocks noChangeArrowheads="1"/>
          </p:cNvSpPr>
          <p:nvPr/>
        </p:nvSpPr>
        <p:spPr bwMode="auto">
          <a:xfrm>
            <a:off x="0" y="642918"/>
            <a:ext cx="9358346" cy="6740307"/>
          </a:xfrm>
          <a:prstGeom prst="rect">
            <a:avLst/>
          </a:prstGeom>
          <a:noFill/>
          <a:ln w="9525">
            <a:noFill/>
            <a:miter lim="800000"/>
            <a:headEnd/>
            <a:tailEnd/>
          </a:ln>
        </p:spPr>
        <p:txBody>
          <a:bodyPr wrap="square">
            <a:spAutoFit/>
          </a:bodyPr>
          <a:lstStyle/>
          <a:p>
            <a:pPr marL="514350" indent="-514350">
              <a:buFont typeface="+mj-lt"/>
              <a:buAutoNum type="arabicPeriod"/>
            </a:pPr>
            <a:r>
              <a:rPr lang="lv-LV" sz="2400" b="1" dirty="0" smtClean="0"/>
              <a:t>Andrejs</a:t>
            </a:r>
            <a:r>
              <a:rPr lang="lv-LV" sz="2400" dirty="0" smtClean="0"/>
              <a:t> – </a:t>
            </a:r>
            <a:r>
              <a:rPr lang="lv-LV" sz="2400" dirty="0" err="1" smtClean="0"/>
              <a:t>Evaņģelizē</a:t>
            </a:r>
            <a:r>
              <a:rPr lang="lv-LV" sz="2400" dirty="0" smtClean="0"/>
              <a:t> </a:t>
            </a:r>
            <a:r>
              <a:rPr lang="lv-LV" sz="2400" b="1" dirty="0" smtClean="0"/>
              <a:t>grieķu pasauli </a:t>
            </a:r>
            <a:r>
              <a:rPr lang="lv-LV" sz="2400" dirty="0" smtClean="0"/>
              <a:t>kā tulks, sludinājis </a:t>
            </a:r>
            <a:r>
              <a:rPr lang="lv-LV" sz="2400" b="1" dirty="0" smtClean="0"/>
              <a:t>Mazāzijā</a:t>
            </a:r>
            <a:r>
              <a:rPr lang="lv-LV" sz="2400" dirty="0" smtClean="0"/>
              <a:t>, </a:t>
            </a:r>
            <a:r>
              <a:rPr lang="lv-LV" sz="2400" b="1" dirty="0" smtClean="0"/>
              <a:t>Melnās jūras ziemeļos</a:t>
            </a:r>
            <a:r>
              <a:rPr lang="lv-LV" sz="2400" dirty="0" smtClean="0"/>
              <a:t>, sasniedzot arī </a:t>
            </a:r>
            <a:r>
              <a:rPr lang="lv-LV" sz="2400" b="1" dirty="0" smtClean="0"/>
              <a:t>Kijevu</a:t>
            </a:r>
            <a:r>
              <a:rPr lang="lv-LV" sz="2400" dirty="0" smtClean="0"/>
              <a:t>. Pamatojoties uz tradīciju, Sv. Andrejs arī tiek uzskatīts par </a:t>
            </a:r>
            <a:r>
              <a:rPr lang="lv-LV" sz="2400" b="1" dirty="0" smtClean="0"/>
              <a:t>Konstantinopoles patriarhāta dibinātāju</a:t>
            </a:r>
            <a:r>
              <a:rPr lang="lv-LV" sz="2400" dirty="0" smtClean="0"/>
              <a:t> un </a:t>
            </a:r>
            <a:r>
              <a:rPr lang="lv-LV" sz="2400" b="1" dirty="0" smtClean="0"/>
              <a:t>pirmo bīskapu</a:t>
            </a:r>
            <a:r>
              <a:rPr lang="lv-LV" sz="2400" dirty="0" smtClean="0"/>
              <a:t>.</a:t>
            </a:r>
          </a:p>
          <a:p>
            <a:pPr marL="514350" indent="-514350">
              <a:buFont typeface="+mj-lt"/>
              <a:buAutoNum type="arabicPeriod"/>
            </a:pPr>
            <a:r>
              <a:rPr lang="lv-LV" sz="2400" b="1" dirty="0" err="1" smtClean="0"/>
              <a:t>Bartolomejs</a:t>
            </a:r>
            <a:r>
              <a:rPr lang="lv-LV" sz="2400" dirty="0" smtClean="0"/>
              <a:t> – </a:t>
            </a:r>
            <a:r>
              <a:rPr lang="lv-LV" sz="2400" b="1" dirty="0" smtClean="0"/>
              <a:t>Indijā, Armēnija (mūsdienu Turcija)</a:t>
            </a:r>
            <a:endParaRPr lang="lv-LV" sz="2400" dirty="0" smtClean="0"/>
          </a:p>
          <a:p>
            <a:pPr marL="514350" indent="-514350">
              <a:buFont typeface="+mj-lt"/>
              <a:buAutoNum type="arabicPeriod"/>
            </a:pPr>
            <a:r>
              <a:rPr lang="lv-LV" sz="2400" b="1" dirty="0" smtClean="0"/>
              <a:t>Jānis</a:t>
            </a:r>
            <a:r>
              <a:rPr lang="lv-LV" sz="2400" dirty="0" smtClean="0"/>
              <a:t> – bīskaps pār 7 draudzēm: </a:t>
            </a:r>
            <a:r>
              <a:rPr lang="lv-LV" sz="2400" b="1" dirty="0" smtClean="0"/>
              <a:t>Efeza, </a:t>
            </a:r>
            <a:r>
              <a:rPr lang="lv-LV" sz="2400" b="1" dirty="0" err="1" smtClean="0"/>
              <a:t>Smirna</a:t>
            </a:r>
            <a:r>
              <a:rPr lang="lv-LV" sz="2400" b="1" dirty="0" smtClean="0"/>
              <a:t>, </a:t>
            </a:r>
            <a:r>
              <a:rPr lang="lv-LV" sz="2400" b="1" dirty="0" err="1" smtClean="0"/>
              <a:t>Pergama</a:t>
            </a:r>
            <a:r>
              <a:rPr lang="lv-LV" sz="2400" b="1" dirty="0" smtClean="0"/>
              <a:t>, </a:t>
            </a:r>
            <a:r>
              <a:rPr lang="lv-LV" sz="2400" b="1" dirty="0" err="1" smtClean="0"/>
              <a:t>Tiatīra</a:t>
            </a:r>
            <a:r>
              <a:rPr lang="lv-LV" sz="2400" b="1" dirty="0" smtClean="0"/>
              <a:t>, </a:t>
            </a:r>
            <a:r>
              <a:rPr lang="lv-LV" sz="2400" b="1" dirty="0" err="1" smtClean="0"/>
              <a:t>Sarda</a:t>
            </a:r>
            <a:r>
              <a:rPr lang="lv-LV" sz="2400" b="1" dirty="0" smtClean="0"/>
              <a:t>, Filadelfija, </a:t>
            </a:r>
            <a:r>
              <a:rPr lang="lv-LV" sz="2400" b="1" dirty="0" err="1" smtClean="0"/>
              <a:t>Laodiķeja</a:t>
            </a:r>
            <a:endParaRPr lang="lv-LV" sz="2400" b="1" dirty="0" smtClean="0"/>
          </a:p>
          <a:p>
            <a:pPr marL="514350" indent="-514350">
              <a:buFont typeface="+mj-lt"/>
              <a:buAutoNum type="arabicPeriod"/>
            </a:pPr>
            <a:r>
              <a:rPr lang="lv-LV" sz="2400" b="1" dirty="0" smtClean="0"/>
              <a:t>Matejs</a:t>
            </a:r>
            <a:r>
              <a:rPr lang="lv-LV" sz="2400" dirty="0" smtClean="0"/>
              <a:t> – sludina </a:t>
            </a:r>
            <a:r>
              <a:rPr lang="lv-LV" sz="2400" b="1" dirty="0" smtClean="0"/>
              <a:t>jūdiem</a:t>
            </a:r>
            <a:r>
              <a:rPr lang="lv-LV" sz="2400" dirty="0" smtClean="0"/>
              <a:t>, kad nolemj pievērsties arī citām tautām – uzraksta </a:t>
            </a:r>
            <a:r>
              <a:rPr lang="lv-LV" sz="2400" b="1" dirty="0" smtClean="0"/>
              <a:t>evaņģēliju</a:t>
            </a:r>
          </a:p>
          <a:p>
            <a:pPr marL="514350" indent="-514350">
              <a:buFont typeface="+mj-lt"/>
              <a:buAutoNum type="arabicPeriod"/>
            </a:pPr>
            <a:r>
              <a:rPr lang="lv-LV" sz="2400" b="1" dirty="0" smtClean="0"/>
              <a:t>Pēteris</a:t>
            </a:r>
            <a:r>
              <a:rPr lang="lv-LV" sz="2400" dirty="0" smtClean="0"/>
              <a:t> – </a:t>
            </a:r>
            <a:r>
              <a:rPr lang="lv-LV" sz="2400" b="1" dirty="0" smtClean="0"/>
              <a:t>Izraēla</a:t>
            </a:r>
            <a:r>
              <a:rPr lang="lv-LV" sz="2400" dirty="0" smtClean="0"/>
              <a:t>, </a:t>
            </a:r>
            <a:r>
              <a:rPr lang="lv-LV" sz="2400" b="1" dirty="0" smtClean="0"/>
              <a:t>Sīrija</a:t>
            </a:r>
            <a:r>
              <a:rPr lang="lv-LV" sz="2400" dirty="0" smtClean="0"/>
              <a:t>, </a:t>
            </a:r>
            <a:r>
              <a:rPr lang="lv-LV" sz="2400" b="1" dirty="0" smtClean="0"/>
              <a:t>Ziemeļāfrika</a:t>
            </a:r>
            <a:r>
              <a:rPr lang="lv-LV" sz="2400" dirty="0" smtClean="0"/>
              <a:t> un </a:t>
            </a:r>
            <a:r>
              <a:rPr lang="lv-LV" sz="2400" b="1" dirty="0" smtClean="0"/>
              <a:t>Spānija</a:t>
            </a:r>
          </a:p>
          <a:p>
            <a:pPr marL="514350" indent="-514350">
              <a:buFont typeface="+mj-lt"/>
              <a:buAutoNum type="arabicPeriod"/>
            </a:pPr>
            <a:r>
              <a:rPr lang="lv-LV" sz="2400" b="1" dirty="0" smtClean="0"/>
              <a:t>Filips</a:t>
            </a:r>
            <a:r>
              <a:rPr lang="lv-LV" sz="2400" dirty="0" smtClean="0"/>
              <a:t> – </a:t>
            </a:r>
            <a:r>
              <a:rPr lang="lv-LV" sz="2400" b="1" dirty="0" smtClean="0"/>
              <a:t>Grieķija</a:t>
            </a:r>
            <a:r>
              <a:rPr lang="lv-LV" sz="2400" dirty="0" smtClean="0"/>
              <a:t>, </a:t>
            </a:r>
            <a:r>
              <a:rPr lang="lv-LV" sz="2400" b="1" dirty="0" smtClean="0"/>
              <a:t>Frīģija</a:t>
            </a:r>
            <a:r>
              <a:rPr lang="lv-LV" sz="2400" dirty="0" smtClean="0"/>
              <a:t>, kur </a:t>
            </a:r>
            <a:r>
              <a:rPr lang="lv-LV" sz="2400" b="1" dirty="0" err="1" smtClean="0"/>
              <a:t>Hierapolē</a:t>
            </a:r>
            <a:r>
              <a:rPr lang="lv-LV" sz="2400" dirty="0" smtClean="0"/>
              <a:t> mirst mocekļa nāvē</a:t>
            </a:r>
          </a:p>
          <a:p>
            <a:pPr marL="514350" indent="-514350">
              <a:buFont typeface="+mj-lt"/>
              <a:buAutoNum type="arabicPeriod"/>
            </a:pPr>
            <a:r>
              <a:rPr lang="lv-LV" sz="2400" b="1" dirty="0" smtClean="0"/>
              <a:t>Toms</a:t>
            </a:r>
            <a:r>
              <a:rPr lang="lv-LV" sz="2400" dirty="0" smtClean="0"/>
              <a:t> – </a:t>
            </a:r>
            <a:r>
              <a:rPr lang="lv-LV" sz="2400" b="1" dirty="0" smtClean="0"/>
              <a:t>Sīrija, Persija, </a:t>
            </a:r>
            <a:r>
              <a:rPr lang="lv-LV" sz="2400" b="1" dirty="0" err="1" smtClean="0"/>
              <a:t>Rietumindija</a:t>
            </a:r>
            <a:endParaRPr lang="lv-LV" sz="2400" b="1" dirty="0" smtClean="0"/>
          </a:p>
          <a:p>
            <a:pPr marL="514350" indent="-514350">
              <a:buFont typeface="+mj-lt"/>
              <a:buAutoNum type="arabicPeriod"/>
            </a:pPr>
            <a:r>
              <a:rPr lang="lv-LV" sz="2400" b="1" dirty="0" smtClean="0"/>
              <a:t>Jēkabs, </a:t>
            </a:r>
            <a:r>
              <a:rPr lang="lv-LV" sz="2400" b="1" dirty="0" err="1" smtClean="0"/>
              <a:t>Cebadeja</a:t>
            </a:r>
            <a:r>
              <a:rPr lang="lv-LV" sz="2400" b="1" dirty="0" smtClean="0"/>
              <a:t> dēls </a:t>
            </a:r>
            <a:r>
              <a:rPr lang="lv-LV" sz="2400" dirty="0" smtClean="0"/>
              <a:t>– </a:t>
            </a:r>
            <a:r>
              <a:rPr lang="lv-LV" sz="2400" b="1" dirty="0" smtClean="0"/>
              <a:t>Spānija</a:t>
            </a:r>
            <a:r>
              <a:rPr lang="lv-LV" sz="2400" dirty="0" smtClean="0"/>
              <a:t>                                           (apglabāts Santjago </a:t>
            </a:r>
            <a:r>
              <a:rPr lang="lv-LV" sz="2400" dirty="0" err="1" smtClean="0"/>
              <a:t>de</a:t>
            </a:r>
            <a:r>
              <a:rPr lang="lv-LV" sz="2400" dirty="0" smtClean="0"/>
              <a:t> </a:t>
            </a:r>
            <a:r>
              <a:rPr lang="lv-LV" sz="2400" dirty="0" err="1" smtClean="0"/>
              <a:t>Kompostella</a:t>
            </a:r>
            <a:r>
              <a:rPr lang="lv-LV" sz="2400" dirty="0" smtClean="0"/>
              <a:t>)</a:t>
            </a:r>
          </a:p>
          <a:p>
            <a:pPr marL="514350" indent="-514350">
              <a:buFont typeface="+mj-lt"/>
              <a:buAutoNum type="arabicPeriod"/>
            </a:pPr>
            <a:r>
              <a:rPr lang="lv-LV" sz="2400" b="1" dirty="0" err="1" smtClean="0"/>
              <a:t>Tadejs</a:t>
            </a:r>
            <a:r>
              <a:rPr lang="lv-LV" sz="2400" dirty="0" smtClean="0"/>
              <a:t> – </a:t>
            </a:r>
            <a:r>
              <a:rPr lang="lv-LV" sz="2400" b="1" dirty="0" smtClean="0"/>
              <a:t>Persija</a:t>
            </a:r>
          </a:p>
          <a:p>
            <a:pPr marL="514350" indent="-514350">
              <a:buFont typeface="+mj-lt"/>
              <a:buAutoNum type="arabicPeriod"/>
            </a:pPr>
            <a:r>
              <a:rPr lang="lv-LV" sz="2400" b="1" dirty="0" smtClean="0"/>
              <a:t>Pāvils</a:t>
            </a:r>
            <a:r>
              <a:rPr lang="lv-LV" sz="2400" dirty="0" smtClean="0"/>
              <a:t> – </a:t>
            </a:r>
            <a:r>
              <a:rPr lang="lv-LV" sz="2400" dirty="0" err="1" smtClean="0"/>
              <a:t>Superapustulis</a:t>
            </a:r>
            <a:r>
              <a:rPr lang="lv-LV" sz="2400" dirty="0" smtClean="0"/>
              <a:t>/misionārs: </a:t>
            </a:r>
            <a:r>
              <a:rPr lang="lv-LV" sz="2400" b="1" dirty="0" smtClean="0"/>
              <a:t>Korinta, </a:t>
            </a:r>
            <a:r>
              <a:rPr lang="lv-LV" sz="2400" b="1" dirty="0" err="1" smtClean="0"/>
              <a:t>Galatija</a:t>
            </a:r>
            <a:r>
              <a:rPr lang="lv-LV" sz="2400" b="1" dirty="0" smtClean="0"/>
              <a:t>, Efeza, Filipa, </a:t>
            </a:r>
            <a:r>
              <a:rPr lang="lv-LV" sz="2400" b="1" dirty="0" err="1" smtClean="0"/>
              <a:t>Kolosas</a:t>
            </a:r>
            <a:r>
              <a:rPr lang="lv-LV" sz="2400" b="1" dirty="0" smtClean="0"/>
              <a:t>, Roma</a:t>
            </a:r>
            <a:r>
              <a:rPr lang="lv-LV" sz="2400" dirty="0" smtClean="0"/>
              <a:t> u.c.</a:t>
            </a:r>
          </a:p>
          <a:p>
            <a:pPr marL="514350" indent="-514350">
              <a:buFont typeface="+mj-lt"/>
              <a:buAutoNum type="arabicPeriod"/>
            </a:pPr>
            <a:endParaRPr lang="lv-LV" sz="2400" b="1" dirty="0" smtClean="0"/>
          </a:p>
        </p:txBody>
      </p:sp>
      <p:pic>
        <p:nvPicPr>
          <p:cNvPr id="6" name="Picture 2" descr="Attēlu rezultāti vaicājumam “12 apostles of Jesus”&quot;"/>
          <p:cNvPicPr>
            <a:picLocks noChangeAspect="1" noChangeArrowheads="1"/>
          </p:cNvPicPr>
          <p:nvPr/>
        </p:nvPicPr>
        <p:blipFill>
          <a:blip r:embed="rId3" cstate="print"/>
          <a:srcRect/>
          <a:stretch>
            <a:fillRect/>
          </a:stretch>
        </p:blipFill>
        <p:spPr bwMode="auto">
          <a:xfrm>
            <a:off x="5940152" y="4610166"/>
            <a:ext cx="2880320" cy="167148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baseline="30000" dirty="0" smtClean="0"/>
              <a:t>5</a:t>
            </a:r>
            <a:r>
              <a:rPr lang="lv-LV" sz="2800" i="1" dirty="0" smtClean="0"/>
              <a:t> Šos divpadsmit Jēzus sūtīja, tiem pavēlēdams: “Neejiet uz pagānu pusi un samariešu pilsētās, </a:t>
            </a:r>
            <a:r>
              <a:rPr lang="lv-LV" sz="2800" i="1" baseline="30000" dirty="0" smtClean="0"/>
              <a:t>6</a:t>
            </a:r>
            <a:r>
              <a:rPr lang="lv-LV" sz="2800" i="1" dirty="0" smtClean="0"/>
              <a:t> bet ejiet labāk pie </a:t>
            </a:r>
            <a:r>
              <a:rPr lang="lv-LV" sz="2800" i="1" dirty="0" err="1" smtClean="0"/>
              <a:t>Israēla</a:t>
            </a:r>
            <a:r>
              <a:rPr lang="lv-LV" sz="2800" i="1" dirty="0" smtClean="0"/>
              <a:t> nama pazudušajām avīm.</a:t>
            </a:r>
          </a:p>
        </p:txBody>
      </p:sp>
      <p:sp>
        <p:nvSpPr>
          <p:cNvPr id="7" name="Rectangle 6"/>
          <p:cNvSpPr>
            <a:spLocks noChangeArrowheads="1"/>
          </p:cNvSpPr>
          <p:nvPr/>
        </p:nvSpPr>
        <p:spPr bwMode="auto">
          <a:xfrm>
            <a:off x="0" y="1052736"/>
            <a:ext cx="9144000" cy="2246769"/>
          </a:xfrm>
          <a:prstGeom prst="rect">
            <a:avLst/>
          </a:prstGeom>
          <a:noFill/>
          <a:ln w="9525">
            <a:noFill/>
            <a:miter lim="800000"/>
            <a:headEnd/>
            <a:tailEnd/>
          </a:ln>
        </p:spPr>
        <p:txBody>
          <a:bodyPr wrap="square">
            <a:spAutoFit/>
          </a:bodyPr>
          <a:lstStyle/>
          <a:p>
            <a:pPr>
              <a:buFontTx/>
              <a:buChar char="•"/>
            </a:pPr>
            <a:r>
              <a:rPr lang="lv-LV" sz="2800" dirty="0" smtClean="0"/>
              <a:t>Bet kā tas viss sākās?</a:t>
            </a:r>
          </a:p>
          <a:p>
            <a:pPr>
              <a:buFontTx/>
              <a:buChar char="•"/>
            </a:pPr>
            <a:r>
              <a:rPr lang="lv-LV" sz="2800" dirty="0" smtClean="0"/>
              <a:t>Kāpēc </a:t>
            </a:r>
            <a:r>
              <a:rPr lang="lv-LV" sz="2800" b="1" dirty="0" smtClean="0"/>
              <a:t>Jēzus</a:t>
            </a:r>
            <a:r>
              <a:rPr lang="lv-LV" sz="2800" dirty="0" smtClean="0"/>
              <a:t> sākumā sūta </a:t>
            </a:r>
            <a:r>
              <a:rPr lang="lv-LV" sz="2800" b="1" dirty="0" smtClean="0"/>
              <a:t>mācekļus</a:t>
            </a:r>
            <a:r>
              <a:rPr lang="lv-LV" sz="2800" dirty="0" smtClean="0"/>
              <a:t> tikai pie </a:t>
            </a:r>
            <a:r>
              <a:rPr lang="lv-LV" sz="2800" b="1" dirty="0" smtClean="0"/>
              <a:t>jūdiem</a:t>
            </a:r>
            <a:r>
              <a:rPr lang="lv-LV" sz="2800" dirty="0" smtClean="0"/>
              <a:t>?</a:t>
            </a:r>
            <a:endParaRPr lang="lv-LV" sz="2800" dirty="0"/>
          </a:p>
          <a:p>
            <a:pPr>
              <a:buFontTx/>
              <a:buChar char="•"/>
            </a:pPr>
            <a:r>
              <a:rPr lang="lv-LV" sz="2800" dirty="0" smtClean="0"/>
              <a:t>Vēlāk </a:t>
            </a:r>
            <a:r>
              <a:rPr lang="lv-LV" sz="2800" b="1" dirty="0" smtClean="0"/>
              <a:t>Mt.28:19</a:t>
            </a:r>
            <a:r>
              <a:rPr lang="lv-LV" sz="2800" dirty="0" smtClean="0"/>
              <a:t> Viņš saka, lai iet pie </a:t>
            </a:r>
            <a:r>
              <a:rPr lang="lv-LV" sz="2800" b="1" dirty="0" smtClean="0"/>
              <a:t>visām tautām</a:t>
            </a:r>
            <a:r>
              <a:rPr lang="lv-LV" sz="2800" dirty="0" smtClean="0"/>
              <a:t>.</a:t>
            </a:r>
          </a:p>
          <a:p>
            <a:pPr>
              <a:buFontTx/>
              <a:buChar char="•"/>
            </a:pPr>
            <a:r>
              <a:rPr lang="lv-LV" sz="2800" dirty="0" smtClean="0"/>
              <a:t>Šeit </a:t>
            </a:r>
            <a:r>
              <a:rPr lang="lv-LV" sz="2800" b="1" dirty="0" smtClean="0"/>
              <a:t>Jēzus</a:t>
            </a:r>
            <a:r>
              <a:rPr lang="lv-LV" sz="2800" dirty="0" smtClean="0"/>
              <a:t> saka, lai sāk ar </a:t>
            </a:r>
            <a:r>
              <a:rPr lang="lv-LV" sz="2800" b="1" dirty="0" smtClean="0"/>
              <a:t>pazīstamo</a:t>
            </a:r>
            <a:r>
              <a:rPr lang="lv-LV" sz="2800" dirty="0" smtClean="0"/>
              <a:t>, bet gatavo vēlāk </a:t>
            </a:r>
            <a:r>
              <a:rPr lang="lv-LV" sz="2800" b="1" dirty="0" smtClean="0"/>
              <a:t>sludināšanai</a:t>
            </a:r>
            <a:r>
              <a:rPr lang="lv-LV" sz="2800" dirty="0" smtClean="0"/>
              <a:t> arī </a:t>
            </a:r>
            <a:r>
              <a:rPr lang="lv-LV" sz="2800" b="1" dirty="0" smtClean="0"/>
              <a:t>citām tautām</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6</a:t>
            </a:fld>
            <a:endParaRPr lang="lv-LV" smtClean="0"/>
          </a:p>
        </p:txBody>
      </p:sp>
      <p:pic>
        <p:nvPicPr>
          <p:cNvPr id="22530" name="Picture 2" descr="Attēlu rezultāti vaicājumam “lost sheep of israel”&quot;"/>
          <p:cNvPicPr>
            <a:picLocks noChangeAspect="1" noChangeArrowheads="1"/>
          </p:cNvPicPr>
          <p:nvPr/>
        </p:nvPicPr>
        <p:blipFill>
          <a:blip r:embed="rId2" cstate="print"/>
          <a:srcRect/>
          <a:stretch>
            <a:fillRect/>
          </a:stretch>
        </p:blipFill>
        <p:spPr bwMode="auto">
          <a:xfrm>
            <a:off x="1071538" y="3284984"/>
            <a:ext cx="7278172" cy="357301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2530"/>
                                        </p:tgtEl>
                                        <p:attrNameLst>
                                          <p:attrName>style.visibility</p:attrName>
                                        </p:attrNameLst>
                                      </p:cBhvr>
                                      <p:to>
                                        <p:strVal val="visible"/>
                                      </p:to>
                                    </p:set>
                                    <p:animEffect transition="in" filter="fade">
                                      <p:cBhvr>
                                        <p:cTn id="11" dur="2000"/>
                                        <p:tgtEl>
                                          <p:spTgt spid="2253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72231"/>
            <a:ext cx="9358313" cy="1052513"/>
          </a:xfrm>
        </p:spPr>
        <p:txBody>
          <a:bodyPr/>
          <a:lstStyle/>
          <a:p>
            <a:pPr algn="just" eaLnBrk="1" hangingPunct="1">
              <a:lnSpc>
                <a:spcPct val="80000"/>
              </a:lnSpc>
              <a:buFontTx/>
              <a:buNone/>
            </a:pPr>
            <a:r>
              <a:rPr lang="lv-LV" sz="2800" i="1" baseline="30000" dirty="0" smtClean="0"/>
              <a:t>   7</a:t>
            </a:r>
            <a:r>
              <a:rPr lang="lv-LV" sz="2800" i="1" dirty="0" smtClean="0"/>
              <a:t> </a:t>
            </a:r>
            <a:r>
              <a:rPr lang="lv-LV" sz="2800" i="1" dirty="0" smtClean="0"/>
              <a:t> Ejiet un sludiniet: Debesu valstība ir klāt.</a:t>
            </a:r>
            <a:endParaRPr lang="lv-LV" sz="2600" dirty="0" smtClean="0"/>
          </a:p>
        </p:txBody>
      </p:sp>
      <p:pic>
        <p:nvPicPr>
          <p:cNvPr id="5" name="Picture 5" descr="Stair_Way_To_Heaven"/>
          <p:cNvPicPr>
            <a:picLocks noChangeAspect="1" noChangeArrowheads="1"/>
          </p:cNvPicPr>
          <p:nvPr/>
        </p:nvPicPr>
        <p:blipFill>
          <a:blip r:embed="rId2" cstate="print"/>
          <a:srcRect/>
          <a:stretch>
            <a:fillRect/>
          </a:stretch>
        </p:blipFill>
        <p:spPr bwMode="auto">
          <a:xfrm>
            <a:off x="357158" y="4620444"/>
            <a:ext cx="8534430" cy="223755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2"/>
          <p:cNvSpPr>
            <a:spLocks noGrp="1" noChangeArrowheads="1"/>
          </p:cNvSpPr>
          <p:nvPr>
            <p:ph type="title" idx="4294967295"/>
          </p:nvPr>
        </p:nvSpPr>
        <p:spPr>
          <a:xfrm>
            <a:off x="0" y="476672"/>
            <a:ext cx="8027988" cy="736600"/>
          </a:xfrm>
        </p:spPr>
        <p:txBody>
          <a:bodyPr/>
          <a:lstStyle/>
          <a:p>
            <a:pPr algn="l" eaLnBrk="1" hangingPunct="1">
              <a:defRPr/>
            </a:pPr>
            <a:r>
              <a:rPr lang="lv-LV" b="1" dirty="0" smtClean="0">
                <a:solidFill>
                  <a:schemeClr val="tx1"/>
                </a:solidFill>
              </a:rPr>
              <a:t>Kāpēc sludināt?</a:t>
            </a:r>
            <a:endParaRPr lang="lv-LV" b="1" dirty="0" smtClean="0">
              <a:solidFill>
                <a:schemeClr val="tx1"/>
              </a:solidFill>
            </a:endParaRPr>
          </a:p>
        </p:txBody>
      </p:sp>
      <p:sp>
        <p:nvSpPr>
          <p:cNvPr id="8" name="Rectangle 3"/>
          <p:cNvSpPr txBox="1">
            <a:spLocks noChangeArrowheads="1"/>
          </p:cNvSpPr>
          <p:nvPr/>
        </p:nvSpPr>
        <p:spPr bwMode="auto">
          <a:xfrm>
            <a:off x="0" y="1196752"/>
            <a:ext cx="8893175"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342900" algn="l" defTabSz="914400" rtl="0" eaLnBrk="1" fontAlgn="base" latinLnBrk="0" hangingPunct="1">
              <a:lnSpc>
                <a:spcPct val="100000"/>
              </a:lnSpc>
              <a:spcBef>
                <a:spcPct val="0"/>
              </a:spcBef>
              <a:spcAft>
                <a:spcPct val="0"/>
              </a:spcAft>
              <a:buClrTx/>
              <a:buSzTx/>
              <a:buFontTx/>
              <a:buChar char="•"/>
              <a:tabLst/>
              <a:defRPr/>
            </a:pPr>
            <a:r>
              <a:rPr kumimoji="0" lang="lv-LV" sz="4000" b="1" i="0" u="none" strike="noStrike" kern="0" cap="none" spc="0" normalizeH="0" baseline="0" noProof="0" dirty="0" smtClean="0">
                <a:ln>
                  <a:noFill/>
                </a:ln>
                <a:solidFill>
                  <a:schemeClr val="tx1"/>
                </a:solidFill>
                <a:effectLst/>
                <a:uLnTx/>
                <a:uFillTx/>
                <a:latin typeface="+mn-lt"/>
                <a:ea typeface="+mn-ea"/>
                <a:cs typeface="+mn-cs"/>
              </a:rPr>
              <a:t>Mūžīgās dzīvības dēļ!</a:t>
            </a:r>
          </a:p>
          <a:p>
            <a:pPr marL="0" marR="0" lvl="0" indent="-342900" algn="l" defTabSz="914400" rtl="0" eaLnBrk="1" fontAlgn="base" latinLnBrk="0" hangingPunct="1">
              <a:lnSpc>
                <a:spcPct val="100000"/>
              </a:lnSpc>
              <a:spcBef>
                <a:spcPct val="0"/>
              </a:spcBef>
              <a:spcAft>
                <a:spcPct val="0"/>
              </a:spcAft>
              <a:buClrTx/>
              <a:buSzTx/>
              <a:buFontTx/>
              <a:buChar char="•"/>
              <a:tabLst/>
              <a:defRPr/>
            </a:pPr>
            <a:r>
              <a:rPr kumimoji="0" lang="lv-LV" sz="3200" b="0" i="0" u="none" strike="noStrike" kern="0" cap="none" spc="0" normalizeH="0" baseline="0" noProof="0" dirty="0" smtClean="0">
                <a:ln>
                  <a:noFill/>
                </a:ln>
                <a:solidFill>
                  <a:schemeClr val="tx1"/>
                </a:solidFill>
                <a:effectLst/>
                <a:uLnTx/>
                <a:uFillTx/>
                <a:latin typeface="+mn-lt"/>
                <a:ea typeface="+mn-ea"/>
                <a:cs typeface="+mn-cs"/>
              </a:rPr>
              <a:t>Tā ir vispraktiskākā lieta. </a:t>
            </a:r>
          </a:p>
          <a:p>
            <a:pPr marL="0" marR="0" lvl="0" indent="-342900" algn="l" defTabSz="914400" rtl="0" eaLnBrk="1" fontAlgn="base" latinLnBrk="0" hangingPunct="1">
              <a:lnSpc>
                <a:spcPct val="100000"/>
              </a:lnSpc>
              <a:spcBef>
                <a:spcPct val="0"/>
              </a:spcBef>
              <a:spcAft>
                <a:spcPct val="0"/>
              </a:spcAft>
              <a:buClrTx/>
              <a:buSzTx/>
              <a:buFontTx/>
              <a:buChar char="•"/>
              <a:tabLst/>
              <a:defRPr/>
            </a:pPr>
            <a:r>
              <a:rPr kumimoji="0" lang="lv-LV" sz="2800" b="0" i="0" u="none" strike="noStrike" kern="0" cap="none" spc="0" normalizeH="0" baseline="0" noProof="0" dirty="0" smtClean="0">
                <a:ln>
                  <a:noFill/>
                </a:ln>
                <a:solidFill>
                  <a:schemeClr val="tx1"/>
                </a:solidFill>
                <a:effectLst/>
                <a:uLnTx/>
                <a:uFillTx/>
                <a:latin typeface="+mn-lt"/>
                <a:ea typeface="+mn-ea"/>
                <a:cs typeface="+mn-cs"/>
              </a:rPr>
              <a:t>Viss pārējais salīdzinājumā ar to ir niecīgs.</a:t>
            </a:r>
          </a:p>
          <a:p>
            <a:pPr marL="0" marR="0" lvl="0" indent="-342900" algn="l" defTabSz="914400" rtl="0" eaLnBrk="1" fontAlgn="base" latinLnBrk="0" hangingPunct="1">
              <a:lnSpc>
                <a:spcPct val="100000"/>
              </a:lnSpc>
              <a:spcBef>
                <a:spcPct val="0"/>
              </a:spcBef>
              <a:spcAft>
                <a:spcPct val="0"/>
              </a:spcAft>
              <a:buClrTx/>
              <a:buSzTx/>
              <a:buFontTx/>
              <a:buChar char="•"/>
              <a:tabLst/>
              <a:defRPr/>
            </a:pPr>
            <a:r>
              <a:rPr kumimoji="0" lang="lv-LV" sz="2800" b="1" i="0" u="none" strike="noStrike" kern="0" cap="none" spc="0" normalizeH="0" baseline="0" noProof="0" dirty="0" smtClean="0">
                <a:ln>
                  <a:noFill/>
                </a:ln>
                <a:solidFill>
                  <a:schemeClr val="tx1"/>
                </a:solidFill>
                <a:effectLst/>
                <a:uLnTx/>
                <a:uFillTx/>
                <a:latin typeface="+mn-lt"/>
                <a:ea typeface="+mn-ea"/>
                <a:cs typeface="+mn-cs"/>
              </a:rPr>
              <a:t>Tas, kam es ticu, ietekmē to, kas ar mani     notiks, pēc šīs zemes dzīves! </a:t>
            </a:r>
          </a:p>
          <a:p>
            <a:pPr marL="0" marR="0" lvl="0" indent="-342900" algn="l" defTabSz="914400" rtl="0" eaLnBrk="1" fontAlgn="base" latinLnBrk="0" hangingPunct="1">
              <a:lnSpc>
                <a:spcPct val="100000"/>
              </a:lnSpc>
              <a:spcBef>
                <a:spcPct val="0"/>
              </a:spcBef>
              <a:spcAft>
                <a:spcPct val="0"/>
              </a:spcAft>
              <a:buClrTx/>
              <a:buSzTx/>
              <a:buFontTx/>
              <a:buChar char="•"/>
              <a:tabLst/>
              <a:defRPr/>
            </a:pPr>
            <a:r>
              <a:rPr kumimoji="0" lang="lv-LV" sz="2800" b="1" i="0" u="none" strike="noStrike" kern="0" cap="none" spc="0" normalizeH="0" baseline="0" noProof="0" dirty="0" smtClean="0">
                <a:ln>
                  <a:noFill/>
                </a:ln>
                <a:solidFill>
                  <a:schemeClr val="tx1"/>
                </a:solidFill>
                <a:effectLst/>
                <a:uLnTx/>
                <a:uFillTx/>
                <a:latin typeface="+mn-lt"/>
                <a:ea typeface="+mn-ea"/>
                <a:cs typeface="+mn-cs"/>
              </a:rPr>
              <a:t>Ebr.9:27 “</a:t>
            </a:r>
            <a:r>
              <a:rPr kumimoji="0" lang="lv-LV" sz="2800" b="1" i="1" u="none" strike="noStrike" kern="0" cap="none" spc="0" normalizeH="0" baseline="0" noProof="0" dirty="0" smtClean="0">
                <a:ln>
                  <a:noFill/>
                </a:ln>
                <a:solidFill>
                  <a:schemeClr val="tx1"/>
                </a:solidFill>
                <a:effectLst/>
                <a:uLnTx/>
                <a:uFillTx/>
                <a:latin typeface="+mn-lt"/>
                <a:ea typeface="+mn-ea"/>
                <a:cs typeface="+mn-cs"/>
              </a:rPr>
              <a:t>Un, kā cilvēkiem nolemts vienreiz mirt, bet pēc tam tiesa</a:t>
            </a:r>
            <a:r>
              <a:rPr kumimoji="0" lang="lv-LV" sz="2800" b="1" i="0" u="none" strike="noStrike" kern="0" cap="none" spc="0" normalizeH="0" baseline="0" noProof="0" dirty="0" smtClean="0">
                <a:ln>
                  <a:noFill/>
                </a:ln>
                <a:solidFill>
                  <a:schemeClr val="tx1"/>
                </a:solidFill>
                <a:effectLst/>
                <a:uLnTx/>
                <a:uFillTx/>
                <a:latin typeface="+mn-lt"/>
                <a:ea typeface="+mn-ea"/>
                <a:cs typeface="+mn-cs"/>
              </a:rPr>
              <a:t>”</a:t>
            </a:r>
          </a:p>
        </p:txBody>
      </p:sp>
      <p:pic>
        <p:nvPicPr>
          <p:cNvPr id="9" name="Picture 4" descr="radisana question"/>
          <p:cNvPicPr>
            <a:picLocks noChangeAspect="1" noChangeArrowheads="1"/>
          </p:cNvPicPr>
          <p:nvPr/>
        </p:nvPicPr>
        <p:blipFill>
          <a:blip r:embed="rId3" cstate="print">
            <a:clrChange>
              <a:clrFrom>
                <a:srgbClr val="FBFBFD"/>
              </a:clrFrom>
              <a:clrTo>
                <a:srgbClr val="FBFBFD">
                  <a:alpha val="0"/>
                </a:srgbClr>
              </a:clrTo>
            </a:clrChange>
          </a:blip>
          <a:srcRect/>
          <a:stretch>
            <a:fillRect/>
          </a:stretch>
        </p:blipFill>
        <p:spPr bwMode="auto">
          <a:xfrm>
            <a:off x="7596188" y="928670"/>
            <a:ext cx="1547812" cy="278608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8" presetClass="entr" presetSubtype="16"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2000"/>
                                        <p:tgtEl>
                                          <p:spTgt spid="6"/>
                                        </p:tgtEl>
                                      </p:cBhvr>
                                    </p:animEffect>
                                  </p:childTnLst>
                                </p:cTn>
                              </p:par>
                              <p:par>
                                <p:cTn id="13" presetID="14" presetClass="entr" presetSubtype="1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par>
                          <p:cTn id="16" fill="hold">
                            <p:stCondLst>
                              <p:cond delay="2500"/>
                            </p:stCondLst>
                            <p:childTnLst>
                              <p:par>
                                <p:cTn id="17" presetID="2" presetClass="entr" presetSubtype="4"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par>
                                <p:cTn id="21" presetID="8" presetClass="entr" presetSubtype="16"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diamond(in)">
                                      <p:cBhvr>
                                        <p:cTn id="23" dur="2000"/>
                                        <p:tgtEl>
                                          <p:spTgt spid="5"/>
                                        </p:tgtEl>
                                      </p:cBhvr>
                                    </p:animEffect>
                                  </p:childTnLst>
                                </p:cTn>
                              </p:par>
                            </p:childTnLst>
                          </p:cTn>
                        </p:par>
                        <p:par>
                          <p:cTn id="24" fill="hold">
                            <p:stCondLst>
                              <p:cond delay="4500"/>
                            </p:stCondLst>
                            <p:childTnLst>
                              <p:par>
                                <p:cTn id="25" presetID="2" presetClass="entr" presetSubtype="4" fill="hold" grpId="0" nodeType="after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anim calcmode="lin" valueType="num">
                                      <p:cBhvr additive="base">
                                        <p:cTn id="2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4" fill="hold" grpId="0" nodeType="after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 calcmode="lin" valueType="num">
                                      <p:cBhvr additive="base">
                                        <p:cTn id="32"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34" fill="hold">
                            <p:stCondLst>
                              <p:cond delay="5500"/>
                            </p:stCondLst>
                            <p:childTnLst>
                              <p:par>
                                <p:cTn id="35" presetID="2" presetClass="entr" presetSubtype="4" fill="hold" grpId="0" nodeType="afterEffect">
                                  <p:stCondLst>
                                    <p:cond delay="0"/>
                                  </p:stCondLst>
                                  <p:childTnLst>
                                    <p:set>
                                      <p:cBhvr>
                                        <p:cTn id="36" dur="1" fill="hold">
                                          <p:stCondLst>
                                            <p:cond delay="0"/>
                                          </p:stCondLst>
                                        </p:cTn>
                                        <p:tgtEl>
                                          <p:spTgt spid="8">
                                            <p:txEl>
                                              <p:pRg st="3" end="3"/>
                                            </p:txEl>
                                          </p:spTgt>
                                        </p:tgtEl>
                                        <p:attrNameLst>
                                          <p:attrName>style.visibility</p:attrName>
                                        </p:attrNameLst>
                                      </p:cBhvr>
                                      <p:to>
                                        <p:strVal val="visible"/>
                                      </p:to>
                                    </p:set>
                                    <p:anim calcmode="lin" valueType="num">
                                      <p:cBhvr additive="base">
                                        <p:cTn id="37"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39" fill="hold">
                            <p:stCondLst>
                              <p:cond delay="6000"/>
                            </p:stCondLst>
                            <p:childTnLst>
                              <p:par>
                                <p:cTn id="40" presetID="2" presetClass="entr" presetSubtype="4" fill="hold" grpId="0" nodeType="afterEffect">
                                  <p:stCondLst>
                                    <p:cond delay="0"/>
                                  </p:stCondLst>
                                  <p:childTnLst>
                                    <p:set>
                                      <p:cBhvr>
                                        <p:cTn id="41" dur="1" fill="hold">
                                          <p:stCondLst>
                                            <p:cond delay="0"/>
                                          </p:stCondLst>
                                        </p:cTn>
                                        <p:tgtEl>
                                          <p:spTgt spid="8">
                                            <p:txEl>
                                              <p:pRg st="4" end="4"/>
                                            </p:txEl>
                                          </p:spTgt>
                                        </p:tgtEl>
                                        <p:attrNameLst>
                                          <p:attrName>style.visibility</p:attrName>
                                        </p:attrNameLst>
                                      </p:cBhvr>
                                      <p:to>
                                        <p:strVal val="visible"/>
                                      </p:to>
                                    </p:set>
                                    <p:anim calcmode="lin" valueType="num">
                                      <p:cBhvr additive="base">
                                        <p:cTn id="42"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600" i="1" baseline="30000" dirty="0" smtClean="0"/>
              <a:t>8</a:t>
            </a:r>
            <a:r>
              <a:rPr lang="lv-LV" sz="2600" i="1" dirty="0" smtClean="0"/>
              <a:t> </a:t>
            </a:r>
            <a:r>
              <a:rPr lang="lv-LV" sz="2600" i="1" dirty="0" smtClean="0"/>
              <a:t>Dziediniet slimus, uzceliet mirušus, šķīstiet spitālīgus, izdzeniet dēmonus; bez maksas jūs esat saņēmuši, </a:t>
            </a:r>
            <a:r>
              <a:rPr lang="lv-LV" sz="2600" i="1" dirty="0" smtClean="0"/>
              <a:t>bez </a:t>
            </a:r>
            <a:r>
              <a:rPr lang="lv-LV" sz="2600" i="1" dirty="0" smtClean="0"/>
              <a:t>maksas dodiet.</a:t>
            </a:r>
          </a:p>
        </p:txBody>
      </p:sp>
      <p:sp>
        <p:nvSpPr>
          <p:cNvPr id="54" name="Rectangle 53"/>
          <p:cNvSpPr>
            <a:spLocks noChangeArrowheads="1"/>
          </p:cNvSpPr>
          <p:nvPr/>
        </p:nvSpPr>
        <p:spPr bwMode="auto">
          <a:xfrm>
            <a:off x="0" y="895355"/>
            <a:ext cx="6300788" cy="6494085"/>
          </a:xfrm>
          <a:prstGeom prst="rect">
            <a:avLst/>
          </a:prstGeom>
          <a:noFill/>
          <a:ln w="9525">
            <a:noFill/>
            <a:miter lim="800000"/>
            <a:headEnd/>
            <a:tailEnd/>
          </a:ln>
        </p:spPr>
        <p:txBody>
          <a:bodyPr>
            <a:spAutoFit/>
          </a:bodyPr>
          <a:lstStyle/>
          <a:p>
            <a:pPr>
              <a:buFontTx/>
              <a:buChar char="•"/>
            </a:pPr>
            <a:r>
              <a:rPr lang="lv-LV" sz="2600" b="1" dirty="0" smtClean="0"/>
              <a:t>Vai šodien kristieši var izdzīt dēmonus? – jā! </a:t>
            </a:r>
            <a:r>
              <a:rPr lang="lv-LV" sz="2600" b="1" dirty="0" smtClean="0"/>
              <a:t>Vai </a:t>
            </a:r>
            <a:r>
              <a:rPr lang="lv-LV" sz="2600" b="1" dirty="0" smtClean="0"/>
              <a:t>šodien kristieši runā dažādās valodās? – jā!</a:t>
            </a:r>
          </a:p>
          <a:p>
            <a:pPr>
              <a:buFontTx/>
              <a:buChar char="•"/>
            </a:pPr>
            <a:r>
              <a:rPr lang="lv-LV" sz="2600" b="1" dirty="0" smtClean="0"/>
              <a:t>Vai </a:t>
            </a:r>
            <a:r>
              <a:rPr lang="lv-LV" sz="2600" b="1" dirty="0"/>
              <a:t>Dievs </a:t>
            </a:r>
            <a:r>
              <a:rPr lang="lv-LV" sz="2600" b="1" dirty="0" smtClean="0"/>
              <a:t>šodien dziedina</a:t>
            </a:r>
            <a:r>
              <a:rPr lang="lv-LV" sz="2600" b="1" dirty="0"/>
              <a:t>? </a:t>
            </a:r>
            <a:r>
              <a:rPr lang="lv-LV" sz="2600" dirty="0"/>
              <a:t>– </a:t>
            </a:r>
            <a:r>
              <a:rPr lang="lv-LV" sz="2600" b="1" dirty="0"/>
              <a:t>Jā</a:t>
            </a:r>
            <a:endParaRPr lang="lv-LV" sz="2600" dirty="0"/>
          </a:p>
          <a:p>
            <a:pPr algn="just" eaLnBrk="0" hangingPunct="0">
              <a:buFont typeface="Arial" charset="0"/>
              <a:buChar char="•"/>
            </a:pPr>
            <a:r>
              <a:rPr lang="lv-LV" sz="2600" dirty="0" smtClean="0"/>
              <a:t>Gan </a:t>
            </a:r>
            <a:r>
              <a:rPr lang="lv-LV" sz="2600" dirty="0"/>
              <a:t>caur </a:t>
            </a:r>
            <a:r>
              <a:rPr lang="lv-LV" sz="2600" b="1" dirty="0"/>
              <a:t>medicīnu, </a:t>
            </a:r>
            <a:r>
              <a:rPr lang="lv-LV" sz="2600" dirty="0"/>
              <a:t>gan</a:t>
            </a:r>
            <a:r>
              <a:rPr lang="lv-LV" sz="2600" b="1" dirty="0"/>
              <a:t> pārdabiski.</a:t>
            </a:r>
            <a:endParaRPr lang="lv-LV" sz="2600" dirty="0"/>
          </a:p>
          <a:p>
            <a:pPr algn="just" eaLnBrk="0" hangingPunct="0">
              <a:buFont typeface="Arial" charset="0"/>
              <a:buChar char="•"/>
            </a:pPr>
            <a:r>
              <a:rPr lang="lv-LV" sz="2600" dirty="0"/>
              <a:t>Dievs </a:t>
            </a:r>
            <a:r>
              <a:rPr lang="lv-LV" sz="2600" b="1" dirty="0"/>
              <a:t>visos laikos </a:t>
            </a:r>
            <a:r>
              <a:rPr lang="lv-LV" sz="2600" dirty="0"/>
              <a:t>ir </a:t>
            </a:r>
            <a:r>
              <a:rPr lang="lv-LV" sz="2600" b="1" dirty="0"/>
              <a:t>darbojies</a:t>
            </a:r>
            <a:r>
              <a:rPr lang="lv-LV" sz="2600" dirty="0"/>
              <a:t> caur </a:t>
            </a:r>
            <a:r>
              <a:rPr lang="lv-LV" sz="2600" b="1" dirty="0" smtClean="0"/>
              <a:t>dziedināšanu un ļauno garu izdzīšanu.</a:t>
            </a:r>
            <a:endParaRPr lang="en-US" sz="2600" dirty="0"/>
          </a:p>
          <a:p>
            <a:pPr algn="just" eaLnBrk="0" hangingPunct="0">
              <a:buFont typeface="Arial" charset="0"/>
              <a:buChar char="•"/>
            </a:pPr>
            <a:r>
              <a:rPr lang="lv-LV" sz="2600" b="1" dirty="0" smtClean="0"/>
              <a:t>Dziedināšanas</a:t>
            </a:r>
            <a:r>
              <a:rPr lang="lv-LV" sz="2600" dirty="0" smtClean="0"/>
              <a:t> </a:t>
            </a:r>
            <a:r>
              <a:rPr lang="lv-LV" sz="2600" dirty="0"/>
              <a:t>Bībelē pasaka daudz ko par </a:t>
            </a:r>
            <a:r>
              <a:rPr lang="lv-LV" sz="2600" b="1" dirty="0"/>
              <a:t>Dieva</a:t>
            </a:r>
            <a:r>
              <a:rPr lang="lv-LV" sz="2600" dirty="0"/>
              <a:t> </a:t>
            </a:r>
            <a:r>
              <a:rPr lang="lv-LV" sz="2600" b="1" dirty="0"/>
              <a:t>būtību</a:t>
            </a:r>
            <a:r>
              <a:rPr lang="lv-LV" sz="2600" dirty="0"/>
              <a:t>, </a:t>
            </a:r>
            <a:r>
              <a:rPr lang="lv-LV" sz="2600" dirty="0" smtClean="0"/>
              <a:t>Dievs dziedina, lai </a:t>
            </a:r>
            <a:r>
              <a:rPr lang="lv-LV" sz="2600" b="1" dirty="0" smtClean="0"/>
              <a:t>cilvēkus vestu pie ticības! </a:t>
            </a:r>
            <a:endParaRPr lang="lv-LV" sz="2600" b="1" dirty="0"/>
          </a:p>
          <a:p>
            <a:pPr algn="just" eaLnBrk="0" hangingPunct="0">
              <a:buFont typeface="Arial" charset="0"/>
              <a:buChar char="•"/>
            </a:pPr>
            <a:r>
              <a:rPr lang="lv-LV" sz="2600" b="1" dirty="0"/>
              <a:t>Draudzes</a:t>
            </a:r>
            <a:r>
              <a:rPr lang="lv-LV" sz="2600" dirty="0"/>
              <a:t> </a:t>
            </a:r>
            <a:r>
              <a:rPr lang="lv-LV" sz="2600" b="1" dirty="0"/>
              <a:t>lūgšanā</a:t>
            </a:r>
            <a:r>
              <a:rPr lang="lv-LV" sz="2600" dirty="0"/>
              <a:t> </a:t>
            </a:r>
            <a:r>
              <a:rPr lang="lv-LV" sz="2600" dirty="0" smtClean="0"/>
              <a:t>un </a:t>
            </a:r>
            <a:r>
              <a:rPr lang="lv-LV" sz="2600" b="1" dirty="0" smtClean="0"/>
              <a:t>privāti</a:t>
            </a:r>
            <a:r>
              <a:rPr lang="lv-LV" sz="2600" dirty="0" smtClean="0"/>
              <a:t> lūdzam </a:t>
            </a:r>
            <a:r>
              <a:rPr lang="lv-LV" sz="2600" dirty="0"/>
              <a:t>ar </a:t>
            </a:r>
            <a:r>
              <a:rPr lang="lv-LV" sz="2600" b="1" dirty="0" smtClean="0"/>
              <a:t>dziedināšanām</a:t>
            </a:r>
            <a:r>
              <a:rPr lang="lv-LV" sz="2600" dirty="0" smtClean="0"/>
              <a:t>, un ir </a:t>
            </a:r>
            <a:r>
              <a:rPr lang="lv-LV" sz="2600" dirty="0" smtClean="0"/>
              <a:t>reizes, </a:t>
            </a:r>
            <a:r>
              <a:rPr lang="lv-LV" sz="2600" dirty="0" smtClean="0"/>
              <a:t>kad </a:t>
            </a:r>
            <a:r>
              <a:rPr lang="lv-LV" sz="2600" b="1" dirty="0"/>
              <a:t>cilvēks</a:t>
            </a:r>
            <a:r>
              <a:rPr lang="lv-LV" sz="2600" dirty="0"/>
              <a:t> top </a:t>
            </a:r>
            <a:r>
              <a:rPr lang="lv-LV" sz="2600" b="1" dirty="0"/>
              <a:t>dziedināts</a:t>
            </a:r>
            <a:r>
              <a:rPr lang="lv-LV" sz="2600" dirty="0"/>
              <a:t>, kā </a:t>
            </a:r>
            <a:r>
              <a:rPr lang="lv-LV" sz="2600" b="1" dirty="0"/>
              <a:t>miesas</a:t>
            </a:r>
            <a:r>
              <a:rPr lang="lv-LV" sz="2600" dirty="0"/>
              <a:t>, tā </a:t>
            </a:r>
            <a:r>
              <a:rPr lang="lv-LV" sz="2600" b="1" dirty="0"/>
              <a:t>dvēseles</a:t>
            </a:r>
            <a:r>
              <a:rPr lang="lv-LV" sz="2600" dirty="0" smtClean="0"/>
              <a:t>.</a:t>
            </a:r>
          </a:p>
          <a:p>
            <a:pPr eaLnBrk="0" hangingPunct="0">
              <a:buFont typeface="Arial" charset="0"/>
              <a:buChar char="•"/>
            </a:pPr>
            <a:r>
              <a:rPr lang="lv-LV" sz="2600" b="1" dirty="0" smtClean="0">
                <a:cs typeface="Times New Roman" pitchFamily="18" charset="0"/>
              </a:rPr>
              <a:t>Bez maksas saņēmuši, tad                 bez maksas arī tālāk dodiet!</a:t>
            </a:r>
            <a:endParaRPr lang="lv-LV" sz="2600" b="1" dirty="0">
              <a:cs typeface="Times New Roman" pitchFamily="18" charset="0"/>
            </a:endParaRPr>
          </a:p>
          <a:p>
            <a:pPr>
              <a:buFontTx/>
              <a:buChar char="•"/>
            </a:pPr>
            <a:endParaRPr lang="lv-LV" sz="2600" dirty="0"/>
          </a:p>
        </p:txBody>
      </p:sp>
      <p:pic>
        <p:nvPicPr>
          <p:cNvPr id="55" name="Picture 6" descr="http://www.letu.edu/opencms/export/sites/default/news/images/boys_praying.jpg"/>
          <p:cNvPicPr>
            <a:picLocks noChangeAspect="1" noChangeArrowheads="1"/>
          </p:cNvPicPr>
          <p:nvPr/>
        </p:nvPicPr>
        <p:blipFill>
          <a:blip r:embed="rId2" cstate="print"/>
          <a:srcRect l="8636" r="9545"/>
          <a:stretch>
            <a:fillRect/>
          </a:stretch>
        </p:blipFill>
        <p:spPr bwMode="auto">
          <a:xfrm>
            <a:off x="6143636" y="3714752"/>
            <a:ext cx="3000364" cy="3143248"/>
          </a:xfrm>
          <a:prstGeom prst="rect">
            <a:avLst/>
          </a:prstGeom>
          <a:ln>
            <a:noFill/>
          </a:ln>
          <a:effectLst>
            <a:softEdge rad="112500"/>
          </a:effectLst>
        </p:spPr>
      </p:pic>
      <p:pic>
        <p:nvPicPr>
          <p:cNvPr id="56" name="Picture 8" descr="https://encrypted-tbn1.gstatic.com/images?q=tbn:ANd9GcT55RYQTbNOS8P0E2Ys-odo9MZomaUTbGn61iKrB3X_imW6SS6s"/>
          <p:cNvPicPr>
            <a:picLocks noChangeAspect="1" noChangeArrowheads="1"/>
          </p:cNvPicPr>
          <p:nvPr/>
        </p:nvPicPr>
        <p:blipFill>
          <a:blip r:embed="rId3" cstate="print"/>
          <a:srcRect/>
          <a:stretch>
            <a:fillRect/>
          </a:stretch>
        </p:blipFill>
        <p:spPr bwMode="auto">
          <a:xfrm>
            <a:off x="6286480" y="1294432"/>
            <a:ext cx="2857520" cy="249175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4">
                                            <p:txEl>
                                              <p:pRg st="1" end="1"/>
                                            </p:txEl>
                                          </p:spTgt>
                                        </p:tgtEl>
                                        <p:attrNameLst>
                                          <p:attrName>style.visibility</p:attrName>
                                        </p:attrNameLst>
                                      </p:cBhvr>
                                      <p:to>
                                        <p:strVal val="visible"/>
                                      </p:to>
                                    </p:set>
                                    <p:anim calcmode="lin" valueType="num">
                                      <p:cBhvr additive="base">
                                        <p:cTn id="12" dur="500" fill="hold"/>
                                        <p:tgtEl>
                                          <p:spTgt spid="54">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4">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4">
                                            <p:txEl>
                                              <p:pRg st="0" end="0"/>
                                            </p:txEl>
                                          </p:spTgt>
                                        </p:tgtEl>
                                        <p:attrNameLst>
                                          <p:attrName>style.visibility</p:attrName>
                                        </p:attrNameLst>
                                      </p:cBhvr>
                                      <p:to>
                                        <p:strVal val="visible"/>
                                      </p:to>
                                    </p:set>
                                    <p:anim calcmode="lin" valueType="num">
                                      <p:cBhvr additive="base">
                                        <p:cTn id="17" dur="50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4">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4">
                                            <p:txEl>
                                              <p:pRg st="2" end="2"/>
                                            </p:txEl>
                                          </p:spTgt>
                                        </p:tgtEl>
                                        <p:attrNameLst>
                                          <p:attrName>style.visibility</p:attrName>
                                        </p:attrNameLst>
                                      </p:cBhvr>
                                      <p:to>
                                        <p:strVal val="visible"/>
                                      </p:to>
                                    </p:set>
                                    <p:anim calcmode="lin" valueType="num">
                                      <p:cBhvr additive="base">
                                        <p:cTn id="22" dur="500" fill="hold"/>
                                        <p:tgtEl>
                                          <p:spTgt spid="54">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4">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54">
                                            <p:txEl>
                                              <p:pRg st="3" end="3"/>
                                            </p:txEl>
                                          </p:spTgt>
                                        </p:tgtEl>
                                        <p:attrNameLst>
                                          <p:attrName>style.visibility</p:attrName>
                                        </p:attrNameLst>
                                      </p:cBhvr>
                                      <p:to>
                                        <p:strVal val="visible"/>
                                      </p:to>
                                    </p:set>
                                    <p:anim calcmode="lin" valueType="num">
                                      <p:cBhvr additive="base">
                                        <p:cTn id="27" dur="500" fill="hold"/>
                                        <p:tgtEl>
                                          <p:spTgt spid="54">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4">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54">
                                            <p:txEl>
                                              <p:pRg st="4" end="4"/>
                                            </p:txEl>
                                          </p:spTgt>
                                        </p:tgtEl>
                                        <p:attrNameLst>
                                          <p:attrName>style.visibility</p:attrName>
                                        </p:attrNameLst>
                                      </p:cBhvr>
                                      <p:to>
                                        <p:strVal val="visible"/>
                                      </p:to>
                                    </p:set>
                                    <p:anim calcmode="lin" valueType="num">
                                      <p:cBhvr additive="base">
                                        <p:cTn id="32" dur="500" fill="hold"/>
                                        <p:tgtEl>
                                          <p:spTgt spid="54">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54">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54">
                                            <p:txEl>
                                              <p:pRg st="5" end="5"/>
                                            </p:txEl>
                                          </p:spTgt>
                                        </p:tgtEl>
                                        <p:attrNameLst>
                                          <p:attrName>style.visibility</p:attrName>
                                        </p:attrNameLst>
                                      </p:cBhvr>
                                      <p:to>
                                        <p:strVal val="visible"/>
                                      </p:to>
                                    </p:set>
                                    <p:anim calcmode="lin" valueType="num">
                                      <p:cBhvr additive="base">
                                        <p:cTn id="37" dur="500" fill="hold"/>
                                        <p:tgtEl>
                                          <p:spTgt spid="5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4">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54">
                                            <p:txEl>
                                              <p:pRg st="6" end="6"/>
                                            </p:txEl>
                                          </p:spTgt>
                                        </p:tgtEl>
                                        <p:attrNameLst>
                                          <p:attrName>style.visibility</p:attrName>
                                        </p:attrNameLst>
                                      </p:cBhvr>
                                      <p:to>
                                        <p:strVal val="visible"/>
                                      </p:to>
                                    </p:set>
                                    <p:anim calcmode="lin" valueType="num">
                                      <p:cBhvr additive="base">
                                        <p:cTn id="42" dur="500" fill="hold"/>
                                        <p:tgtEl>
                                          <p:spTgt spid="54">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54">
                                            <p:txEl>
                                              <p:pRg st="6" end="6"/>
                                            </p:txEl>
                                          </p:spTgt>
                                        </p:tgtEl>
                                        <p:attrNameLst>
                                          <p:attrName>ppt_y</p:attrName>
                                        </p:attrNameLst>
                                      </p:cBhvr>
                                      <p:tavLst>
                                        <p:tav tm="0">
                                          <p:val>
                                            <p:strVal val="1+#ppt_h/2"/>
                                          </p:val>
                                        </p:tav>
                                        <p:tav tm="100000">
                                          <p:val>
                                            <p:strVal val="#ppt_y"/>
                                          </p:val>
                                        </p:tav>
                                      </p:tavLst>
                                    </p:anim>
                                  </p:childTnLst>
                                </p:cTn>
                              </p:par>
                              <p:par>
                                <p:cTn id="44" presetID="10" presetClass="entr" presetSubtype="0" fill="hold" nodeType="with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fade">
                                      <p:cBhvr>
                                        <p:cTn id="46" dur="2000"/>
                                        <p:tgtEl>
                                          <p:spTgt spid="56"/>
                                        </p:tgtEl>
                                      </p:cBhvr>
                                    </p:animEffect>
                                  </p:childTnLst>
                                </p:cTn>
                              </p:par>
                              <p:par>
                                <p:cTn id="47" presetID="10" presetClass="entr" presetSubtype="0" fill="hold" nodeType="with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fade">
                                      <p:cBhvr>
                                        <p:cTn id="49"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baseline="30000" dirty="0" smtClean="0"/>
              <a:t>9</a:t>
            </a:r>
            <a:r>
              <a:rPr lang="lv-LV" sz="2800" i="1" dirty="0" smtClean="0"/>
              <a:t> Neņemiet sev nedz sudrabu, nedz zeltu, nedz vara naudu savās jostās, </a:t>
            </a:r>
            <a:r>
              <a:rPr lang="lv-LV" sz="2800" i="1" baseline="30000" dirty="0" smtClean="0"/>
              <a:t>10</a:t>
            </a:r>
            <a:r>
              <a:rPr lang="lv-LV" sz="2800" i="1" dirty="0" smtClean="0"/>
              <a:t> nedz somu ceļā, nedz divi svārkus, nedz apavus, nedz spieķi; jo strādnieks savu iztiku ir cienīgs saņemt.</a:t>
            </a:r>
          </a:p>
        </p:txBody>
      </p:sp>
      <p:sp>
        <p:nvSpPr>
          <p:cNvPr id="7" name="Rectangle 6"/>
          <p:cNvSpPr>
            <a:spLocks noChangeArrowheads="1"/>
          </p:cNvSpPr>
          <p:nvPr/>
        </p:nvSpPr>
        <p:spPr bwMode="auto">
          <a:xfrm>
            <a:off x="0" y="1340768"/>
            <a:ext cx="9358346" cy="1815882"/>
          </a:xfrm>
          <a:prstGeom prst="rect">
            <a:avLst/>
          </a:prstGeom>
          <a:noFill/>
          <a:ln w="9525">
            <a:noFill/>
            <a:miter lim="800000"/>
            <a:headEnd/>
            <a:tailEnd/>
          </a:ln>
        </p:spPr>
        <p:txBody>
          <a:bodyPr wrap="square">
            <a:spAutoFit/>
          </a:bodyPr>
          <a:lstStyle/>
          <a:p>
            <a:pPr>
              <a:buFontTx/>
              <a:buChar char="•"/>
            </a:pPr>
            <a:r>
              <a:rPr lang="lv-LV" sz="2800" dirty="0" smtClean="0"/>
              <a:t>Kāpēc Jēzus </a:t>
            </a:r>
            <a:r>
              <a:rPr lang="lv-LV" sz="2800" b="1" dirty="0" smtClean="0"/>
              <a:t>aizliedz</a:t>
            </a:r>
            <a:r>
              <a:rPr lang="lv-LV" sz="2800" dirty="0" smtClean="0"/>
              <a:t> ņemt līdzi </a:t>
            </a:r>
            <a:r>
              <a:rPr lang="lv-LV" sz="2800" b="1" dirty="0" smtClean="0"/>
              <a:t>naudu</a:t>
            </a:r>
            <a:r>
              <a:rPr lang="lv-LV" sz="2800" dirty="0" smtClean="0"/>
              <a:t> un </a:t>
            </a:r>
            <a:r>
              <a:rPr lang="lv-LV" sz="2800" b="1" dirty="0" smtClean="0"/>
              <a:t>pārtiku</a:t>
            </a:r>
            <a:r>
              <a:rPr lang="lv-LV" sz="2800" dirty="0" smtClean="0"/>
              <a:t>?</a:t>
            </a:r>
            <a:endParaRPr lang="lv-LV" sz="2800" dirty="0"/>
          </a:p>
          <a:p>
            <a:pPr>
              <a:buFontTx/>
              <a:buChar char="•"/>
            </a:pPr>
            <a:r>
              <a:rPr lang="lv-LV" sz="2800" dirty="0" smtClean="0"/>
              <a:t>Jēzus grib, lai </a:t>
            </a:r>
            <a:r>
              <a:rPr lang="lv-LV" sz="2800" b="1" dirty="0" smtClean="0"/>
              <a:t>mācekļi mācās paļāvību uz Dievu</a:t>
            </a:r>
            <a:r>
              <a:rPr lang="lv-LV" sz="2800" dirty="0" smtClean="0"/>
              <a:t>!</a:t>
            </a:r>
          </a:p>
          <a:p>
            <a:pPr>
              <a:buFontTx/>
              <a:buChar char="•"/>
            </a:pPr>
            <a:r>
              <a:rPr lang="lv-LV" sz="2800" dirty="0" smtClean="0"/>
              <a:t>Lai kur </a:t>
            </a:r>
            <a:r>
              <a:rPr lang="lv-LV" sz="2800" b="1" dirty="0" smtClean="0"/>
              <a:t>mācekļi dotos</a:t>
            </a:r>
            <a:r>
              <a:rPr lang="lv-LV" sz="2800" dirty="0" smtClean="0"/>
              <a:t>, lai viņi </a:t>
            </a:r>
            <a:r>
              <a:rPr lang="lv-LV" sz="2800" b="1" dirty="0" smtClean="0"/>
              <a:t>mācās pārtikt </a:t>
            </a:r>
            <a:r>
              <a:rPr lang="lv-LV" sz="2800" dirty="0" smtClean="0"/>
              <a:t>no tiem </a:t>
            </a:r>
            <a:r>
              <a:rPr lang="lv-LV" sz="2800" b="1" dirty="0" smtClean="0"/>
              <a:t>cilvēkiem</a:t>
            </a:r>
            <a:r>
              <a:rPr lang="lv-LV" sz="2800" dirty="0" smtClean="0"/>
              <a:t>, kam viņi </a:t>
            </a:r>
            <a:r>
              <a:rPr lang="lv-LV" sz="2800" b="1" dirty="0" smtClean="0"/>
              <a:t>kalpo</a:t>
            </a:r>
            <a:r>
              <a:rPr lang="lv-LV" sz="2800" dirty="0" smtClean="0"/>
              <a:t> – jo </a:t>
            </a:r>
            <a:r>
              <a:rPr lang="lv-LV" sz="2800" b="1" dirty="0" smtClean="0"/>
              <a:t>strādnieks algas cienīgs</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9</a:t>
            </a:fld>
            <a:endParaRPr lang="lv-LV" smtClean="0"/>
          </a:p>
        </p:txBody>
      </p:sp>
      <p:pic>
        <p:nvPicPr>
          <p:cNvPr id="19458" name="Picture 2" descr="Attēlu rezultāti vaicājumam “strādnieks algas cienīgs”&quot;"/>
          <p:cNvPicPr>
            <a:picLocks noChangeAspect="1" noChangeArrowheads="1"/>
          </p:cNvPicPr>
          <p:nvPr/>
        </p:nvPicPr>
        <p:blipFill>
          <a:blip r:embed="rId2" cstate="print"/>
          <a:srcRect/>
          <a:stretch>
            <a:fillRect/>
          </a:stretch>
        </p:blipFill>
        <p:spPr bwMode="auto">
          <a:xfrm>
            <a:off x="4500562" y="3212976"/>
            <a:ext cx="4643437" cy="3645024"/>
          </a:xfrm>
          <a:prstGeom prst="rect">
            <a:avLst/>
          </a:prstGeom>
          <a:ln>
            <a:noFill/>
          </a:ln>
          <a:effectLst>
            <a:softEdge rad="112500"/>
          </a:effectLst>
        </p:spPr>
      </p:pic>
      <p:pic>
        <p:nvPicPr>
          <p:cNvPr id="19460" name="Picture 4" descr="Attēlu rezultāti vaicājumam “strādnieks algas cienīgs”&quot;"/>
          <p:cNvPicPr>
            <a:picLocks noChangeAspect="1" noChangeArrowheads="1"/>
          </p:cNvPicPr>
          <p:nvPr/>
        </p:nvPicPr>
        <p:blipFill>
          <a:blip r:embed="rId3" cstate="print"/>
          <a:srcRect/>
          <a:stretch>
            <a:fillRect/>
          </a:stretch>
        </p:blipFill>
        <p:spPr bwMode="auto">
          <a:xfrm>
            <a:off x="0" y="3140968"/>
            <a:ext cx="4536928" cy="371703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9460"/>
                                        </p:tgtEl>
                                        <p:attrNameLst>
                                          <p:attrName>style.visibility</p:attrName>
                                        </p:attrNameLst>
                                      </p:cBhvr>
                                      <p:to>
                                        <p:strVal val="visible"/>
                                      </p:to>
                                    </p:set>
                                    <p:animEffect transition="in" filter="fade">
                                      <p:cBhvr>
                                        <p:cTn id="11" dur="2000"/>
                                        <p:tgtEl>
                                          <p:spTgt spid="19460"/>
                                        </p:tgtEl>
                                      </p:cBhvr>
                                    </p:animEffect>
                                  </p:childTnLst>
                                </p:cTn>
                              </p:par>
                              <p:par>
                                <p:cTn id="12" presetID="10" presetClass="entr" presetSubtype="0" fill="hold" nodeType="withEffect">
                                  <p:stCondLst>
                                    <p:cond delay="0"/>
                                  </p:stCondLst>
                                  <p:childTnLst>
                                    <p:set>
                                      <p:cBhvr>
                                        <p:cTn id="13" dur="1" fill="hold">
                                          <p:stCondLst>
                                            <p:cond delay="0"/>
                                          </p:stCondLst>
                                        </p:cTn>
                                        <p:tgtEl>
                                          <p:spTgt spid="19458"/>
                                        </p:tgtEl>
                                        <p:attrNameLst>
                                          <p:attrName>style.visibility</p:attrName>
                                        </p:attrNameLst>
                                      </p:cBhvr>
                                      <p:to>
                                        <p:strVal val="visible"/>
                                      </p:to>
                                    </p:set>
                                    <p:animEffect transition="in" filter="fade">
                                      <p:cBhvr>
                                        <p:cTn id="14" dur="2000"/>
                                        <p:tgtEl>
                                          <p:spTgt spid="19458"/>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5502</TotalTime>
  <Words>1240</Words>
  <Application>Microsoft Office PowerPoint</Application>
  <PresentationFormat>On-screen Show (4:3)</PresentationFormat>
  <Paragraphs>77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Mt.10:1-15 Jēzus mācekļi!</vt:lpstr>
      <vt:lpstr>Mt.10:1-15 Jēzus mācekļi</vt:lpstr>
      <vt:lpstr>Slide 3</vt:lpstr>
      <vt:lpstr>Slide 4</vt:lpstr>
      <vt:lpstr>Jēzus apustuļi</vt:lpstr>
      <vt:lpstr>Slide 6</vt:lpstr>
      <vt:lpstr>Kāpēc sludināt?</vt:lpstr>
      <vt:lpstr>Slide 8</vt:lpstr>
      <vt:lpstr>Slide 9</vt:lpstr>
      <vt:lpstr>Slide 10</vt:lpstr>
      <vt:lpstr>Slide 11</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90</cp:revision>
  <dcterms:created xsi:type="dcterms:W3CDTF">2010-10-07T14:46:11Z</dcterms:created>
  <dcterms:modified xsi:type="dcterms:W3CDTF">2020-06-14T17:58:59Z</dcterms:modified>
</cp:coreProperties>
</file>