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1" r:id="rId2"/>
    <p:sldId id="261" r:id="rId3"/>
    <p:sldId id="285" r:id="rId4"/>
    <p:sldId id="283" r:id="rId5"/>
    <p:sldId id="284" r:id="rId6"/>
    <p:sldId id="288" r:id="rId7"/>
    <p:sldId id="289" r:id="rId8"/>
    <p:sldId id="291" r:id="rId9"/>
    <p:sldId id="290" r:id="rId10"/>
    <p:sldId id="292" r:id="rId11"/>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620"/>
    <p:restoredTop sz="94660"/>
  </p:normalViewPr>
  <p:slideViewPr>
    <p:cSldViewPr>
      <p:cViewPr varScale="1">
        <p:scale>
          <a:sx n="69" d="100"/>
          <a:sy n="69" d="100"/>
        </p:scale>
        <p:origin x="-640" y="-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Arial" pitchFamily="34" charset="0"/>
              </a:defRPr>
            </a:lvl1pPr>
          </a:lstStyle>
          <a:p>
            <a:pPr>
              <a:defRPr/>
            </a:pPr>
            <a:fld id="{3EF983FC-C4BF-4F7C-9D40-CF2294EF524F}" type="datetimeFigureOut">
              <a:rPr lang="en-US"/>
              <a:pPr>
                <a:defRPr/>
              </a:pPr>
              <a:t>8/3/2020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27384"/>
            <a:ext cx="8964612" cy="783531"/>
          </a:xfrm>
        </p:spPr>
        <p:txBody>
          <a:bodyPr/>
          <a:lstStyle/>
          <a:p>
            <a:pPr eaLnBrk="1" hangingPunct="1"/>
            <a:r>
              <a:rPr lang="lv-LV" sz="3600" b="1" dirty="0" smtClean="0"/>
              <a:t>Jņ.at.20:11-15 Grāmatas</a:t>
            </a:r>
          </a:p>
        </p:txBody>
      </p:sp>
      <p:pic>
        <p:nvPicPr>
          <p:cNvPr id="3075" name="Picture 3" descr="DOVE019"/>
          <p:cNvPicPr>
            <a:picLocks noChangeAspect="1" noChangeArrowheads="1"/>
          </p:cNvPicPr>
          <p:nvPr/>
        </p:nvPicPr>
        <p:blipFill>
          <a:blip r:embed="rId2" cstate="print"/>
          <a:srcRect/>
          <a:stretch>
            <a:fillRect/>
          </a:stretch>
        </p:blipFill>
        <p:spPr bwMode="auto">
          <a:xfrm>
            <a:off x="32306" y="-27384"/>
            <a:ext cx="435238" cy="620142"/>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1</a:t>
            </a:fld>
            <a:endParaRPr lang="lv-LV" smtClean="0"/>
          </a:p>
        </p:txBody>
      </p:sp>
      <p:sp>
        <p:nvSpPr>
          <p:cNvPr id="3077" name="Rectangle 6"/>
          <p:cNvSpPr>
            <a:spLocks noChangeArrowheads="1"/>
          </p:cNvSpPr>
          <p:nvPr/>
        </p:nvSpPr>
        <p:spPr bwMode="auto">
          <a:xfrm>
            <a:off x="0" y="692696"/>
            <a:ext cx="9144000" cy="6124754"/>
          </a:xfrm>
          <a:prstGeom prst="rect">
            <a:avLst/>
          </a:prstGeom>
          <a:noFill/>
          <a:ln w="9525">
            <a:noFill/>
            <a:miter lim="800000"/>
            <a:headEnd/>
            <a:tailEnd/>
          </a:ln>
        </p:spPr>
        <p:txBody>
          <a:bodyPr>
            <a:spAutoFit/>
          </a:bodyPr>
          <a:lstStyle/>
          <a:p>
            <a:pPr algn="just"/>
            <a:r>
              <a:rPr lang="lv-LV" sz="2800" dirty="0" smtClean="0"/>
              <a:t>11 Tad es redzēju lielu baltu goda krēslu un To, kas tanī sēdēja; no Viņa vaiga bēga zeme un debess, un tiem nebija kur palikt.</a:t>
            </a:r>
          </a:p>
          <a:p>
            <a:pPr algn="just"/>
            <a:r>
              <a:rPr lang="lv-LV" sz="2800" dirty="0" smtClean="0"/>
              <a:t>12 Es redzēju mirušos, lielos un mazos, stāvam goda krēsla priekšā: un grāmatas tika atvērtas. Tika atvērta vēl cita grāmata, tā ir dzīvības grāmata. Mirušie tika tiesāti pēc tā, kas rakstīts grāmatās, pēc viņu darbiem.</a:t>
            </a:r>
          </a:p>
          <a:p>
            <a:pPr algn="just"/>
            <a:r>
              <a:rPr lang="lv-LV" sz="2800" dirty="0" smtClean="0"/>
              <a:t>13 Jūra atdeva savus mirušos, nāve un viņas valstība atdeva savus mirušos; un tie tika tiesāti, ikviens pēc viņa darbiem.</a:t>
            </a:r>
          </a:p>
          <a:p>
            <a:pPr algn="just"/>
            <a:r>
              <a:rPr lang="lv-LV" sz="2800" dirty="0" smtClean="0"/>
              <a:t>14 Arī nāvi un nāves valstību iemeta uguns jūrā. Šī ir otrā nāve - uguns jūra.</a:t>
            </a:r>
          </a:p>
          <a:p>
            <a:pPr algn="just"/>
            <a:r>
              <a:rPr lang="lv-LV" sz="2800" dirty="0" smtClean="0"/>
              <a:t>15 Ja, kas nebija rakstīts dzīvības grāmatā, to iemeta uguns jūrā.</a:t>
            </a:r>
          </a:p>
        </p:txBody>
      </p:sp>
      <p:sp>
        <p:nvSpPr>
          <p:cNvPr id="6"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5.aug.2020</a:t>
            </a:r>
            <a:r>
              <a:rPr lang="lv-LV" sz="2000" dirty="0" smtClean="0"/>
              <a:t>.</a:t>
            </a:r>
            <a:endParaRPr lang="lv-LV"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10</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10</a:t>
            </a:fld>
            <a:endParaRPr lang="lv-LV" sz="1400"/>
          </a:p>
        </p:txBody>
      </p:sp>
      <p:sp>
        <p:nvSpPr>
          <p:cNvPr id="62466" name="Rectangle 2"/>
          <p:cNvSpPr>
            <a:spLocks noChangeArrowheads="1"/>
          </p:cNvSpPr>
          <p:nvPr/>
        </p:nvSpPr>
        <p:spPr bwMode="auto">
          <a:xfrm>
            <a:off x="0" y="0"/>
            <a:ext cx="9144000" cy="823913"/>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800" b="1" dirty="0" smtClean="0">
                <a:latin typeface="+mj-lt"/>
                <a:ea typeface="+mj-ea"/>
                <a:cs typeface="+mj-cs"/>
              </a:rPr>
              <a:t>Kopsavilkums</a:t>
            </a:r>
            <a:endParaRPr lang="lv-LV" sz="4800" b="1" dirty="0">
              <a:latin typeface="+mj-lt"/>
              <a:ea typeface="+mj-ea"/>
              <a:cs typeface="+mj-cs"/>
            </a:endParaRPr>
          </a:p>
        </p:txBody>
      </p:sp>
      <p:sp>
        <p:nvSpPr>
          <p:cNvPr id="7" name="Rectangle 6"/>
          <p:cNvSpPr>
            <a:spLocks noChangeArrowheads="1"/>
          </p:cNvSpPr>
          <p:nvPr/>
        </p:nvSpPr>
        <p:spPr bwMode="auto">
          <a:xfrm>
            <a:off x="0" y="714356"/>
            <a:ext cx="9144000" cy="3530903"/>
          </a:xfrm>
          <a:prstGeom prst="rect">
            <a:avLst/>
          </a:prstGeom>
          <a:noFill/>
          <a:ln w="9525">
            <a:noFill/>
            <a:miter lim="800000"/>
            <a:headEnd/>
            <a:tailEnd/>
          </a:ln>
        </p:spPr>
        <p:txBody>
          <a:bodyPr>
            <a:spAutoFit/>
          </a:bodyPr>
          <a:lstStyle/>
          <a:p>
            <a:pPr eaLnBrk="0" hangingPunct="0">
              <a:lnSpc>
                <a:spcPct val="114000"/>
              </a:lnSpc>
              <a:buFont typeface="Arial" pitchFamily="34" charset="0"/>
              <a:buChar char="•"/>
            </a:pPr>
            <a:r>
              <a:rPr lang="lv-LV" sz="2800" b="1" dirty="0" smtClean="0">
                <a:cs typeface="Arial" charset="0"/>
              </a:rPr>
              <a:t>Visiem reiz būs jāstājas Dieva tiesas priekšā!</a:t>
            </a:r>
          </a:p>
          <a:p>
            <a:pPr eaLnBrk="0" hangingPunct="0">
              <a:lnSpc>
                <a:spcPct val="114000"/>
              </a:lnSpc>
              <a:buFont typeface="Arial" pitchFamily="34" charset="0"/>
              <a:buChar char="•"/>
            </a:pPr>
            <a:r>
              <a:rPr lang="lv-LV" sz="2800" b="1" dirty="0" smtClean="0">
                <a:cs typeface="Arial" charset="0"/>
              </a:rPr>
              <a:t>Visi mūsu darbi un nedarbi ir rakstīti darbu gr.</a:t>
            </a:r>
          </a:p>
          <a:p>
            <a:pPr eaLnBrk="0" hangingPunct="0">
              <a:lnSpc>
                <a:spcPct val="114000"/>
              </a:lnSpc>
              <a:buFont typeface="Arial" pitchFamily="34" charset="0"/>
              <a:buChar char="•"/>
            </a:pPr>
            <a:r>
              <a:rPr lang="lv-LV" sz="2800" dirty="0" smtClean="0"/>
              <a:t>Ja būtu </a:t>
            </a:r>
            <a:r>
              <a:rPr lang="lv-LV" sz="2800" b="1" dirty="0" smtClean="0"/>
              <a:t>tikai darbu grāmata</a:t>
            </a:r>
            <a:r>
              <a:rPr lang="lv-LV" sz="2800" dirty="0" smtClean="0"/>
              <a:t>, ir skaidrs, ka tad </a:t>
            </a:r>
            <a:r>
              <a:rPr lang="lv-LV" sz="2800" b="1" dirty="0" smtClean="0"/>
              <a:t>visiem būtu jādodas uz </a:t>
            </a:r>
            <a:r>
              <a:rPr lang="lv-LV" sz="2800" b="1" dirty="0" smtClean="0"/>
              <a:t>elli.</a:t>
            </a:r>
          </a:p>
          <a:p>
            <a:pPr eaLnBrk="0" hangingPunct="0">
              <a:lnSpc>
                <a:spcPct val="114000"/>
              </a:lnSpc>
              <a:buFont typeface="Arial" pitchFamily="34" charset="0"/>
              <a:buChar char="•"/>
            </a:pPr>
            <a:r>
              <a:rPr lang="lv-LV" sz="2800" dirty="0" smtClean="0"/>
              <a:t>Bet </a:t>
            </a:r>
            <a:r>
              <a:rPr lang="lv-LV" sz="2800" b="1" dirty="0" smtClean="0"/>
              <a:t>paldies Dievam </a:t>
            </a:r>
            <a:r>
              <a:rPr lang="lv-LV" sz="2800" dirty="0" smtClean="0"/>
              <a:t>ir vēl arī </a:t>
            </a:r>
            <a:r>
              <a:rPr lang="lv-LV" sz="2800" b="1" dirty="0" smtClean="0"/>
              <a:t>cita grāmata </a:t>
            </a:r>
            <a:r>
              <a:rPr lang="lv-LV" sz="2800" dirty="0" smtClean="0"/>
              <a:t>– </a:t>
            </a:r>
            <a:r>
              <a:rPr lang="lv-LV" sz="2800" b="1" dirty="0" smtClean="0"/>
              <a:t>dzīvības grāmata</a:t>
            </a:r>
            <a:r>
              <a:rPr lang="lv-LV" sz="2800" dirty="0" smtClean="0"/>
              <a:t>, kurā </a:t>
            </a:r>
            <a:r>
              <a:rPr lang="lv-LV" sz="2800" b="1" dirty="0" smtClean="0"/>
              <a:t>ierakstīti visu vārdi</a:t>
            </a:r>
            <a:r>
              <a:rPr lang="lv-LV" sz="2800" dirty="0" smtClean="0"/>
              <a:t>, kas </a:t>
            </a:r>
            <a:r>
              <a:rPr lang="lv-LV" sz="2800" b="1" dirty="0" smtClean="0"/>
              <a:t>tic uz Jēzu</a:t>
            </a:r>
            <a:r>
              <a:rPr lang="lv-LV" sz="2800" dirty="0" smtClean="0"/>
              <a:t>.</a:t>
            </a:r>
          </a:p>
          <a:p>
            <a:pPr eaLnBrk="0" hangingPunct="0">
              <a:lnSpc>
                <a:spcPct val="114000"/>
              </a:lnSpc>
              <a:buFont typeface="Arial" pitchFamily="34" charset="0"/>
              <a:buChar char="•"/>
            </a:pPr>
            <a:endParaRPr lang="lv-LV" sz="2800" dirty="0">
              <a:cs typeface="Arial" charset="0"/>
            </a:endParaRPr>
          </a:p>
        </p:txBody>
      </p:sp>
      <p:pic>
        <p:nvPicPr>
          <p:cNvPr id="9" name="Picture 1"/>
          <p:cNvPicPr>
            <a:picLocks noChangeAspect="1" noChangeArrowheads="1"/>
          </p:cNvPicPr>
          <p:nvPr/>
        </p:nvPicPr>
        <p:blipFill>
          <a:blip r:embed="rId2"/>
          <a:srcRect/>
          <a:stretch>
            <a:fillRect/>
          </a:stretch>
        </p:blipFill>
        <p:spPr bwMode="auto">
          <a:xfrm>
            <a:off x="0" y="3643314"/>
            <a:ext cx="3214710" cy="3214686"/>
          </a:xfrm>
          <a:prstGeom prst="rect">
            <a:avLst/>
          </a:prstGeom>
          <a:ln>
            <a:noFill/>
          </a:ln>
          <a:effectLst>
            <a:softEdge rad="112500"/>
          </a:effectLst>
        </p:spPr>
      </p:pic>
      <p:pic>
        <p:nvPicPr>
          <p:cNvPr id="10" name="Picture 2"/>
          <p:cNvPicPr>
            <a:picLocks noChangeAspect="1" noChangeArrowheads="1"/>
          </p:cNvPicPr>
          <p:nvPr/>
        </p:nvPicPr>
        <p:blipFill>
          <a:blip r:embed="rId3"/>
          <a:srcRect/>
          <a:stretch>
            <a:fillRect/>
          </a:stretch>
        </p:blipFill>
        <p:spPr bwMode="auto">
          <a:xfrm>
            <a:off x="5929322" y="3643315"/>
            <a:ext cx="3214678" cy="3214686"/>
          </a:xfrm>
          <a:prstGeom prst="rect">
            <a:avLst/>
          </a:prstGeom>
          <a:ln>
            <a:noFill/>
          </a:ln>
          <a:effectLst>
            <a:softEdge rad="112500"/>
          </a:effectLst>
        </p:spPr>
      </p:pic>
      <p:sp>
        <p:nvSpPr>
          <p:cNvPr id="20482" name="AutoShape 2" descr="Wooden Judge Hammer in Law Office Free Stock Photo | picjumb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483" name="Picture 3"/>
          <p:cNvPicPr>
            <a:picLocks noChangeAspect="1" noChangeArrowheads="1"/>
          </p:cNvPicPr>
          <p:nvPr/>
        </p:nvPicPr>
        <p:blipFill>
          <a:blip r:embed="rId4"/>
          <a:srcRect/>
          <a:stretch>
            <a:fillRect/>
          </a:stretch>
        </p:blipFill>
        <p:spPr bwMode="auto">
          <a:xfrm>
            <a:off x="3000364" y="3643314"/>
            <a:ext cx="3143272" cy="3214686"/>
          </a:xfrm>
          <a:prstGeom prst="rect">
            <a:avLst/>
          </a:prstGeom>
          <a:ln>
            <a:noFill/>
          </a:ln>
          <a:effectLst>
            <a:softEdge rad="112500"/>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7">
                                            <p:txEl>
                                              <p:pRg st="1" end="1"/>
                                            </p:txEl>
                                          </p:spTgt>
                                        </p:tgtEl>
                                        <p:attrNameLst>
                                          <p:attrName>style.visibility</p:attrName>
                                        </p:attrNameLst>
                                      </p:cBhvr>
                                      <p:to>
                                        <p:strVal val="visible"/>
                                      </p:to>
                                    </p:set>
                                    <p:anim calcmode="lin" valueType="num">
                                      <p:cBhvr additive="base">
                                        <p:cTn id="1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 calcmode="lin" valueType="num">
                                      <p:cBhvr additive="base">
                                        <p:cTn id="2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7">
                                            <p:txEl>
                                              <p:pRg st="3" end="3"/>
                                            </p:txEl>
                                          </p:spTgt>
                                        </p:tgtEl>
                                        <p:attrNameLst>
                                          <p:attrName>style.visibility</p:attrName>
                                        </p:attrNameLst>
                                      </p:cBhvr>
                                      <p:to>
                                        <p:strVal val="visible"/>
                                      </p:to>
                                    </p:set>
                                    <p:anim calcmode="lin" valueType="num">
                                      <p:cBhvr additive="base">
                                        <p:cTn id="26"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20483"/>
                                        </p:tgtEl>
                                        <p:attrNameLst>
                                          <p:attrName>style.visibility</p:attrName>
                                        </p:attrNameLst>
                                      </p:cBhvr>
                                      <p:to>
                                        <p:strVal val="visible"/>
                                      </p:to>
                                    </p:set>
                                    <p:animEffect transition="in" filter="fade">
                                      <p:cBhvr>
                                        <p:cTn id="41" dur="2000"/>
                                        <p:tgtEl>
                                          <p:spTgt spid="20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buNone/>
            </a:pPr>
            <a:r>
              <a:rPr lang="lv-LV" sz="2800" i="1" dirty="0" smtClean="0"/>
              <a:t>11 Tad es redzēju lielu baltu goda krēslu un To, kas tanī sēdēja; no Viņa vaiga bēga zeme un debess, un tiem nebija kur palikt. </a:t>
            </a:r>
          </a:p>
        </p:txBody>
      </p:sp>
      <p:sp>
        <p:nvSpPr>
          <p:cNvPr id="7" name="Rectangle 6"/>
          <p:cNvSpPr>
            <a:spLocks noChangeArrowheads="1"/>
          </p:cNvSpPr>
          <p:nvPr/>
        </p:nvSpPr>
        <p:spPr bwMode="auto">
          <a:xfrm>
            <a:off x="0" y="1357298"/>
            <a:ext cx="4357686" cy="3970318"/>
          </a:xfrm>
          <a:prstGeom prst="rect">
            <a:avLst/>
          </a:prstGeom>
          <a:noFill/>
          <a:ln w="9525">
            <a:noFill/>
            <a:miter lim="800000"/>
            <a:headEnd/>
            <a:tailEnd/>
          </a:ln>
        </p:spPr>
        <p:txBody>
          <a:bodyPr wrap="square">
            <a:spAutoFit/>
          </a:bodyPr>
          <a:lstStyle/>
          <a:p>
            <a:pPr>
              <a:lnSpc>
                <a:spcPct val="150000"/>
              </a:lnSpc>
              <a:buFontTx/>
              <a:buChar char="•"/>
            </a:pPr>
            <a:r>
              <a:rPr lang="lv-LV" sz="2800" b="1" dirty="0" smtClean="0"/>
              <a:t>Beigu tiesas aina</a:t>
            </a:r>
            <a:r>
              <a:rPr lang="lv-LV" sz="2800" dirty="0" smtClean="0"/>
              <a:t>: Visi </a:t>
            </a:r>
            <a:r>
              <a:rPr lang="lv-LV" sz="2800" b="1" dirty="0" smtClean="0"/>
              <a:t>lieli</a:t>
            </a:r>
            <a:r>
              <a:rPr lang="lv-LV" sz="2800" dirty="0" smtClean="0"/>
              <a:t> un </a:t>
            </a:r>
            <a:r>
              <a:rPr lang="lv-LV" sz="2800" b="1" dirty="0" smtClean="0"/>
              <a:t>mazi</a:t>
            </a:r>
            <a:r>
              <a:rPr lang="lv-LV" sz="2800" dirty="0" smtClean="0"/>
              <a:t>, no </a:t>
            </a:r>
            <a:r>
              <a:rPr lang="lv-LV" sz="2800" b="1" dirty="0" smtClean="0"/>
              <a:t>visām valstīm </a:t>
            </a:r>
            <a:r>
              <a:rPr lang="lv-LV" sz="2800" dirty="0" smtClean="0"/>
              <a:t>un </a:t>
            </a:r>
            <a:r>
              <a:rPr lang="lv-LV" sz="2800" b="1" dirty="0" smtClean="0"/>
              <a:t>dažādām reliģijām</a:t>
            </a:r>
            <a:r>
              <a:rPr lang="lv-LV" sz="2800" dirty="0" smtClean="0"/>
              <a:t>, </a:t>
            </a:r>
            <a:r>
              <a:rPr lang="lv-LV" sz="2800" b="1" dirty="0" smtClean="0"/>
              <a:t>ticīgi</a:t>
            </a:r>
            <a:r>
              <a:rPr lang="lv-LV" sz="2800" dirty="0" smtClean="0"/>
              <a:t> un </a:t>
            </a:r>
            <a:r>
              <a:rPr lang="lv-LV" sz="2800" b="1" dirty="0" smtClean="0"/>
              <a:t>neticīgi</a:t>
            </a:r>
            <a:r>
              <a:rPr lang="lv-LV" sz="2800" dirty="0" smtClean="0"/>
              <a:t> stāv </a:t>
            </a:r>
            <a:r>
              <a:rPr lang="lv-LV" sz="2800" b="1" dirty="0" smtClean="0"/>
              <a:t>Dieva goda krēsla priekšā</a:t>
            </a:r>
            <a:r>
              <a:rPr lang="lv-LV" sz="2800" dirty="0" smtClean="0"/>
              <a:t>.</a:t>
            </a:r>
            <a:endParaRPr lang="lv-LV" sz="2800" dirty="0" smtClean="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2</a:t>
            </a:fld>
            <a:endParaRPr lang="lv-LV" smtClean="0"/>
          </a:p>
        </p:txBody>
      </p:sp>
      <p:pic>
        <p:nvPicPr>
          <p:cNvPr id="5122" name="Picture 2" descr="How does Giotto's Last Judgement compare to Michelangelo's? - Quora"/>
          <p:cNvPicPr>
            <a:picLocks noChangeAspect="1" noChangeArrowheads="1"/>
          </p:cNvPicPr>
          <p:nvPr/>
        </p:nvPicPr>
        <p:blipFill>
          <a:blip r:embed="rId2"/>
          <a:srcRect/>
          <a:stretch>
            <a:fillRect/>
          </a:stretch>
        </p:blipFill>
        <p:spPr bwMode="auto">
          <a:xfrm>
            <a:off x="3409950" y="1142984"/>
            <a:ext cx="5734050" cy="53340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buNone/>
            </a:pPr>
            <a:r>
              <a:rPr lang="lv-LV" sz="2800" i="1" dirty="0" smtClean="0"/>
              <a:t>12 </a:t>
            </a:r>
            <a:r>
              <a:rPr lang="lv-LV" sz="2800" i="1" dirty="0" smtClean="0"/>
              <a:t>Es redzēju mirušos, lielos un mazos, stāvam goda krēsla priekšā: un grāmatas tika atvērtas</a:t>
            </a:r>
            <a:r>
              <a:rPr lang="lv-LV" sz="2800" i="1" dirty="0" smtClean="0"/>
              <a:t>. Tika atvērta vēl cita grāmata, tā ir dzīvības grāmata. </a:t>
            </a:r>
            <a:endParaRPr lang="lv-LV" sz="2800" i="1" dirty="0" smtClean="0"/>
          </a:p>
        </p:txBody>
      </p:sp>
      <p:sp>
        <p:nvSpPr>
          <p:cNvPr id="7" name="Rectangle 6"/>
          <p:cNvSpPr>
            <a:spLocks noChangeArrowheads="1"/>
          </p:cNvSpPr>
          <p:nvPr/>
        </p:nvSpPr>
        <p:spPr bwMode="auto">
          <a:xfrm>
            <a:off x="0" y="1329625"/>
            <a:ext cx="9144000" cy="1384995"/>
          </a:xfrm>
          <a:prstGeom prst="rect">
            <a:avLst/>
          </a:prstGeom>
          <a:noFill/>
          <a:ln w="9525">
            <a:noFill/>
            <a:miter lim="800000"/>
            <a:headEnd/>
            <a:tailEnd/>
          </a:ln>
        </p:spPr>
        <p:txBody>
          <a:bodyPr wrap="square">
            <a:spAutoFit/>
          </a:bodyPr>
          <a:lstStyle/>
          <a:p>
            <a:pPr>
              <a:buFontTx/>
              <a:buChar char="•"/>
            </a:pPr>
            <a:r>
              <a:rPr lang="lv-LV" sz="2800" dirty="0" smtClean="0"/>
              <a:t>Ir </a:t>
            </a:r>
            <a:r>
              <a:rPr lang="lv-LV" sz="2800" b="1" dirty="0" smtClean="0"/>
              <a:t>2 veidu grāmatas</a:t>
            </a:r>
            <a:r>
              <a:rPr lang="lv-LV" sz="2800" dirty="0" smtClean="0"/>
              <a:t>: </a:t>
            </a:r>
            <a:r>
              <a:rPr lang="lv-LV" sz="2800" b="1" dirty="0" smtClean="0"/>
              <a:t>darbu grāmata </a:t>
            </a:r>
            <a:r>
              <a:rPr lang="lv-LV" sz="2800" dirty="0" smtClean="0"/>
              <a:t>un </a:t>
            </a:r>
            <a:r>
              <a:rPr lang="lv-LV" sz="2800" b="1" dirty="0" smtClean="0"/>
              <a:t>dzīvības grāmata</a:t>
            </a:r>
            <a:r>
              <a:rPr lang="lv-LV" sz="2800" b="1" dirty="0" smtClean="0"/>
              <a:t>! Šīs </a:t>
            </a:r>
            <a:r>
              <a:rPr lang="lv-LV" sz="2800" b="1" dirty="0" smtClean="0"/>
              <a:t>grāmatas nosaka, kur nonāks cilvēka dvēsele: debesu valstībā vai ellē.</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3</a:t>
            </a:fld>
            <a:endParaRPr lang="lv-LV" smtClean="0"/>
          </a:p>
        </p:txBody>
      </p:sp>
      <p:pic>
        <p:nvPicPr>
          <p:cNvPr id="2049" name="Picture 1"/>
          <p:cNvPicPr>
            <a:picLocks noChangeAspect="1" noChangeArrowheads="1"/>
          </p:cNvPicPr>
          <p:nvPr/>
        </p:nvPicPr>
        <p:blipFill>
          <a:blip r:embed="rId2"/>
          <a:srcRect/>
          <a:stretch>
            <a:fillRect/>
          </a:stretch>
        </p:blipFill>
        <p:spPr bwMode="auto">
          <a:xfrm>
            <a:off x="357159" y="2814912"/>
            <a:ext cx="3214710" cy="4043087"/>
          </a:xfrm>
          <a:prstGeom prst="rect">
            <a:avLst/>
          </a:prstGeom>
          <a:ln>
            <a:noFill/>
          </a:ln>
          <a:effectLst>
            <a:softEdge rad="112500"/>
          </a:effectLst>
        </p:spPr>
      </p:pic>
      <p:pic>
        <p:nvPicPr>
          <p:cNvPr id="2050" name="Picture 2"/>
          <p:cNvPicPr>
            <a:picLocks noChangeAspect="1" noChangeArrowheads="1"/>
          </p:cNvPicPr>
          <p:nvPr/>
        </p:nvPicPr>
        <p:blipFill>
          <a:blip r:embed="rId3"/>
          <a:srcRect/>
          <a:stretch>
            <a:fillRect/>
          </a:stretch>
        </p:blipFill>
        <p:spPr bwMode="auto">
          <a:xfrm>
            <a:off x="5072066" y="2857496"/>
            <a:ext cx="3180852" cy="400050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049"/>
                                        </p:tgtEl>
                                        <p:attrNameLst>
                                          <p:attrName>style.visibility</p:attrName>
                                        </p:attrNameLst>
                                      </p:cBhvr>
                                      <p:to>
                                        <p:strVal val="visible"/>
                                      </p:to>
                                    </p:set>
                                    <p:anim calcmode="lin" valueType="num">
                                      <p:cBhvr additive="base">
                                        <p:cTn id="17" dur="500" fill="hold"/>
                                        <p:tgtEl>
                                          <p:spTgt spid="2049"/>
                                        </p:tgtEl>
                                        <p:attrNameLst>
                                          <p:attrName>ppt_x</p:attrName>
                                        </p:attrNameLst>
                                      </p:cBhvr>
                                      <p:tavLst>
                                        <p:tav tm="0">
                                          <p:val>
                                            <p:strVal val="#ppt_x"/>
                                          </p:val>
                                        </p:tav>
                                        <p:tav tm="100000">
                                          <p:val>
                                            <p:strVal val="#ppt_x"/>
                                          </p:val>
                                        </p:tav>
                                      </p:tavLst>
                                    </p:anim>
                                    <p:anim calcmode="lin" valueType="num">
                                      <p:cBhvr additive="base">
                                        <p:cTn id="18" dur="500" fill="hold"/>
                                        <p:tgtEl>
                                          <p:spTgt spid="204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050"/>
                                        </p:tgtEl>
                                        <p:attrNameLst>
                                          <p:attrName>style.visibility</p:attrName>
                                        </p:attrNameLst>
                                      </p:cBhvr>
                                      <p:to>
                                        <p:strVal val="visible"/>
                                      </p:to>
                                    </p:set>
                                    <p:anim calcmode="lin" valueType="num">
                                      <p:cBhvr additive="base">
                                        <p:cTn id="22" dur="500" fill="hold"/>
                                        <p:tgtEl>
                                          <p:spTgt spid="2050"/>
                                        </p:tgtEl>
                                        <p:attrNameLst>
                                          <p:attrName>ppt_x</p:attrName>
                                        </p:attrNameLst>
                                      </p:cBhvr>
                                      <p:tavLst>
                                        <p:tav tm="0">
                                          <p:val>
                                            <p:strVal val="#ppt_x"/>
                                          </p:val>
                                        </p:tav>
                                        <p:tav tm="100000">
                                          <p:val>
                                            <p:strVal val="#ppt_x"/>
                                          </p:val>
                                        </p:tav>
                                      </p:tavLst>
                                    </p:anim>
                                    <p:anim calcmode="lin" valueType="num">
                                      <p:cBhvr additive="base">
                                        <p:cTn id="23"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buNone/>
            </a:pPr>
            <a:r>
              <a:rPr lang="lv-LV" sz="2800" i="1" dirty="0" smtClean="0"/>
              <a:t>12c Mirušie tika tiesāti pēc tā, kas rakstīts grāmatās, pēc viņu darbiem. 13 Jūra atdeva savus mirušos, nāve un viņas valstība atdeva savus mirušos; un tie tika tiesāti, ikviens pēc viņa darbiem.</a:t>
            </a:r>
          </a:p>
        </p:txBody>
      </p:sp>
      <p:sp>
        <p:nvSpPr>
          <p:cNvPr id="7" name="Rectangle 6"/>
          <p:cNvSpPr>
            <a:spLocks noChangeArrowheads="1"/>
          </p:cNvSpPr>
          <p:nvPr/>
        </p:nvSpPr>
        <p:spPr bwMode="auto">
          <a:xfrm>
            <a:off x="0" y="1700808"/>
            <a:ext cx="6429388" cy="5262979"/>
          </a:xfrm>
          <a:prstGeom prst="rect">
            <a:avLst/>
          </a:prstGeom>
          <a:noFill/>
          <a:ln w="9525">
            <a:noFill/>
            <a:miter lim="800000"/>
            <a:headEnd/>
            <a:tailEnd/>
          </a:ln>
        </p:spPr>
        <p:txBody>
          <a:bodyPr wrap="square">
            <a:spAutoFit/>
          </a:bodyPr>
          <a:lstStyle/>
          <a:p>
            <a:pPr>
              <a:buFontTx/>
              <a:buChar char="•"/>
            </a:pPr>
            <a:r>
              <a:rPr lang="lv-LV" sz="2800" dirty="0" smtClean="0"/>
              <a:t>Daudziem </a:t>
            </a:r>
            <a:r>
              <a:rPr lang="lv-LV" sz="2800" b="1" dirty="0" smtClean="0"/>
              <a:t>liekas</a:t>
            </a:r>
            <a:r>
              <a:rPr lang="lv-LV" sz="2800" dirty="0" smtClean="0"/>
              <a:t> – </a:t>
            </a:r>
            <a:r>
              <a:rPr lang="lv-LV" sz="2800" b="1" dirty="0" smtClean="0"/>
              <a:t>ar nāvi viss beidzas</a:t>
            </a:r>
            <a:r>
              <a:rPr lang="lv-LV" sz="2800" dirty="0" smtClean="0"/>
              <a:t>, bet te mēs </a:t>
            </a:r>
            <a:r>
              <a:rPr lang="lv-LV" sz="2800" b="1" dirty="0" smtClean="0"/>
              <a:t>lasām</a:t>
            </a:r>
            <a:r>
              <a:rPr lang="lv-LV" sz="2800" dirty="0" smtClean="0"/>
              <a:t>, ka visi arī </a:t>
            </a:r>
            <a:r>
              <a:rPr lang="lv-LV" sz="2800" b="1" dirty="0" smtClean="0"/>
              <a:t>neticīgie</a:t>
            </a:r>
            <a:r>
              <a:rPr lang="lv-LV" sz="2800" dirty="0" smtClean="0"/>
              <a:t> (jūra) tiek likti </a:t>
            </a:r>
            <a:r>
              <a:rPr lang="lv-LV" sz="2800" b="1" dirty="0" smtClean="0"/>
              <a:t>Dieva priekšā</a:t>
            </a:r>
            <a:r>
              <a:rPr lang="lv-LV" sz="2800" dirty="0" smtClean="0"/>
              <a:t>.</a:t>
            </a:r>
          </a:p>
          <a:p>
            <a:pPr>
              <a:buFontTx/>
              <a:buChar char="•"/>
            </a:pPr>
            <a:r>
              <a:rPr lang="lv-LV" sz="2800" dirty="0" smtClean="0"/>
              <a:t>Tiek atvērta </a:t>
            </a:r>
            <a:r>
              <a:rPr lang="lv-LV" sz="2800" b="1" dirty="0" smtClean="0"/>
              <a:t>darbu grāmata</a:t>
            </a:r>
            <a:r>
              <a:rPr lang="lv-LV" sz="2800" dirty="0" smtClean="0"/>
              <a:t>, kurās </a:t>
            </a:r>
            <a:r>
              <a:rPr lang="lv-LV" sz="2800" b="1" dirty="0" smtClean="0"/>
              <a:t>sarakstīts</a:t>
            </a:r>
            <a:r>
              <a:rPr lang="lv-LV" sz="2800" dirty="0" smtClean="0"/>
              <a:t> cilvēku </a:t>
            </a:r>
            <a:r>
              <a:rPr lang="lv-LV" sz="2800" b="1" dirty="0" smtClean="0"/>
              <a:t>dzīves</a:t>
            </a:r>
            <a:r>
              <a:rPr lang="lv-LV" sz="2800" dirty="0" smtClean="0"/>
              <a:t> un </a:t>
            </a:r>
            <a:r>
              <a:rPr lang="lv-LV" sz="2800" b="1" dirty="0" smtClean="0"/>
              <a:t>darbi/nedarbi</a:t>
            </a:r>
            <a:r>
              <a:rPr lang="lv-LV" sz="2800" dirty="0" smtClean="0"/>
              <a:t>, </a:t>
            </a:r>
            <a:r>
              <a:rPr lang="lv-LV" sz="2800" b="1" dirty="0" smtClean="0"/>
              <a:t>labi darbi </a:t>
            </a:r>
            <a:r>
              <a:rPr lang="lv-LV" sz="2800" dirty="0" smtClean="0"/>
              <a:t>un arī </a:t>
            </a:r>
            <a:r>
              <a:rPr lang="lv-LV" sz="2800" b="1" dirty="0" smtClean="0"/>
              <a:t>grēki</a:t>
            </a:r>
            <a:r>
              <a:rPr lang="lv-LV" sz="2800" dirty="0" smtClean="0"/>
              <a:t>.</a:t>
            </a:r>
          </a:p>
          <a:p>
            <a:pPr>
              <a:buFontTx/>
              <a:buChar char="•"/>
            </a:pPr>
            <a:r>
              <a:rPr lang="lv-LV" sz="2800" b="1" dirty="0" smtClean="0"/>
              <a:t>Darbu grāmatā </a:t>
            </a:r>
            <a:r>
              <a:rPr lang="lv-LV" sz="2800" dirty="0" smtClean="0"/>
              <a:t>tiek </a:t>
            </a:r>
            <a:r>
              <a:rPr lang="lv-LV" sz="2800" b="1" dirty="0" smtClean="0"/>
              <a:t>ierakstīts viss</a:t>
            </a:r>
            <a:r>
              <a:rPr lang="lv-LV" sz="2800" dirty="0" smtClean="0"/>
              <a:t>, ko esam darījuši un </a:t>
            </a:r>
            <a:r>
              <a:rPr lang="lv-LV" sz="2800" b="1" dirty="0" smtClean="0"/>
              <a:t>nedarījuši</a:t>
            </a:r>
            <a:r>
              <a:rPr lang="lv-LV" sz="2800" dirty="0" smtClean="0"/>
              <a:t> līdz pat </a:t>
            </a:r>
            <a:r>
              <a:rPr lang="lv-LV" sz="2800" b="1" dirty="0" smtClean="0"/>
              <a:t>sīkumiem</a:t>
            </a:r>
            <a:r>
              <a:rPr lang="lv-LV" sz="2800" dirty="0" smtClean="0"/>
              <a:t>.</a:t>
            </a:r>
          </a:p>
          <a:p>
            <a:pPr>
              <a:buFontTx/>
              <a:buChar char="•"/>
            </a:pPr>
            <a:r>
              <a:rPr lang="lv-LV" sz="2800" b="1" dirty="0" smtClean="0"/>
              <a:t>Ne tikai ārēji labi darbi</a:t>
            </a:r>
            <a:r>
              <a:rPr lang="lv-LV" sz="2800" dirty="0" smtClean="0"/>
              <a:t>, bet ar visu </a:t>
            </a:r>
            <a:r>
              <a:rPr lang="lv-LV" sz="2800" b="1" dirty="0" smtClean="0"/>
              <a:t>motivāciju</a:t>
            </a:r>
            <a:r>
              <a:rPr lang="lv-LV" sz="2800" dirty="0" smtClean="0"/>
              <a:t> kā tas ir darīts – </a:t>
            </a:r>
            <a:r>
              <a:rPr lang="lv-LV" sz="2800" b="1" dirty="0" smtClean="0"/>
              <a:t>savtīgi</a:t>
            </a:r>
            <a:r>
              <a:rPr lang="lv-LV" sz="2800" dirty="0" smtClean="0"/>
              <a:t> vai </a:t>
            </a:r>
            <a:r>
              <a:rPr lang="lv-LV" sz="2800" b="1" dirty="0" smtClean="0"/>
              <a:t>citu labā</a:t>
            </a:r>
            <a:r>
              <a:rPr lang="lv-LV" sz="2800" dirty="0" smtClean="0"/>
              <a:t>.</a:t>
            </a: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4</a:t>
            </a:fld>
            <a:endParaRPr lang="lv-LV" smtClean="0"/>
          </a:p>
        </p:txBody>
      </p:sp>
      <p:pic>
        <p:nvPicPr>
          <p:cNvPr id="4098" name="Picture 2" descr="Life after death: Woman 'felt HEAVEN' after heart stopped ..."/>
          <p:cNvPicPr>
            <a:picLocks noChangeAspect="1" noChangeArrowheads="1"/>
          </p:cNvPicPr>
          <p:nvPr/>
        </p:nvPicPr>
        <p:blipFill>
          <a:blip r:embed="rId2"/>
          <a:srcRect r="51695"/>
          <a:stretch>
            <a:fillRect/>
          </a:stretch>
        </p:blipFill>
        <p:spPr bwMode="auto">
          <a:xfrm>
            <a:off x="6357950" y="1428736"/>
            <a:ext cx="2786050" cy="51435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buNone/>
            </a:pPr>
            <a:r>
              <a:rPr lang="lv-LV" sz="2800" i="1" dirty="0" smtClean="0"/>
              <a:t>2c </a:t>
            </a:r>
            <a:r>
              <a:rPr lang="lv-LV" sz="2800" i="1" dirty="0" smtClean="0"/>
              <a:t>Mirušie tika tiesāti pēc tā, kas rakstīts grāmatās, pēc viņu darbiem. 14 Arī nāvi un nāves valstību iemeta uguns jūrā. Šī ir otrā nāve - uguns jūra. 15 Ja, kas nebija rakstīts dzīvības grāmatā, to iemeta uguns jūrā.</a:t>
            </a:r>
          </a:p>
          <a:p>
            <a:pPr marL="0" indent="0" algn="just">
              <a:lnSpc>
                <a:spcPct val="80000"/>
              </a:lnSpc>
              <a:spcBef>
                <a:spcPct val="0"/>
              </a:spcBef>
              <a:buNone/>
            </a:pPr>
            <a:endParaRPr lang="lv-LV" sz="2800" i="1" dirty="0" smtClean="0"/>
          </a:p>
        </p:txBody>
      </p:sp>
      <p:sp>
        <p:nvSpPr>
          <p:cNvPr id="7" name="Rectangle 6"/>
          <p:cNvSpPr>
            <a:spLocks noChangeArrowheads="1"/>
          </p:cNvSpPr>
          <p:nvPr/>
        </p:nvSpPr>
        <p:spPr bwMode="auto">
          <a:xfrm>
            <a:off x="0" y="1785926"/>
            <a:ext cx="9144000" cy="3108543"/>
          </a:xfrm>
          <a:prstGeom prst="rect">
            <a:avLst/>
          </a:prstGeom>
          <a:noFill/>
          <a:ln w="9525">
            <a:noFill/>
            <a:miter lim="800000"/>
            <a:headEnd/>
            <a:tailEnd/>
          </a:ln>
        </p:spPr>
        <p:txBody>
          <a:bodyPr wrap="square">
            <a:spAutoFit/>
          </a:bodyPr>
          <a:lstStyle/>
          <a:p>
            <a:pPr>
              <a:buFontTx/>
              <a:buChar char="•"/>
            </a:pPr>
            <a:r>
              <a:rPr lang="lv-LV" sz="2800" dirty="0" smtClean="0"/>
              <a:t>Ja būtu </a:t>
            </a:r>
            <a:r>
              <a:rPr lang="lv-LV" sz="2800" b="1" dirty="0" smtClean="0"/>
              <a:t>tikai darbu grāmata</a:t>
            </a:r>
            <a:r>
              <a:rPr lang="lv-LV" sz="2800" dirty="0" smtClean="0"/>
              <a:t>, ir skaidrs, ka tad </a:t>
            </a:r>
            <a:r>
              <a:rPr lang="lv-LV" sz="2800" b="1" dirty="0" smtClean="0"/>
              <a:t>visiem būtu jādodas uz elli</a:t>
            </a:r>
            <a:r>
              <a:rPr lang="lv-LV" sz="2800" dirty="0" smtClean="0"/>
              <a:t> – kuru vārdi nebija rakstīti dzīvības grāmatā – tie tika iemesti uguns jūrā/ellē.</a:t>
            </a:r>
          </a:p>
          <a:p>
            <a:pPr>
              <a:buFontTx/>
              <a:buChar char="•"/>
            </a:pPr>
            <a:r>
              <a:rPr lang="lv-LV" sz="2800" dirty="0" smtClean="0"/>
              <a:t>Bet </a:t>
            </a:r>
            <a:r>
              <a:rPr lang="lv-LV" sz="2800" b="1" dirty="0" smtClean="0"/>
              <a:t>paldies Dievam </a:t>
            </a:r>
            <a:r>
              <a:rPr lang="lv-LV" sz="2800" dirty="0" smtClean="0"/>
              <a:t>ir vēl arī </a:t>
            </a:r>
            <a:r>
              <a:rPr lang="lv-LV" sz="2800" b="1" dirty="0" smtClean="0"/>
              <a:t>cita grāmata </a:t>
            </a:r>
            <a:r>
              <a:rPr lang="lv-LV" sz="2800" dirty="0" smtClean="0"/>
              <a:t>– </a:t>
            </a:r>
            <a:r>
              <a:rPr lang="lv-LV" sz="2800" b="1" dirty="0" smtClean="0"/>
              <a:t>dzīvības grāmata</a:t>
            </a:r>
            <a:r>
              <a:rPr lang="lv-LV" sz="2800" dirty="0" smtClean="0"/>
              <a:t>, kurā </a:t>
            </a:r>
            <a:r>
              <a:rPr lang="lv-LV" sz="2800" b="1" dirty="0" smtClean="0"/>
              <a:t>ierakstīti visu vārdi</a:t>
            </a:r>
            <a:r>
              <a:rPr lang="lv-LV" sz="2800" dirty="0" smtClean="0"/>
              <a:t>, kas </a:t>
            </a:r>
            <a:r>
              <a:rPr lang="lv-LV" sz="2800" b="1" dirty="0" smtClean="0"/>
              <a:t>tic uz Jēzu</a:t>
            </a:r>
            <a:r>
              <a:rPr lang="lv-LV" sz="2800" dirty="0" smtClean="0"/>
              <a:t>.</a:t>
            </a:r>
          </a:p>
          <a:p>
            <a:pPr>
              <a:buFontTx/>
              <a:buChar char="•"/>
            </a:pPr>
            <a:endParaRPr lang="lv-LV" sz="2800" dirty="0" smtClean="0"/>
          </a:p>
          <a:p>
            <a:pPr>
              <a:buFontTx/>
              <a:buChar char="•"/>
            </a:pP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5</a:t>
            </a:fld>
            <a:endParaRPr lang="lv-LV" dirty="0" smtClean="0"/>
          </a:p>
        </p:txBody>
      </p:sp>
      <p:pic>
        <p:nvPicPr>
          <p:cNvPr id="5" name="Picture 1"/>
          <p:cNvPicPr>
            <a:picLocks noChangeAspect="1" noChangeArrowheads="1"/>
          </p:cNvPicPr>
          <p:nvPr/>
        </p:nvPicPr>
        <p:blipFill>
          <a:blip r:embed="rId2"/>
          <a:srcRect/>
          <a:stretch>
            <a:fillRect/>
          </a:stretch>
        </p:blipFill>
        <p:spPr bwMode="auto">
          <a:xfrm>
            <a:off x="571472" y="4071943"/>
            <a:ext cx="3214710" cy="2786058"/>
          </a:xfrm>
          <a:prstGeom prst="rect">
            <a:avLst/>
          </a:prstGeom>
          <a:ln>
            <a:noFill/>
          </a:ln>
          <a:effectLst>
            <a:softEdge rad="112500"/>
          </a:effectLst>
        </p:spPr>
      </p:pic>
      <p:pic>
        <p:nvPicPr>
          <p:cNvPr id="6" name="Picture 2"/>
          <p:cNvPicPr>
            <a:picLocks noChangeAspect="1" noChangeArrowheads="1"/>
          </p:cNvPicPr>
          <p:nvPr/>
        </p:nvPicPr>
        <p:blipFill>
          <a:blip r:embed="rId3"/>
          <a:srcRect/>
          <a:stretch>
            <a:fillRect/>
          </a:stretch>
        </p:blipFill>
        <p:spPr bwMode="auto">
          <a:xfrm>
            <a:off x="5286379" y="4000505"/>
            <a:ext cx="3180852" cy="28574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14313" y="85725"/>
            <a:ext cx="9358313" cy="1557338"/>
          </a:xfrm>
        </p:spPr>
        <p:txBody>
          <a:bodyPr/>
          <a:lstStyle/>
          <a:p>
            <a:pPr algn="r">
              <a:buFontTx/>
              <a:buNone/>
            </a:pPr>
            <a:r>
              <a:rPr lang="lv-LV" sz="1000" i="1" smtClean="0"/>
              <a:t> </a:t>
            </a:r>
            <a:r>
              <a:rPr lang="lv-LV" i="1" smtClean="0"/>
              <a:t>Jo tik ļoti Dievs pasauli mīlējis, ka Viņš devis Savu vienpiedzimušo Dēlu, lai neviens, kas Viņam tic, nepazustu, bet dabūtu mūžīgo dzīvību (Jņ.3:16)</a:t>
            </a:r>
          </a:p>
          <a:p>
            <a:pPr algn="just" eaLnBrk="1" hangingPunct="1">
              <a:lnSpc>
                <a:spcPct val="80000"/>
              </a:lnSpc>
              <a:buFontTx/>
              <a:buNone/>
            </a:pPr>
            <a:endParaRPr lang="lv-LV" sz="2800" smtClean="0"/>
          </a:p>
          <a:p>
            <a:pPr algn="just" eaLnBrk="1" hangingPunct="1">
              <a:lnSpc>
                <a:spcPct val="80000"/>
              </a:lnSpc>
              <a:buFontTx/>
              <a:buNone/>
            </a:pPr>
            <a:endParaRPr lang="lv-LV" sz="1800" i="1" smtClean="0"/>
          </a:p>
        </p:txBody>
      </p:sp>
      <p:pic>
        <p:nvPicPr>
          <p:cNvPr id="4" name="Picture 4" descr="Attēlu rezultāti vaicājumam “Jesus and world”"/>
          <p:cNvPicPr>
            <a:picLocks noChangeAspect="1" noChangeArrowheads="1"/>
          </p:cNvPicPr>
          <p:nvPr/>
        </p:nvPicPr>
        <p:blipFill>
          <a:blip r:embed="rId2"/>
          <a:srcRect/>
          <a:stretch>
            <a:fillRect/>
          </a:stretch>
        </p:blipFill>
        <p:spPr bwMode="auto">
          <a:xfrm>
            <a:off x="0" y="1643050"/>
            <a:ext cx="9144000" cy="524710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204913"/>
          </a:xfrm>
        </p:spPr>
        <p:txBody>
          <a:bodyPr/>
          <a:lstStyle/>
          <a:p>
            <a:pPr algn="just" eaLnBrk="1" hangingPunct="1">
              <a:lnSpc>
                <a:spcPct val="80000"/>
              </a:lnSpc>
              <a:buFontTx/>
              <a:buNone/>
            </a:pPr>
            <a:r>
              <a:rPr lang="lv-LV" sz="2800" i="1" dirty="0" smtClean="0"/>
              <a:t>   </a:t>
            </a:r>
            <a:r>
              <a:rPr lang="lv-LV" sz="2800" i="1" dirty="0" smtClean="0"/>
              <a:t>Jņ.1:12 </a:t>
            </a:r>
            <a:r>
              <a:rPr lang="lv-LV" sz="2800" i="1" dirty="0" smtClean="0"/>
              <a:t>Bet tiem, kuri Viņu uzņēma, kas ticēja Viņa Vārdā, tiem Viņš ļāva kļūt par Dieva bērniem, 13 kas nav dzimuši ne no asinīm, ne no miesas iegribas, ne no vīra gribas, bet ir no Dieva dzimuši.</a:t>
            </a:r>
            <a:endParaRPr lang="lv-LV" sz="4000" dirty="0" smtClean="0"/>
          </a:p>
        </p:txBody>
      </p:sp>
      <p:sp>
        <p:nvSpPr>
          <p:cNvPr id="7" name="Rectangle 6"/>
          <p:cNvSpPr>
            <a:spLocks noChangeArrowheads="1"/>
          </p:cNvSpPr>
          <p:nvPr/>
        </p:nvSpPr>
        <p:spPr bwMode="auto">
          <a:xfrm>
            <a:off x="0" y="1428736"/>
            <a:ext cx="9144000" cy="1815882"/>
          </a:xfrm>
          <a:prstGeom prst="rect">
            <a:avLst/>
          </a:prstGeom>
          <a:noFill/>
          <a:ln w="9525">
            <a:noFill/>
            <a:miter lim="800000"/>
            <a:headEnd/>
            <a:tailEnd/>
          </a:ln>
        </p:spPr>
        <p:txBody>
          <a:bodyPr wrap="square">
            <a:spAutoFit/>
          </a:bodyPr>
          <a:lstStyle/>
          <a:p>
            <a:pPr>
              <a:buFontTx/>
              <a:buChar char="•"/>
            </a:pPr>
            <a:r>
              <a:rPr lang="lv-LV" sz="2800" b="1" dirty="0"/>
              <a:t>Kļūšana</a:t>
            </a:r>
            <a:r>
              <a:rPr lang="lv-LV" sz="2800" dirty="0"/>
              <a:t> par </a:t>
            </a:r>
            <a:r>
              <a:rPr lang="lv-LV" sz="2800" b="1" dirty="0"/>
              <a:t>Dieva bērnu </a:t>
            </a:r>
            <a:r>
              <a:rPr lang="lv-LV" sz="2800" dirty="0"/>
              <a:t>notiek </a:t>
            </a:r>
            <a:r>
              <a:rPr lang="lv-LV" sz="2800" b="1" dirty="0"/>
              <a:t>piedzimstot no jauna</a:t>
            </a:r>
          </a:p>
          <a:p>
            <a:pPr>
              <a:buFontTx/>
              <a:buChar char="•"/>
            </a:pPr>
            <a:r>
              <a:rPr lang="lv-LV" sz="2800" b="1" dirty="0"/>
              <a:t>Cilvēks = Dabīgi dzimis</a:t>
            </a:r>
          </a:p>
          <a:p>
            <a:pPr>
              <a:buFontTx/>
              <a:buChar char="•"/>
            </a:pPr>
            <a:r>
              <a:rPr lang="lv-LV" sz="2800" b="1" dirty="0"/>
              <a:t>Kristietis</a:t>
            </a:r>
            <a:r>
              <a:rPr lang="lv-LV" sz="2800" dirty="0"/>
              <a:t> = </a:t>
            </a:r>
            <a:r>
              <a:rPr lang="lv-LV" sz="2800" b="1" dirty="0"/>
              <a:t>Dieva bērns</a:t>
            </a:r>
            <a:r>
              <a:rPr lang="lv-LV" sz="2800" dirty="0"/>
              <a:t>, </a:t>
            </a:r>
            <a:r>
              <a:rPr lang="lv-LV" sz="2800" b="1" dirty="0"/>
              <a:t>piedzimstot caur ticību</a:t>
            </a:r>
          </a:p>
          <a:p>
            <a:pPr>
              <a:buFontTx/>
              <a:buChar char="•"/>
            </a:pPr>
            <a:r>
              <a:rPr lang="lv-LV" sz="2800" b="1" dirty="0"/>
              <a:t>Ticība Viņa Vārdā </a:t>
            </a:r>
            <a:r>
              <a:rPr lang="lv-LV" sz="2800" dirty="0"/>
              <a:t>= </a:t>
            </a:r>
            <a:r>
              <a:rPr lang="lv-LV" sz="2800" b="1" dirty="0"/>
              <a:t>ticēt tā</a:t>
            </a:r>
            <a:r>
              <a:rPr lang="lv-LV" sz="2800" dirty="0"/>
              <a:t>, kā </a:t>
            </a:r>
            <a:r>
              <a:rPr lang="lv-LV" sz="2800" b="1" dirty="0" smtClean="0"/>
              <a:t>Dievs </a:t>
            </a:r>
            <a:r>
              <a:rPr lang="lv-LV" sz="2800" b="1" dirty="0"/>
              <a:t>to vēlas</a:t>
            </a:r>
          </a:p>
        </p:txBody>
      </p:sp>
      <p:pic>
        <p:nvPicPr>
          <p:cNvPr id="8197" name="Picture 5"/>
          <p:cNvPicPr>
            <a:picLocks noChangeAspect="1" noChangeArrowheads="1"/>
          </p:cNvPicPr>
          <p:nvPr/>
        </p:nvPicPr>
        <p:blipFill>
          <a:blip r:embed="rId2" cstate="print"/>
          <a:srcRect/>
          <a:stretch>
            <a:fillRect/>
          </a:stretch>
        </p:blipFill>
        <p:spPr bwMode="auto">
          <a:xfrm>
            <a:off x="285720" y="3357562"/>
            <a:ext cx="4012271" cy="35004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198" name="Picture 6"/>
          <p:cNvPicPr>
            <a:picLocks noChangeAspect="1" noChangeArrowheads="1"/>
          </p:cNvPicPr>
          <p:nvPr/>
        </p:nvPicPr>
        <p:blipFill>
          <a:blip r:embed="rId3" cstate="print"/>
          <a:srcRect/>
          <a:stretch>
            <a:fillRect/>
          </a:stretch>
        </p:blipFill>
        <p:spPr bwMode="auto">
          <a:xfrm>
            <a:off x="4847342" y="3286125"/>
            <a:ext cx="3787083" cy="35718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par>
                                <p:cTn id="12" presetID="10" presetClass="entr" presetSubtype="0" fill="hold" nodeType="withEffect">
                                  <p:stCondLst>
                                    <p:cond delay="0"/>
                                  </p:stCondLst>
                                  <p:childTnLst>
                                    <p:set>
                                      <p:cBhvr>
                                        <p:cTn id="13" dur="1" fill="hold">
                                          <p:stCondLst>
                                            <p:cond delay="0"/>
                                          </p:stCondLst>
                                        </p:cTn>
                                        <p:tgtEl>
                                          <p:spTgt spid="8197"/>
                                        </p:tgtEl>
                                        <p:attrNameLst>
                                          <p:attrName>style.visibility</p:attrName>
                                        </p:attrNameLst>
                                      </p:cBhvr>
                                      <p:to>
                                        <p:strVal val="visible"/>
                                      </p:to>
                                    </p:set>
                                    <p:animEffect transition="in" filter="fade">
                                      <p:cBhvr>
                                        <p:cTn id="14" dur="2000"/>
                                        <p:tgtEl>
                                          <p:spTgt spid="8197"/>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O:\Baznica\Imanta\Alfa kurss\bildes\dzives jega.JPG"/>
          <p:cNvPicPr>
            <a:picLocks noChangeAspect="1" noChangeArrowheads="1"/>
          </p:cNvPicPr>
          <p:nvPr/>
        </p:nvPicPr>
        <p:blipFill>
          <a:blip r:embed="rId2" cstate="print"/>
          <a:srcRect/>
          <a:stretch>
            <a:fillRect/>
          </a:stretch>
        </p:blipFill>
        <p:spPr bwMode="auto">
          <a:xfrm>
            <a:off x="3857620" y="1571612"/>
            <a:ext cx="2571768" cy="194554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1203" name="Picture 3"/>
          <p:cNvPicPr>
            <a:picLocks noChangeAspect="1" noChangeArrowheads="1"/>
          </p:cNvPicPr>
          <p:nvPr/>
        </p:nvPicPr>
        <p:blipFill>
          <a:blip r:embed="rId3" cstate="print"/>
          <a:srcRect l="16374" t="20491" r="12674" b="18033"/>
          <a:stretch>
            <a:fillRect/>
          </a:stretch>
        </p:blipFill>
        <p:spPr bwMode="auto">
          <a:xfrm>
            <a:off x="6572264" y="1571612"/>
            <a:ext cx="2571736" cy="19288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1204" name="Picture 4"/>
          <p:cNvPicPr>
            <a:picLocks noChangeAspect="1" noChangeArrowheads="1"/>
          </p:cNvPicPr>
          <p:nvPr/>
        </p:nvPicPr>
        <p:blipFill>
          <a:blip r:embed="rId4" cstate="print"/>
          <a:srcRect l="6667" t="8000" r="9999" b="15999"/>
          <a:stretch>
            <a:fillRect/>
          </a:stretch>
        </p:blipFill>
        <p:spPr bwMode="auto">
          <a:xfrm>
            <a:off x="3714744" y="3571876"/>
            <a:ext cx="2928926" cy="222598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Rectangle 2"/>
          <p:cNvSpPr>
            <a:spLocks noGrp="1" noChangeArrowheads="1"/>
          </p:cNvSpPr>
          <p:nvPr>
            <p:ph type="title" idx="4294967295"/>
          </p:nvPr>
        </p:nvSpPr>
        <p:spPr>
          <a:xfrm>
            <a:off x="0" y="0"/>
            <a:ext cx="9144000" cy="857250"/>
          </a:xfrm>
        </p:spPr>
        <p:txBody>
          <a:bodyPr/>
          <a:lstStyle/>
          <a:p>
            <a:pPr eaLnBrk="1" hangingPunct="1"/>
            <a:r>
              <a:rPr lang="lv-LV" b="1" smtClean="0"/>
              <a:t>Bībele - Rokasgrāmata dzīvei</a:t>
            </a:r>
          </a:p>
        </p:txBody>
      </p:sp>
      <p:sp>
        <p:nvSpPr>
          <p:cNvPr id="5123" name="Rectangle 3"/>
          <p:cNvSpPr>
            <a:spLocks noGrp="1" noChangeArrowheads="1"/>
          </p:cNvSpPr>
          <p:nvPr>
            <p:ph type="body" idx="4294967295"/>
          </p:nvPr>
        </p:nvSpPr>
        <p:spPr>
          <a:xfrm>
            <a:off x="0" y="857250"/>
            <a:ext cx="8643938" cy="5643563"/>
          </a:xfrm>
        </p:spPr>
        <p:txBody>
          <a:bodyPr/>
          <a:lstStyle/>
          <a:p>
            <a:pPr eaLnBrk="1" hangingPunct="1">
              <a:buFont typeface="Arial" charset="0"/>
              <a:buNone/>
            </a:pPr>
            <a:r>
              <a:rPr lang="lv-LV" sz="4000" smtClean="0"/>
              <a:t>Bībelē varam atrast norādes par:</a:t>
            </a:r>
          </a:p>
          <a:p>
            <a:pPr eaLnBrk="1" hangingPunct="1"/>
            <a:r>
              <a:rPr lang="lv-LV" sz="4800" b="1" smtClean="0"/>
              <a:t>Dzīves jēgu</a:t>
            </a:r>
            <a:endParaRPr lang="en-US" sz="4800" smtClean="0"/>
          </a:p>
          <a:p>
            <a:pPr eaLnBrk="1" hangingPunct="1"/>
            <a:r>
              <a:rPr lang="lv-LV" sz="4800" b="1" smtClean="0"/>
              <a:t>Laulību dzīvi</a:t>
            </a:r>
            <a:endParaRPr lang="en-US" sz="4800" smtClean="0"/>
          </a:p>
          <a:p>
            <a:pPr eaLnBrk="1" hangingPunct="1"/>
            <a:r>
              <a:rPr lang="lv-LV" sz="4800" b="1" smtClean="0"/>
              <a:t>Naudu</a:t>
            </a:r>
            <a:endParaRPr lang="en-US" sz="4800" smtClean="0"/>
          </a:p>
          <a:p>
            <a:pPr eaLnBrk="1" hangingPunct="1"/>
            <a:r>
              <a:rPr lang="lv-LV" sz="4800" b="1" smtClean="0"/>
              <a:t>Darbu</a:t>
            </a:r>
            <a:r>
              <a:rPr lang="lv-LV" sz="4800" smtClean="0"/>
              <a:t>.</a:t>
            </a:r>
            <a:endParaRPr lang="en-US" sz="4800" smtClean="0"/>
          </a:p>
          <a:p>
            <a:pPr eaLnBrk="1" hangingPunct="1">
              <a:lnSpc>
                <a:spcPct val="90000"/>
              </a:lnSpc>
              <a:buFont typeface="Wingdings" pitchFamily="2" charset="2"/>
              <a:buNone/>
            </a:pPr>
            <a:endParaRPr lang="lv-LV" sz="1200" smtClean="0"/>
          </a:p>
          <a:p>
            <a:pPr eaLnBrk="1" hangingPunct="1">
              <a:lnSpc>
                <a:spcPct val="90000"/>
              </a:lnSpc>
              <a:buFont typeface="Wingdings" pitchFamily="2" charset="2"/>
              <a:buNone/>
            </a:pPr>
            <a:r>
              <a:rPr lang="lv-LV" smtClean="0"/>
              <a:t>Cilvēki saka: </a:t>
            </a:r>
          </a:p>
          <a:p>
            <a:pPr eaLnBrk="1" hangingPunct="1">
              <a:lnSpc>
                <a:spcPct val="90000"/>
              </a:lnSpc>
              <a:buFont typeface="Wingdings" pitchFamily="2" charset="2"/>
              <a:buNone/>
            </a:pPr>
            <a:r>
              <a:rPr lang="lv-LV" smtClean="0"/>
              <a:t>“</a:t>
            </a:r>
            <a:r>
              <a:rPr lang="lv-LV" i="1" smtClean="0"/>
              <a:t>Man nevajag vēl 1 ierobežotāju</a:t>
            </a:r>
            <a:r>
              <a:rPr lang="lv-LV" smtClean="0"/>
              <a:t>”</a:t>
            </a:r>
          </a:p>
          <a:p>
            <a:pPr eaLnBrk="1" hangingPunct="1">
              <a:lnSpc>
                <a:spcPct val="90000"/>
              </a:lnSpc>
              <a:buFont typeface="Wingdings" pitchFamily="2" charset="2"/>
              <a:buNone/>
            </a:pPr>
            <a:r>
              <a:rPr lang="lv-LV" sz="3600" smtClean="0"/>
              <a:t>Bet vai tad mūsu </a:t>
            </a:r>
            <a:r>
              <a:rPr lang="lv-LV" sz="3600" b="1" smtClean="0"/>
              <a:t>dzīve</a:t>
            </a:r>
            <a:r>
              <a:rPr lang="lv-LV" sz="3600" smtClean="0"/>
              <a:t> ir </a:t>
            </a:r>
            <a:r>
              <a:rPr lang="lv-LV" sz="3600" b="1" smtClean="0"/>
              <a:t>perfekta</a:t>
            </a:r>
            <a:r>
              <a:rPr lang="lv-LV" sz="3600" smtClean="0"/>
              <a:t>?</a:t>
            </a:r>
            <a:endParaRPr lang="en-US" sz="3600" smtClean="0"/>
          </a:p>
          <a:p>
            <a:pPr eaLnBrk="1" hangingPunct="1">
              <a:buFont typeface="Wingdings" pitchFamily="2" charset="2"/>
              <a:buNone/>
            </a:pPr>
            <a:endParaRPr lang="lv-LV" sz="1800" smtClean="0"/>
          </a:p>
        </p:txBody>
      </p:sp>
      <p:pic>
        <p:nvPicPr>
          <p:cNvPr id="13321" name="Picture 9"/>
          <p:cNvPicPr>
            <a:picLocks noChangeAspect="1" noChangeArrowheads="1"/>
          </p:cNvPicPr>
          <p:nvPr/>
        </p:nvPicPr>
        <p:blipFill>
          <a:blip r:embed="rId5" cstate="print"/>
          <a:srcRect b="8255"/>
          <a:stretch>
            <a:fillRect/>
          </a:stretch>
        </p:blipFill>
        <p:spPr bwMode="auto">
          <a:xfrm>
            <a:off x="6715140" y="3571875"/>
            <a:ext cx="2428860" cy="221457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5123">
                                            <p:txEl>
                                              <p:pRg st="1" end="1"/>
                                            </p:txEl>
                                          </p:spTgt>
                                        </p:tgtEl>
                                        <p:attrNameLst>
                                          <p:attrName>style.visibility</p:attrName>
                                        </p:attrNameLst>
                                      </p:cBhvr>
                                      <p:to>
                                        <p:strVal val="visible"/>
                                      </p:to>
                                    </p:set>
                                    <p:anim calcmode="lin" valueType="num">
                                      <p:cBhvr additive="base">
                                        <p:cTn id="16"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123">
                                            <p:txEl>
                                              <p:pRg st="1" end="1"/>
                                            </p:txEl>
                                          </p:spTgt>
                                        </p:tgtEl>
                                        <p:attrNameLst>
                                          <p:attrName>ppt_y</p:attrName>
                                        </p:attrNameLst>
                                      </p:cBhvr>
                                      <p:tavLst>
                                        <p:tav tm="0">
                                          <p:val>
                                            <p:strVal val="1+#ppt_h/2"/>
                                          </p:val>
                                        </p:tav>
                                        <p:tav tm="100000">
                                          <p:val>
                                            <p:strVal val="#ppt_y"/>
                                          </p:val>
                                        </p:tav>
                                      </p:tavLst>
                                    </p:anim>
                                  </p:childTnLst>
                                </p:cTn>
                              </p:par>
                              <p:par>
                                <p:cTn id="18" presetID="9" presetClass="entr" presetSubtype="0" fill="hold" nodeType="withEffect">
                                  <p:stCondLst>
                                    <p:cond delay="0"/>
                                  </p:stCondLst>
                                  <p:childTnLst>
                                    <p:set>
                                      <p:cBhvr>
                                        <p:cTn id="19" dur="1" fill="hold">
                                          <p:stCondLst>
                                            <p:cond delay="0"/>
                                          </p:stCondLst>
                                        </p:cTn>
                                        <p:tgtEl>
                                          <p:spTgt spid="51202"/>
                                        </p:tgtEl>
                                        <p:attrNameLst>
                                          <p:attrName>style.visibility</p:attrName>
                                        </p:attrNameLst>
                                      </p:cBhvr>
                                      <p:to>
                                        <p:strVal val="visible"/>
                                      </p:to>
                                    </p:set>
                                    <p:animEffect transition="in" filter="dissolve">
                                      <p:cBhvr>
                                        <p:cTn id="20" dur="500"/>
                                        <p:tgtEl>
                                          <p:spTgt spid="51202"/>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123">
                                            <p:txEl>
                                              <p:pRg st="2" end="2"/>
                                            </p:txEl>
                                          </p:spTgt>
                                        </p:tgtEl>
                                        <p:attrNameLst>
                                          <p:attrName>style.visibility</p:attrName>
                                        </p:attrNameLst>
                                      </p:cBhvr>
                                      <p:to>
                                        <p:strVal val="visible"/>
                                      </p:to>
                                    </p:set>
                                    <p:anim calcmode="lin" valueType="num">
                                      <p:cBhvr additive="base">
                                        <p:cTn id="25"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123">
                                            <p:txEl>
                                              <p:pRg st="2" end="2"/>
                                            </p:txEl>
                                          </p:spTgt>
                                        </p:tgtEl>
                                        <p:attrNameLst>
                                          <p:attrName>ppt_y</p:attrName>
                                        </p:attrNameLst>
                                      </p:cBhvr>
                                      <p:tavLst>
                                        <p:tav tm="0">
                                          <p:val>
                                            <p:strVal val="1+#ppt_h/2"/>
                                          </p:val>
                                        </p:tav>
                                        <p:tav tm="100000">
                                          <p:val>
                                            <p:strVal val="#ppt_y"/>
                                          </p:val>
                                        </p:tav>
                                      </p:tavLst>
                                    </p:anim>
                                  </p:childTnLst>
                                </p:cTn>
                              </p:par>
                              <p:par>
                                <p:cTn id="27" presetID="9" presetClass="entr" presetSubtype="0" fill="hold" nodeType="withEffect">
                                  <p:stCondLst>
                                    <p:cond delay="0"/>
                                  </p:stCondLst>
                                  <p:childTnLst>
                                    <p:set>
                                      <p:cBhvr>
                                        <p:cTn id="28" dur="1" fill="hold">
                                          <p:stCondLst>
                                            <p:cond delay="0"/>
                                          </p:stCondLst>
                                        </p:cTn>
                                        <p:tgtEl>
                                          <p:spTgt spid="51203"/>
                                        </p:tgtEl>
                                        <p:attrNameLst>
                                          <p:attrName>style.visibility</p:attrName>
                                        </p:attrNameLst>
                                      </p:cBhvr>
                                      <p:to>
                                        <p:strVal val="visible"/>
                                      </p:to>
                                    </p:set>
                                    <p:animEffect transition="in" filter="dissolve">
                                      <p:cBhvr>
                                        <p:cTn id="29" dur="500"/>
                                        <p:tgtEl>
                                          <p:spTgt spid="51203"/>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5123">
                                            <p:txEl>
                                              <p:pRg st="3" end="3"/>
                                            </p:txEl>
                                          </p:spTgt>
                                        </p:tgtEl>
                                        <p:attrNameLst>
                                          <p:attrName>style.visibility</p:attrName>
                                        </p:attrNameLst>
                                      </p:cBhvr>
                                      <p:to>
                                        <p:strVal val="visible"/>
                                      </p:to>
                                    </p:set>
                                    <p:anim calcmode="lin" valueType="num">
                                      <p:cBhvr additive="base">
                                        <p:cTn id="34"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5123">
                                            <p:txEl>
                                              <p:pRg st="3" end="3"/>
                                            </p:txEl>
                                          </p:spTgt>
                                        </p:tgtEl>
                                        <p:attrNameLst>
                                          <p:attrName>ppt_y</p:attrName>
                                        </p:attrNameLst>
                                      </p:cBhvr>
                                      <p:tavLst>
                                        <p:tav tm="0">
                                          <p:val>
                                            <p:strVal val="1+#ppt_h/2"/>
                                          </p:val>
                                        </p:tav>
                                        <p:tav tm="100000">
                                          <p:val>
                                            <p:strVal val="#ppt_y"/>
                                          </p:val>
                                        </p:tav>
                                      </p:tavLst>
                                    </p:anim>
                                  </p:childTnLst>
                                </p:cTn>
                              </p:par>
                              <p:par>
                                <p:cTn id="36" presetID="9" presetClass="entr" presetSubtype="0" fill="hold" nodeType="withEffect">
                                  <p:stCondLst>
                                    <p:cond delay="0"/>
                                  </p:stCondLst>
                                  <p:childTnLst>
                                    <p:set>
                                      <p:cBhvr>
                                        <p:cTn id="37" dur="1" fill="hold">
                                          <p:stCondLst>
                                            <p:cond delay="0"/>
                                          </p:stCondLst>
                                        </p:cTn>
                                        <p:tgtEl>
                                          <p:spTgt spid="51204"/>
                                        </p:tgtEl>
                                        <p:attrNameLst>
                                          <p:attrName>style.visibility</p:attrName>
                                        </p:attrNameLst>
                                      </p:cBhvr>
                                      <p:to>
                                        <p:strVal val="visible"/>
                                      </p:to>
                                    </p:set>
                                    <p:animEffect transition="in" filter="dissolve">
                                      <p:cBhvr>
                                        <p:cTn id="38" dur="500"/>
                                        <p:tgtEl>
                                          <p:spTgt spid="51204"/>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123">
                                            <p:txEl>
                                              <p:pRg st="4" end="4"/>
                                            </p:txEl>
                                          </p:spTgt>
                                        </p:tgtEl>
                                        <p:attrNameLst>
                                          <p:attrName>style.visibility</p:attrName>
                                        </p:attrNameLst>
                                      </p:cBhvr>
                                      <p:to>
                                        <p:strVal val="visible"/>
                                      </p:to>
                                    </p:set>
                                    <p:anim calcmode="lin" valueType="num">
                                      <p:cBhvr additive="base">
                                        <p:cTn id="43" dur="500" fill="hold"/>
                                        <p:tgtEl>
                                          <p:spTgt spid="512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123">
                                            <p:txEl>
                                              <p:pRg st="4" end="4"/>
                                            </p:txEl>
                                          </p:spTgt>
                                        </p:tgtEl>
                                        <p:attrNameLst>
                                          <p:attrName>ppt_y</p:attrName>
                                        </p:attrNameLst>
                                      </p:cBhvr>
                                      <p:tavLst>
                                        <p:tav tm="0">
                                          <p:val>
                                            <p:strVal val="1+#ppt_h/2"/>
                                          </p:val>
                                        </p:tav>
                                        <p:tav tm="100000">
                                          <p:val>
                                            <p:strVal val="#ppt_y"/>
                                          </p:val>
                                        </p:tav>
                                      </p:tavLst>
                                    </p:anim>
                                  </p:childTnLst>
                                </p:cTn>
                              </p:par>
                              <p:par>
                                <p:cTn id="45" presetID="10" presetClass="entr" presetSubtype="0" fill="hold" nodeType="withEffect">
                                  <p:stCondLst>
                                    <p:cond delay="0"/>
                                  </p:stCondLst>
                                  <p:childTnLst>
                                    <p:set>
                                      <p:cBhvr>
                                        <p:cTn id="46" dur="1" fill="hold">
                                          <p:stCondLst>
                                            <p:cond delay="0"/>
                                          </p:stCondLst>
                                        </p:cTn>
                                        <p:tgtEl>
                                          <p:spTgt spid="13321"/>
                                        </p:tgtEl>
                                        <p:attrNameLst>
                                          <p:attrName>style.visibility</p:attrName>
                                        </p:attrNameLst>
                                      </p:cBhvr>
                                      <p:to>
                                        <p:strVal val="visible"/>
                                      </p:to>
                                    </p:set>
                                    <p:animEffect transition="in" filter="fade">
                                      <p:cBhvr>
                                        <p:cTn id="47" dur="2000"/>
                                        <p:tgtEl>
                                          <p:spTgt spid="13321"/>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5123">
                                            <p:txEl>
                                              <p:pRg st="6" end="6"/>
                                            </p:txEl>
                                          </p:spTgt>
                                        </p:tgtEl>
                                        <p:attrNameLst>
                                          <p:attrName>style.visibility</p:attrName>
                                        </p:attrNameLst>
                                      </p:cBhvr>
                                      <p:to>
                                        <p:strVal val="visible"/>
                                      </p:to>
                                    </p:set>
                                    <p:anim calcmode="lin" valueType="num">
                                      <p:cBhvr additive="base">
                                        <p:cTn id="52" dur="500" fill="hold"/>
                                        <p:tgtEl>
                                          <p:spTgt spid="5123">
                                            <p:txEl>
                                              <p:pRg st="6" end="6"/>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5123">
                                            <p:txEl>
                                              <p:pRg st="6" end="6"/>
                                            </p:txEl>
                                          </p:spTgt>
                                        </p:tgtEl>
                                        <p:attrNameLst>
                                          <p:attrName>ppt_y</p:attrName>
                                        </p:attrNameLst>
                                      </p:cBhvr>
                                      <p:tavLst>
                                        <p:tav tm="0">
                                          <p:val>
                                            <p:strVal val="1+#ppt_h/2"/>
                                          </p:val>
                                        </p:tav>
                                        <p:tav tm="100000">
                                          <p:val>
                                            <p:strVal val="#ppt_y"/>
                                          </p:val>
                                        </p:tav>
                                      </p:tavLst>
                                    </p:anim>
                                  </p:childTnLst>
                                </p:cTn>
                              </p:par>
                            </p:childTnLst>
                          </p:cTn>
                        </p:par>
                        <p:par>
                          <p:cTn id="54" fill="hold">
                            <p:stCondLst>
                              <p:cond delay="500"/>
                            </p:stCondLst>
                            <p:childTnLst>
                              <p:par>
                                <p:cTn id="55" presetID="2" presetClass="entr" presetSubtype="4" fill="hold" nodeType="afterEffect">
                                  <p:stCondLst>
                                    <p:cond delay="0"/>
                                  </p:stCondLst>
                                  <p:childTnLst>
                                    <p:set>
                                      <p:cBhvr>
                                        <p:cTn id="56" dur="1" fill="hold">
                                          <p:stCondLst>
                                            <p:cond delay="0"/>
                                          </p:stCondLst>
                                        </p:cTn>
                                        <p:tgtEl>
                                          <p:spTgt spid="5123">
                                            <p:txEl>
                                              <p:pRg st="7" end="7"/>
                                            </p:txEl>
                                          </p:spTgt>
                                        </p:tgtEl>
                                        <p:attrNameLst>
                                          <p:attrName>style.visibility</p:attrName>
                                        </p:attrNameLst>
                                      </p:cBhvr>
                                      <p:to>
                                        <p:strVal val="visible"/>
                                      </p:to>
                                    </p:set>
                                    <p:anim calcmode="lin" valueType="num">
                                      <p:cBhvr additive="base">
                                        <p:cTn id="57" dur="500" fill="hold"/>
                                        <p:tgtEl>
                                          <p:spTgt spid="5123">
                                            <p:txEl>
                                              <p:pRg st="7" end="7"/>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5123">
                                            <p:txEl>
                                              <p:pRg st="7" end="7"/>
                                            </p:txEl>
                                          </p:spTgt>
                                        </p:tgtEl>
                                        <p:attrNameLst>
                                          <p:attrName>ppt_y</p:attrName>
                                        </p:attrNameLst>
                                      </p:cBhvr>
                                      <p:tavLst>
                                        <p:tav tm="0">
                                          <p:val>
                                            <p:strVal val="1+#ppt_h/2"/>
                                          </p:val>
                                        </p:tav>
                                        <p:tav tm="100000">
                                          <p:val>
                                            <p:strVal val="#ppt_y"/>
                                          </p:val>
                                        </p:tav>
                                      </p:tavLst>
                                    </p:anim>
                                  </p:childTnLst>
                                </p:cTn>
                              </p:par>
                            </p:childTnLst>
                          </p:cTn>
                        </p:par>
                        <p:par>
                          <p:cTn id="59" fill="hold">
                            <p:stCondLst>
                              <p:cond delay="1000"/>
                            </p:stCondLst>
                            <p:childTnLst>
                              <p:par>
                                <p:cTn id="60" presetID="2" presetClass="entr" presetSubtype="4" fill="hold" nodeType="afterEffect">
                                  <p:stCondLst>
                                    <p:cond delay="0"/>
                                  </p:stCondLst>
                                  <p:childTnLst>
                                    <p:set>
                                      <p:cBhvr>
                                        <p:cTn id="61" dur="1" fill="hold">
                                          <p:stCondLst>
                                            <p:cond delay="0"/>
                                          </p:stCondLst>
                                        </p:cTn>
                                        <p:tgtEl>
                                          <p:spTgt spid="5123">
                                            <p:txEl>
                                              <p:pRg st="8" end="8"/>
                                            </p:txEl>
                                          </p:spTgt>
                                        </p:tgtEl>
                                        <p:attrNameLst>
                                          <p:attrName>style.visibility</p:attrName>
                                        </p:attrNameLst>
                                      </p:cBhvr>
                                      <p:to>
                                        <p:strVal val="visible"/>
                                      </p:to>
                                    </p:set>
                                    <p:anim calcmode="lin" valueType="num">
                                      <p:cBhvr additive="base">
                                        <p:cTn id="62" dur="500" fill="hold"/>
                                        <p:tgtEl>
                                          <p:spTgt spid="5123">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512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idx="4294967295"/>
          </p:nvPr>
        </p:nvSpPr>
        <p:spPr>
          <a:xfrm>
            <a:off x="428625" y="0"/>
            <a:ext cx="8229600" cy="811213"/>
          </a:xfrm>
        </p:spPr>
        <p:txBody>
          <a:bodyPr/>
          <a:lstStyle/>
          <a:p>
            <a:pPr eaLnBrk="1" hangingPunct="1"/>
            <a:r>
              <a:rPr lang="lv-LV" sz="4800" b="1" smtClean="0"/>
              <a:t>Bībele</a:t>
            </a:r>
            <a:r>
              <a:rPr lang="lv-LV" b="1" smtClean="0"/>
              <a:t> </a:t>
            </a:r>
          </a:p>
        </p:txBody>
      </p:sp>
      <p:sp>
        <p:nvSpPr>
          <p:cNvPr id="5123" name="Rectangle 3"/>
          <p:cNvSpPr>
            <a:spLocks noGrp="1" noChangeArrowheads="1"/>
          </p:cNvSpPr>
          <p:nvPr>
            <p:ph type="body" idx="4294967295"/>
          </p:nvPr>
        </p:nvSpPr>
        <p:spPr>
          <a:xfrm>
            <a:off x="0" y="642918"/>
            <a:ext cx="9144000" cy="6000750"/>
          </a:xfrm>
        </p:spPr>
        <p:txBody>
          <a:bodyPr/>
          <a:lstStyle/>
          <a:p>
            <a:pPr eaLnBrk="1" hangingPunct="1">
              <a:lnSpc>
                <a:spcPct val="90000"/>
              </a:lnSpc>
            </a:pPr>
            <a:r>
              <a:rPr lang="lv-LV" b="1" dirty="0" smtClean="0"/>
              <a:t>Vispopulārākā grāmata</a:t>
            </a:r>
          </a:p>
          <a:p>
            <a:pPr eaLnBrk="1" hangingPunct="1">
              <a:lnSpc>
                <a:spcPct val="90000"/>
              </a:lnSpc>
              <a:buFontTx/>
              <a:buChar char="-"/>
            </a:pPr>
            <a:r>
              <a:rPr lang="lv-LV" sz="2800" b="1" dirty="0" smtClean="0"/>
              <a:t>44milj.</a:t>
            </a:r>
            <a:r>
              <a:rPr lang="lv-LV" sz="2800" dirty="0" smtClean="0"/>
              <a:t> Bībeles tiek iespiestas </a:t>
            </a:r>
            <a:r>
              <a:rPr lang="lv-LV" sz="2800" b="1" dirty="0" smtClean="0"/>
              <a:t>katru gadu</a:t>
            </a:r>
            <a:r>
              <a:rPr lang="lv-LV" sz="2800" dirty="0" smtClean="0"/>
              <a:t>.</a:t>
            </a:r>
          </a:p>
          <a:p>
            <a:pPr eaLnBrk="1" hangingPunct="1">
              <a:lnSpc>
                <a:spcPct val="90000"/>
              </a:lnSpc>
              <a:buFontTx/>
              <a:buChar char="-"/>
            </a:pPr>
            <a:r>
              <a:rPr lang="lv-LV" sz="2800" dirty="0" smtClean="0"/>
              <a:t>Visu laiku lielākais </a:t>
            </a:r>
            <a:r>
              <a:rPr lang="lv-LV" sz="2800" b="1" i="1" dirty="0" err="1" smtClean="0"/>
              <a:t>bestceller</a:t>
            </a:r>
            <a:endParaRPr lang="lv-LV" sz="2800" b="1" i="1" dirty="0" smtClean="0"/>
          </a:p>
          <a:p>
            <a:pPr eaLnBrk="1" hangingPunct="1">
              <a:lnSpc>
                <a:spcPct val="90000"/>
              </a:lnSpc>
              <a:buFontTx/>
              <a:buChar char="-"/>
            </a:pPr>
            <a:r>
              <a:rPr lang="lv-LV" sz="2800" b="1" dirty="0" smtClean="0"/>
              <a:t>Katru minūti </a:t>
            </a:r>
            <a:r>
              <a:rPr lang="lv-LV" sz="2800" dirty="0" smtClean="0"/>
              <a:t>pasaulē tiek </a:t>
            </a:r>
            <a:r>
              <a:rPr lang="lv-LV" sz="2800" b="1" dirty="0" smtClean="0"/>
              <a:t>nopirktas 50 Bībeles</a:t>
            </a:r>
          </a:p>
          <a:p>
            <a:pPr eaLnBrk="1" hangingPunct="1">
              <a:lnSpc>
                <a:spcPct val="90000"/>
              </a:lnSpc>
              <a:buFontTx/>
              <a:buChar char="-"/>
            </a:pPr>
            <a:r>
              <a:rPr lang="lv-LV" sz="2800" dirty="0" smtClean="0"/>
              <a:t>Bībele tulkota </a:t>
            </a:r>
            <a:r>
              <a:rPr lang="lv-LV" sz="2800" b="1" dirty="0" smtClean="0"/>
              <a:t>2000 valodas</a:t>
            </a:r>
            <a:r>
              <a:rPr lang="lv-LV" sz="2800" dirty="0" smtClean="0"/>
              <a:t>.</a:t>
            </a:r>
          </a:p>
          <a:p>
            <a:pPr eaLnBrk="1" hangingPunct="1">
              <a:lnSpc>
                <a:spcPct val="90000"/>
              </a:lnSpc>
              <a:buFont typeface="Wingdings" pitchFamily="2" charset="2"/>
              <a:buNone/>
            </a:pPr>
            <a:r>
              <a:rPr lang="lv-LV" sz="2800" dirty="0" smtClean="0"/>
              <a:t>-   Amerikā 6,8 Bībeles uz ģimeni. </a:t>
            </a:r>
          </a:p>
          <a:p>
            <a:pPr eaLnBrk="1" hangingPunct="1">
              <a:lnSpc>
                <a:spcPct val="90000"/>
              </a:lnSpc>
            </a:pPr>
            <a:r>
              <a:rPr lang="lv-LV" b="1" dirty="0" smtClean="0"/>
              <a:t>Visvērtīgākā grāmata </a:t>
            </a:r>
          </a:p>
          <a:p>
            <a:pPr eaLnBrk="1" hangingPunct="1">
              <a:lnSpc>
                <a:spcPct val="90000"/>
              </a:lnSpc>
              <a:buFont typeface="Wingdings" pitchFamily="2" charset="2"/>
              <a:buNone/>
            </a:pPr>
            <a:r>
              <a:rPr lang="lv-LV" sz="2800" dirty="0" smtClean="0"/>
              <a:t>- </a:t>
            </a:r>
            <a:r>
              <a:rPr lang="lv-LV" sz="2800" b="1" dirty="0" smtClean="0"/>
              <a:t>Satura dēļ</a:t>
            </a:r>
            <a:r>
              <a:rPr lang="lv-LV" sz="2800" dirty="0" smtClean="0"/>
              <a:t>, ne cenas. </a:t>
            </a:r>
          </a:p>
          <a:p>
            <a:pPr eaLnBrk="1" hangingPunct="1">
              <a:lnSpc>
                <a:spcPct val="90000"/>
              </a:lnSpc>
              <a:buFont typeface="Wingdings" pitchFamily="2" charset="2"/>
              <a:buNone/>
            </a:pPr>
            <a:r>
              <a:rPr lang="lv-LV" sz="2800" dirty="0" smtClean="0"/>
              <a:t>- Aprakstīts, kā var </a:t>
            </a:r>
            <a:r>
              <a:rPr lang="lv-LV" sz="2800" b="1" dirty="0" smtClean="0"/>
              <a:t>iegūt mūžīgo dzīvību</a:t>
            </a:r>
          </a:p>
          <a:p>
            <a:pPr eaLnBrk="1" hangingPunct="1">
              <a:lnSpc>
                <a:spcPct val="90000"/>
              </a:lnSpc>
            </a:pPr>
            <a:r>
              <a:rPr lang="lv-LV" b="1" dirty="0" smtClean="0"/>
              <a:t>Visspēcīgākā grāmata</a:t>
            </a:r>
          </a:p>
          <a:p>
            <a:pPr eaLnBrk="1" hangingPunct="1">
              <a:lnSpc>
                <a:spcPct val="90000"/>
              </a:lnSpc>
              <a:buFont typeface="Wingdings" pitchFamily="2" charset="2"/>
              <a:buNone/>
            </a:pPr>
            <a:r>
              <a:rPr lang="lv-LV" sz="2800" dirty="0" smtClean="0"/>
              <a:t>- Bībelē ir Dieva </a:t>
            </a:r>
            <a:r>
              <a:rPr lang="lv-LV" sz="2800" b="1" dirty="0" smtClean="0"/>
              <a:t>spēks</a:t>
            </a:r>
            <a:r>
              <a:rPr lang="lv-LV" sz="2800" dirty="0" smtClean="0"/>
              <a:t>, kas var mūs mainīt</a:t>
            </a:r>
          </a:p>
          <a:p>
            <a:pPr eaLnBrk="1" hangingPunct="1">
              <a:lnSpc>
                <a:spcPct val="90000"/>
              </a:lnSpc>
              <a:buFont typeface="Wingdings" pitchFamily="2" charset="2"/>
              <a:buNone/>
            </a:pPr>
            <a:r>
              <a:rPr lang="lv-LV" sz="2800" dirty="0" smtClean="0"/>
              <a:t>“</a:t>
            </a:r>
            <a:r>
              <a:rPr lang="lv-LV" sz="2800" i="1" dirty="0" smtClean="0"/>
              <a:t>jo es nekaunos Kristus evaņģēlija dēļ: </a:t>
            </a:r>
          </a:p>
          <a:p>
            <a:pPr eaLnBrk="1" hangingPunct="1">
              <a:lnSpc>
                <a:spcPct val="90000"/>
              </a:lnSpc>
              <a:buFont typeface="Wingdings" pitchFamily="2" charset="2"/>
              <a:buNone/>
            </a:pPr>
            <a:r>
              <a:rPr lang="lv-LV" sz="2800" i="1" dirty="0" smtClean="0"/>
              <a:t>tas ir Dieva spēks par pestīšanu ikvienam, kas tic</a:t>
            </a:r>
            <a:r>
              <a:rPr lang="lv-LV" sz="2800" dirty="0" smtClean="0"/>
              <a:t>” (Rom.1:16)</a:t>
            </a:r>
          </a:p>
        </p:txBody>
      </p:sp>
      <p:pic>
        <p:nvPicPr>
          <p:cNvPr id="5127" name="Picture 7"/>
          <p:cNvPicPr>
            <a:picLocks noChangeAspect="1" noChangeArrowheads="1"/>
          </p:cNvPicPr>
          <p:nvPr/>
        </p:nvPicPr>
        <p:blipFill>
          <a:blip r:embed="rId2" cstate="print"/>
          <a:srcRect/>
          <a:stretch>
            <a:fillRect/>
          </a:stretch>
        </p:blipFill>
        <p:spPr bwMode="auto">
          <a:xfrm>
            <a:off x="7143768" y="0"/>
            <a:ext cx="1763712" cy="17145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130" name="Picture 10"/>
          <p:cNvPicPr>
            <a:picLocks noChangeAspect="1" noChangeArrowheads="1"/>
          </p:cNvPicPr>
          <p:nvPr/>
        </p:nvPicPr>
        <p:blipFill>
          <a:blip r:embed="rId3" cstate="print"/>
          <a:srcRect/>
          <a:stretch>
            <a:fillRect/>
          </a:stretch>
        </p:blipFill>
        <p:spPr bwMode="auto">
          <a:xfrm>
            <a:off x="5286380" y="2500306"/>
            <a:ext cx="3857621" cy="1639885"/>
          </a:xfrm>
          <a:prstGeom prst="rect">
            <a:avLst/>
          </a:prstGeom>
          <a:ln>
            <a:noFill/>
          </a:ln>
          <a:effectLst>
            <a:softEdge rad="112500"/>
          </a:effectLst>
        </p:spPr>
      </p:pic>
      <p:pic>
        <p:nvPicPr>
          <p:cNvPr id="5131" name="Picture 11"/>
          <p:cNvPicPr>
            <a:picLocks noChangeAspect="1" noChangeArrowheads="1"/>
          </p:cNvPicPr>
          <p:nvPr/>
        </p:nvPicPr>
        <p:blipFill>
          <a:blip r:embed="rId4" cstate="print"/>
          <a:srcRect/>
          <a:stretch>
            <a:fillRect/>
          </a:stretch>
        </p:blipFill>
        <p:spPr bwMode="auto">
          <a:xfrm>
            <a:off x="6215074" y="4143380"/>
            <a:ext cx="2928926" cy="2000240"/>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9" presetClass="entr" presetSubtype="0" fill="hold" nodeType="afterEffect">
                                  <p:stCondLst>
                                    <p:cond delay="0"/>
                                  </p:stCondLst>
                                  <p:childTnLst>
                                    <p:set>
                                      <p:cBhvr>
                                        <p:cTn id="15" dur="1" fill="hold">
                                          <p:stCondLst>
                                            <p:cond delay="0"/>
                                          </p:stCondLst>
                                        </p:cTn>
                                        <p:tgtEl>
                                          <p:spTgt spid="5127"/>
                                        </p:tgtEl>
                                        <p:attrNameLst>
                                          <p:attrName>style.visibility</p:attrName>
                                        </p:attrNameLst>
                                      </p:cBhvr>
                                      <p:to>
                                        <p:strVal val="visible"/>
                                      </p:to>
                                    </p:set>
                                    <p:animEffect transition="in" filter="dissolve">
                                      <p:cBhvr>
                                        <p:cTn id="16" dur="500"/>
                                        <p:tgtEl>
                                          <p:spTgt spid="5127"/>
                                        </p:tgtEl>
                                      </p:cBhvr>
                                    </p:animEffect>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5123">
                                            <p:txEl>
                                              <p:pRg st="1" end="1"/>
                                            </p:txEl>
                                          </p:spTgt>
                                        </p:tgtEl>
                                        <p:attrNameLst>
                                          <p:attrName>style.visibility</p:attrName>
                                        </p:attrNameLst>
                                      </p:cBhvr>
                                      <p:to>
                                        <p:strVal val="visible"/>
                                      </p:to>
                                    </p:set>
                                    <p:anim calcmode="lin" valueType="num">
                                      <p:cBhvr additive="base">
                                        <p:cTn id="20"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5123">
                                            <p:txEl>
                                              <p:pRg st="2" end="2"/>
                                            </p:txEl>
                                          </p:spTgt>
                                        </p:tgtEl>
                                        <p:attrNameLst>
                                          <p:attrName>style.visibility</p:attrName>
                                        </p:attrNameLst>
                                      </p:cBhvr>
                                      <p:to>
                                        <p:strVal val="visible"/>
                                      </p:to>
                                    </p:set>
                                    <p:anim calcmode="lin" valueType="num">
                                      <p:cBhvr additive="base">
                                        <p:cTn id="25"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123">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4" fill="hold" nodeType="afterEffect">
                                  <p:stCondLst>
                                    <p:cond delay="0"/>
                                  </p:stCondLst>
                                  <p:childTnLst>
                                    <p:set>
                                      <p:cBhvr>
                                        <p:cTn id="29" dur="1" fill="hold">
                                          <p:stCondLst>
                                            <p:cond delay="0"/>
                                          </p:stCondLst>
                                        </p:cTn>
                                        <p:tgtEl>
                                          <p:spTgt spid="5123">
                                            <p:txEl>
                                              <p:pRg st="3" end="3"/>
                                            </p:txEl>
                                          </p:spTgt>
                                        </p:tgtEl>
                                        <p:attrNameLst>
                                          <p:attrName>style.visibility</p:attrName>
                                        </p:attrNameLst>
                                      </p:cBhvr>
                                      <p:to>
                                        <p:strVal val="visible"/>
                                      </p:to>
                                    </p:set>
                                    <p:anim calcmode="lin" valueType="num">
                                      <p:cBhvr additive="base">
                                        <p:cTn id="30"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123">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 presetClass="entr" presetSubtype="4" fill="hold" nodeType="afterEffect">
                                  <p:stCondLst>
                                    <p:cond delay="0"/>
                                  </p:stCondLst>
                                  <p:childTnLst>
                                    <p:set>
                                      <p:cBhvr>
                                        <p:cTn id="34" dur="1" fill="hold">
                                          <p:stCondLst>
                                            <p:cond delay="0"/>
                                          </p:stCondLst>
                                        </p:cTn>
                                        <p:tgtEl>
                                          <p:spTgt spid="5123">
                                            <p:txEl>
                                              <p:pRg st="4" end="4"/>
                                            </p:txEl>
                                          </p:spTgt>
                                        </p:tgtEl>
                                        <p:attrNameLst>
                                          <p:attrName>style.visibility</p:attrName>
                                        </p:attrNameLst>
                                      </p:cBhvr>
                                      <p:to>
                                        <p:strVal val="visible"/>
                                      </p:to>
                                    </p:set>
                                    <p:anim calcmode="lin" valueType="num">
                                      <p:cBhvr additive="base">
                                        <p:cTn id="35" dur="500" fill="hold"/>
                                        <p:tgtEl>
                                          <p:spTgt spid="512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123">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 presetClass="entr" presetSubtype="4" fill="hold" nodeType="afterEffect">
                                  <p:stCondLst>
                                    <p:cond delay="0"/>
                                  </p:stCondLst>
                                  <p:childTnLst>
                                    <p:set>
                                      <p:cBhvr>
                                        <p:cTn id="39" dur="1" fill="hold">
                                          <p:stCondLst>
                                            <p:cond delay="0"/>
                                          </p:stCondLst>
                                        </p:cTn>
                                        <p:tgtEl>
                                          <p:spTgt spid="5123">
                                            <p:txEl>
                                              <p:pRg st="5" end="5"/>
                                            </p:txEl>
                                          </p:spTgt>
                                        </p:tgtEl>
                                        <p:attrNameLst>
                                          <p:attrName>style.visibility</p:attrName>
                                        </p:attrNameLst>
                                      </p:cBhvr>
                                      <p:to>
                                        <p:strVal val="visible"/>
                                      </p:to>
                                    </p:set>
                                    <p:anim calcmode="lin" valueType="num">
                                      <p:cBhvr additive="base">
                                        <p:cTn id="40" dur="500" fill="hold"/>
                                        <p:tgtEl>
                                          <p:spTgt spid="5123">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512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5123">
                                            <p:txEl>
                                              <p:pRg st="6" end="6"/>
                                            </p:txEl>
                                          </p:spTgt>
                                        </p:tgtEl>
                                        <p:attrNameLst>
                                          <p:attrName>style.visibility</p:attrName>
                                        </p:attrNameLst>
                                      </p:cBhvr>
                                      <p:to>
                                        <p:strVal val="visible"/>
                                      </p:to>
                                    </p:set>
                                    <p:anim calcmode="lin" valueType="num">
                                      <p:cBhvr additive="base">
                                        <p:cTn id="46" dur="500" fill="hold"/>
                                        <p:tgtEl>
                                          <p:spTgt spid="5123">
                                            <p:txEl>
                                              <p:pRg st="6" end="6"/>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5123">
                                            <p:txEl>
                                              <p:pRg st="6" end="6"/>
                                            </p:txEl>
                                          </p:spTgt>
                                        </p:tgtEl>
                                        <p:attrNameLst>
                                          <p:attrName>ppt_y</p:attrName>
                                        </p:attrNameLst>
                                      </p:cBhvr>
                                      <p:tavLst>
                                        <p:tav tm="0">
                                          <p:val>
                                            <p:strVal val="1+#ppt_h/2"/>
                                          </p:val>
                                        </p:tav>
                                        <p:tav tm="100000">
                                          <p:val>
                                            <p:strVal val="#ppt_y"/>
                                          </p:val>
                                        </p:tav>
                                      </p:tavLst>
                                    </p:anim>
                                  </p:childTnLst>
                                </p:cTn>
                              </p:par>
                            </p:childTnLst>
                          </p:cTn>
                        </p:par>
                        <p:par>
                          <p:cTn id="48" fill="hold">
                            <p:stCondLst>
                              <p:cond delay="500"/>
                            </p:stCondLst>
                            <p:childTnLst>
                              <p:par>
                                <p:cTn id="49" presetID="2" presetClass="entr" presetSubtype="4" fill="hold" nodeType="afterEffect">
                                  <p:stCondLst>
                                    <p:cond delay="0"/>
                                  </p:stCondLst>
                                  <p:childTnLst>
                                    <p:set>
                                      <p:cBhvr>
                                        <p:cTn id="50" dur="1" fill="hold">
                                          <p:stCondLst>
                                            <p:cond delay="0"/>
                                          </p:stCondLst>
                                        </p:cTn>
                                        <p:tgtEl>
                                          <p:spTgt spid="5123">
                                            <p:txEl>
                                              <p:pRg st="7" end="7"/>
                                            </p:txEl>
                                          </p:spTgt>
                                        </p:tgtEl>
                                        <p:attrNameLst>
                                          <p:attrName>style.visibility</p:attrName>
                                        </p:attrNameLst>
                                      </p:cBhvr>
                                      <p:to>
                                        <p:strVal val="visible"/>
                                      </p:to>
                                    </p:set>
                                    <p:anim calcmode="lin" valueType="num">
                                      <p:cBhvr additive="base">
                                        <p:cTn id="51" dur="500" fill="hold"/>
                                        <p:tgtEl>
                                          <p:spTgt spid="5123">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123">
                                            <p:txEl>
                                              <p:pRg st="7" end="7"/>
                                            </p:txEl>
                                          </p:spTgt>
                                        </p:tgtEl>
                                        <p:attrNameLst>
                                          <p:attrName>ppt_y</p:attrName>
                                        </p:attrNameLst>
                                      </p:cBhvr>
                                      <p:tavLst>
                                        <p:tav tm="0">
                                          <p:val>
                                            <p:strVal val="1+#ppt_h/2"/>
                                          </p:val>
                                        </p:tav>
                                        <p:tav tm="100000">
                                          <p:val>
                                            <p:strVal val="#ppt_y"/>
                                          </p:val>
                                        </p:tav>
                                      </p:tavLst>
                                    </p:anim>
                                  </p:childTnLst>
                                </p:cTn>
                              </p:par>
                            </p:childTnLst>
                          </p:cTn>
                        </p:par>
                        <p:par>
                          <p:cTn id="53" fill="hold">
                            <p:stCondLst>
                              <p:cond delay="1000"/>
                            </p:stCondLst>
                            <p:childTnLst>
                              <p:par>
                                <p:cTn id="54" presetID="2" presetClass="entr" presetSubtype="4" fill="hold" nodeType="afterEffect">
                                  <p:stCondLst>
                                    <p:cond delay="0"/>
                                  </p:stCondLst>
                                  <p:childTnLst>
                                    <p:set>
                                      <p:cBhvr>
                                        <p:cTn id="55" dur="1" fill="hold">
                                          <p:stCondLst>
                                            <p:cond delay="0"/>
                                          </p:stCondLst>
                                        </p:cTn>
                                        <p:tgtEl>
                                          <p:spTgt spid="5123">
                                            <p:txEl>
                                              <p:pRg st="8" end="8"/>
                                            </p:txEl>
                                          </p:spTgt>
                                        </p:tgtEl>
                                        <p:attrNameLst>
                                          <p:attrName>style.visibility</p:attrName>
                                        </p:attrNameLst>
                                      </p:cBhvr>
                                      <p:to>
                                        <p:strVal val="visible"/>
                                      </p:to>
                                    </p:set>
                                    <p:anim calcmode="lin" valueType="num">
                                      <p:cBhvr additive="base">
                                        <p:cTn id="56" dur="500" fill="hold"/>
                                        <p:tgtEl>
                                          <p:spTgt spid="5123">
                                            <p:txEl>
                                              <p:pRg st="8" end="8"/>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5123">
                                            <p:txEl>
                                              <p:pRg st="8" end="8"/>
                                            </p:txEl>
                                          </p:spTgt>
                                        </p:tgtEl>
                                        <p:attrNameLst>
                                          <p:attrName>ppt_y</p:attrName>
                                        </p:attrNameLst>
                                      </p:cBhvr>
                                      <p:tavLst>
                                        <p:tav tm="0">
                                          <p:val>
                                            <p:strVal val="1+#ppt_h/2"/>
                                          </p:val>
                                        </p:tav>
                                        <p:tav tm="100000">
                                          <p:val>
                                            <p:strVal val="#ppt_y"/>
                                          </p:val>
                                        </p:tav>
                                      </p:tavLst>
                                    </p:anim>
                                  </p:childTnLst>
                                </p:cTn>
                              </p:par>
                            </p:childTnLst>
                          </p:cTn>
                        </p:par>
                        <p:par>
                          <p:cTn id="58" fill="hold">
                            <p:stCondLst>
                              <p:cond delay="1500"/>
                            </p:stCondLst>
                            <p:childTnLst>
                              <p:par>
                                <p:cTn id="59" presetID="9" presetClass="entr" presetSubtype="0" fill="hold" nodeType="afterEffect">
                                  <p:stCondLst>
                                    <p:cond delay="0"/>
                                  </p:stCondLst>
                                  <p:childTnLst>
                                    <p:set>
                                      <p:cBhvr>
                                        <p:cTn id="60" dur="1" fill="hold">
                                          <p:stCondLst>
                                            <p:cond delay="0"/>
                                          </p:stCondLst>
                                        </p:cTn>
                                        <p:tgtEl>
                                          <p:spTgt spid="5130"/>
                                        </p:tgtEl>
                                        <p:attrNameLst>
                                          <p:attrName>style.visibility</p:attrName>
                                        </p:attrNameLst>
                                      </p:cBhvr>
                                      <p:to>
                                        <p:strVal val="visible"/>
                                      </p:to>
                                    </p:set>
                                    <p:animEffect transition="in" filter="dissolve">
                                      <p:cBhvr>
                                        <p:cTn id="61" dur="500"/>
                                        <p:tgtEl>
                                          <p:spTgt spid="5130"/>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5123">
                                            <p:txEl>
                                              <p:pRg st="9" end="9"/>
                                            </p:txEl>
                                          </p:spTgt>
                                        </p:tgtEl>
                                        <p:attrNameLst>
                                          <p:attrName>style.visibility</p:attrName>
                                        </p:attrNameLst>
                                      </p:cBhvr>
                                      <p:to>
                                        <p:strVal val="visible"/>
                                      </p:to>
                                    </p:set>
                                    <p:anim calcmode="lin" valueType="num">
                                      <p:cBhvr additive="base">
                                        <p:cTn id="66" dur="500" fill="hold"/>
                                        <p:tgtEl>
                                          <p:spTgt spid="5123">
                                            <p:txEl>
                                              <p:pRg st="9" end="9"/>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5123">
                                            <p:txEl>
                                              <p:pRg st="9" end="9"/>
                                            </p:txEl>
                                          </p:spTgt>
                                        </p:tgtEl>
                                        <p:attrNameLst>
                                          <p:attrName>ppt_y</p:attrName>
                                        </p:attrNameLst>
                                      </p:cBhvr>
                                      <p:tavLst>
                                        <p:tav tm="0">
                                          <p:val>
                                            <p:strVal val="1+#ppt_h/2"/>
                                          </p:val>
                                        </p:tav>
                                        <p:tav tm="100000">
                                          <p:val>
                                            <p:strVal val="#ppt_y"/>
                                          </p:val>
                                        </p:tav>
                                      </p:tavLst>
                                    </p:anim>
                                  </p:childTnLst>
                                </p:cTn>
                              </p:par>
                            </p:childTnLst>
                          </p:cTn>
                        </p:par>
                        <p:par>
                          <p:cTn id="68" fill="hold">
                            <p:stCondLst>
                              <p:cond delay="500"/>
                            </p:stCondLst>
                            <p:childTnLst>
                              <p:par>
                                <p:cTn id="69" presetID="2" presetClass="entr" presetSubtype="4" fill="hold" nodeType="afterEffect">
                                  <p:stCondLst>
                                    <p:cond delay="0"/>
                                  </p:stCondLst>
                                  <p:childTnLst>
                                    <p:set>
                                      <p:cBhvr>
                                        <p:cTn id="70" dur="1" fill="hold">
                                          <p:stCondLst>
                                            <p:cond delay="0"/>
                                          </p:stCondLst>
                                        </p:cTn>
                                        <p:tgtEl>
                                          <p:spTgt spid="5123">
                                            <p:txEl>
                                              <p:pRg st="10" end="10"/>
                                            </p:txEl>
                                          </p:spTgt>
                                        </p:tgtEl>
                                        <p:attrNameLst>
                                          <p:attrName>style.visibility</p:attrName>
                                        </p:attrNameLst>
                                      </p:cBhvr>
                                      <p:to>
                                        <p:strVal val="visible"/>
                                      </p:to>
                                    </p:set>
                                    <p:anim calcmode="lin" valueType="num">
                                      <p:cBhvr additive="base">
                                        <p:cTn id="71" dur="500" fill="hold"/>
                                        <p:tgtEl>
                                          <p:spTgt spid="5123">
                                            <p:txEl>
                                              <p:pRg st="10" end="1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5123">
                                            <p:txEl>
                                              <p:pRg st="10" end="10"/>
                                            </p:txEl>
                                          </p:spTgt>
                                        </p:tgtEl>
                                        <p:attrNameLst>
                                          <p:attrName>ppt_y</p:attrName>
                                        </p:attrNameLst>
                                      </p:cBhvr>
                                      <p:tavLst>
                                        <p:tav tm="0">
                                          <p:val>
                                            <p:strVal val="1+#ppt_h/2"/>
                                          </p:val>
                                        </p:tav>
                                        <p:tav tm="100000">
                                          <p:val>
                                            <p:strVal val="#ppt_y"/>
                                          </p:val>
                                        </p:tav>
                                      </p:tavLst>
                                    </p:anim>
                                  </p:childTnLst>
                                </p:cTn>
                              </p:par>
                            </p:childTnLst>
                          </p:cTn>
                        </p:par>
                        <p:par>
                          <p:cTn id="73" fill="hold">
                            <p:stCondLst>
                              <p:cond delay="1000"/>
                            </p:stCondLst>
                            <p:childTnLst>
                              <p:par>
                                <p:cTn id="74" presetID="2" presetClass="entr" presetSubtype="4" fill="hold" nodeType="afterEffect">
                                  <p:stCondLst>
                                    <p:cond delay="0"/>
                                  </p:stCondLst>
                                  <p:childTnLst>
                                    <p:set>
                                      <p:cBhvr>
                                        <p:cTn id="75" dur="1" fill="hold">
                                          <p:stCondLst>
                                            <p:cond delay="0"/>
                                          </p:stCondLst>
                                        </p:cTn>
                                        <p:tgtEl>
                                          <p:spTgt spid="5123">
                                            <p:txEl>
                                              <p:pRg st="11" end="11"/>
                                            </p:txEl>
                                          </p:spTgt>
                                        </p:tgtEl>
                                        <p:attrNameLst>
                                          <p:attrName>style.visibility</p:attrName>
                                        </p:attrNameLst>
                                      </p:cBhvr>
                                      <p:to>
                                        <p:strVal val="visible"/>
                                      </p:to>
                                    </p:set>
                                    <p:anim calcmode="lin" valueType="num">
                                      <p:cBhvr additive="base">
                                        <p:cTn id="76" dur="500" fill="hold"/>
                                        <p:tgtEl>
                                          <p:spTgt spid="5123">
                                            <p:txEl>
                                              <p:pRg st="11" end="11"/>
                                            </p:txEl>
                                          </p:spTgt>
                                        </p:tgtEl>
                                        <p:attrNameLst>
                                          <p:attrName>ppt_x</p:attrName>
                                        </p:attrNameLst>
                                      </p:cBhvr>
                                      <p:tavLst>
                                        <p:tav tm="0">
                                          <p:val>
                                            <p:strVal val="#ppt_x"/>
                                          </p:val>
                                        </p:tav>
                                        <p:tav tm="100000">
                                          <p:val>
                                            <p:strVal val="#ppt_x"/>
                                          </p:val>
                                        </p:tav>
                                      </p:tavLst>
                                    </p:anim>
                                    <p:anim calcmode="lin" valueType="num">
                                      <p:cBhvr additive="base">
                                        <p:cTn id="77" dur="500" fill="hold"/>
                                        <p:tgtEl>
                                          <p:spTgt spid="5123">
                                            <p:txEl>
                                              <p:pRg st="11" end="11"/>
                                            </p:txEl>
                                          </p:spTgt>
                                        </p:tgtEl>
                                        <p:attrNameLst>
                                          <p:attrName>ppt_y</p:attrName>
                                        </p:attrNameLst>
                                      </p:cBhvr>
                                      <p:tavLst>
                                        <p:tav tm="0">
                                          <p:val>
                                            <p:strVal val="1+#ppt_h/2"/>
                                          </p:val>
                                        </p:tav>
                                        <p:tav tm="100000">
                                          <p:val>
                                            <p:strVal val="#ppt_y"/>
                                          </p:val>
                                        </p:tav>
                                      </p:tavLst>
                                    </p:anim>
                                  </p:childTnLst>
                                </p:cTn>
                              </p:par>
                            </p:childTnLst>
                          </p:cTn>
                        </p:par>
                        <p:par>
                          <p:cTn id="78" fill="hold">
                            <p:stCondLst>
                              <p:cond delay="1500"/>
                            </p:stCondLst>
                            <p:childTnLst>
                              <p:par>
                                <p:cTn id="79" presetID="2" presetClass="entr" presetSubtype="4" fill="hold" nodeType="afterEffect">
                                  <p:stCondLst>
                                    <p:cond delay="0"/>
                                  </p:stCondLst>
                                  <p:childTnLst>
                                    <p:set>
                                      <p:cBhvr>
                                        <p:cTn id="80" dur="1" fill="hold">
                                          <p:stCondLst>
                                            <p:cond delay="0"/>
                                          </p:stCondLst>
                                        </p:cTn>
                                        <p:tgtEl>
                                          <p:spTgt spid="5123">
                                            <p:txEl>
                                              <p:pRg st="12" end="12"/>
                                            </p:txEl>
                                          </p:spTgt>
                                        </p:tgtEl>
                                        <p:attrNameLst>
                                          <p:attrName>style.visibility</p:attrName>
                                        </p:attrNameLst>
                                      </p:cBhvr>
                                      <p:to>
                                        <p:strVal val="visible"/>
                                      </p:to>
                                    </p:set>
                                    <p:anim calcmode="lin" valueType="num">
                                      <p:cBhvr additive="base">
                                        <p:cTn id="81" dur="500" fill="hold"/>
                                        <p:tgtEl>
                                          <p:spTgt spid="5123">
                                            <p:txEl>
                                              <p:pRg st="12" end="12"/>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5123">
                                            <p:txEl>
                                              <p:pRg st="12" end="12"/>
                                            </p:txEl>
                                          </p:spTgt>
                                        </p:tgtEl>
                                        <p:attrNameLst>
                                          <p:attrName>ppt_y</p:attrName>
                                        </p:attrNameLst>
                                      </p:cBhvr>
                                      <p:tavLst>
                                        <p:tav tm="0">
                                          <p:val>
                                            <p:strVal val="1+#ppt_h/2"/>
                                          </p:val>
                                        </p:tav>
                                        <p:tav tm="100000">
                                          <p:val>
                                            <p:strVal val="#ppt_y"/>
                                          </p:val>
                                        </p:tav>
                                      </p:tavLst>
                                    </p:anim>
                                  </p:childTnLst>
                                </p:cTn>
                              </p:par>
                            </p:childTnLst>
                          </p:cTn>
                        </p:par>
                        <p:par>
                          <p:cTn id="83" fill="hold">
                            <p:stCondLst>
                              <p:cond delay="2000"/>
                            </p:stCondLst>
                            <p:childTnLst>
                              <p:par>
                                <p:cTn id="84" presetID="9" presetClass="entr" presetSubtype="0" fill="hold" nodeType="afterEffect">
                                  <p:stCondLst>
                                    <p:cond delay="0"/>
                                  </p:stCondLst>
                                  <p:childTnLst>
                                    <p:set>
                                      <p:cBhvr>
                                        <p:cTn id="85" dur="1" fill="hold">
                                          <p:stCondLst>
                                            <p:cond delay="0"/>
                                          </p:stCondLst>
                                        </p:cTn>
                                        <p:tgtEl>
                                          <p:spTgt spid="5131"/>
                                        </p:tgtEl>
                                        <p:attrNameLst>
                                          <p:attrName>style.visibility</p:attrName>
                                        </p:attrNameLst>
                                      </p:cBhvr>
                                      <p:to>
                                        <p:strVal val="visible"/>
                                      </p:to>
                                    </p:set>
                                    <p:animEffect transition="in" filter="dissolve">
                                      <p:cBhvr>
                                        <p:cTn id="86" dur="500"/>
                                        <p:tgtEl>
                                          <p:spTgt spid="5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1659</TotalTime>
  <Words>751</Words>
  <Application>Microsoft Office PowerPoint</Application>
  <PresentationFormat>On-screen Show (4:3)</PresentationFormat>
  <Paragraphs>61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Jņ.at.20:11-15 Grāmatas</vt:lpstr>
      <vt:lpstr>Slide 2</vt:lpstr>
      <vt:lpstr>Slide 3</vt:lpstr>
      <vt:lpstr>Slide 4</vt:lpstr>
      <vt:lpstr>Slide 5</vt:lpstr>
      <vt:lpstr>Slide 6</vt:lpstr>
      <vt:lpstr>Slide 7</vt:lpstr>
      <vt:lpstr>Bībele - Rokasgrāmata dzīvei</vt:lpstr>
      <vt:lpstr>Bībele </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96</cp:revision>
  <dcterms:created xsi:type="dcterms:W3CDTF">2010-10-07T14:46:11Z</dcterms:created>
  <dcterms:modified xsi:type="dcterms:W3CDTF">2020-08-03T12:23:15Z</dcterms:modified>
</cp:coreProperties>
</file>