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2" r:id="rId2"/>
    <p:sldId id="287" r:id="rId3"/>
    <p:sldId id="281" r:id="rId4"/>
    <p:sldId id="288" r:id="rId5"/>
    <p:sldId id="261" r:id="rId6"/>
    <p:sldId id="283" r:id="rId7"/>
    <p:sldId id="284" r:id="rId8"/>
    <p:sldId id="285" r:id="rId9"/>
    <p:sldId id="286" r:id="rId10"/>
    <p:sldId id="289" r:id="rId11"/>
    <p:sldId id="290" r:id="rId12"/>
    <p:sldId id="291" r:id="rId13"/>
    <p:sldId id="292" r:id="rId14"/>
    <p:sldId id="279" r:id="rId15"/>
    <p:sldId id="272" r:id="rId16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82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12/2/2023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Lk.1:57-80 </a:t>
            </a:r>
            <a:r>
              <a:rPr lang="lv-LV" sz="3600" b="1" dirty="0" err="1" smtClean="0"/>
              <a:t>Zaharijas</a:t>
            </a:r>
            <a:r>
              <a:rPr lang="lv-LV" sz="3600" b="1" dirty="0" smtClean="0"/>
              <a:t> pravietojums</a:t>
            </a:r>
            <a:endParaRPr lang="lv-LV" sz="3600" b="1" dirty="0" smtClean="0"/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3</a:t>
            </a:r>
            <a:r>
              <a:rPr lang="lv-LV" sz="2000" dirty="0" smtClean="0"/>
              <a:t>.dec.2023.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15362" name="Picture 2" descr="The Baby Blessing of John the Baptist Recorded in Luke 1 - Called to Sha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340768"/>
            <a:ext cx="8208912" cy="5471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696"/>
            <a:ext cx="9144000" cy="108108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72</a:t>
            </a:r>
            <a:r>
              <a:rPr lang="lv-LV" sz="2800" i="1" dirty="0" smtClean="0"/>
              <a:t> parādīt žēlsirdību mūsu tēviem un pieminēt savu svēto derību, </a:t>
            </a:r>
            <a:r>
              <a:rPr lang="lv-LV" sz="2800" i="1" baseline="30000" dirty="0" smtClean="0"/>
              <a:t>73</a:t>
            </a:r>
            <a:r>
              <a:rPr lang="lv-LV" sz="2800" i="1" dirty="0" smtClean="0"/>
              <a:t> zvērestu, ko viņš zvērējis mūsu tēvam Ābrahāmam,</a:t>
            </a:r>
            <a:endParaRPr lang="lv-LV" sz="2800" i="1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10</a:t>
            </a:fld>
            <a:endParaRPr lang="lv-LV" smtClean="0"/>
          </a:p>
        </p:txBody>
      </p:sp>
      <p:pic>
        <p:nvPicPr>
          <p:cNvPr id="4098" name="Picture 2" descr="Abraham-Stars-1600x1050-rgb - All Saints North Epp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8208912" cy="4941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179512" y="3933056"/>
            <a:ext cx="3960440" cy="27363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Dievs apsolīja Ābrahamam, ka viņam būs tik daudz pēcnācēju kā zvaigznes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Apsolījums Ābrahamam</a:t>
            </a:r>
            <a:endParaRPr lang="lv-LV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74</a:t>
            </a:r>
            <a:r>
              <a:rPr lang="lv-LV" sz="2800" i="1" dirty="0" smtClean="0"/>
              <a:t> lai mēs, no ienaidniekiem izglābti, bez bailēm, </a:t>
            </a:r>
            <a:r>
              <a:rPr lang="lv-LV" sz="2800" i="1" baseline="30000" dirty="0" smtClean="0"/>
              <a:t>75</a:t>
            </a:r>
            <a:r>
              <a:rPr lang="lv-LV" sz="2800" i="1" dirty="0" smtClean="0"/>
              <a:t> svētumā un taisnīgumā viņam kalpojam visas sava mūža dienas.</a:t>
            </a:r>
            <a:endParaRPr lang="lv-LV" sz="2800" i="1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11</a:t>
            </a:fld>
            <a:endParaRPr lang="lv-LV" smtClean="0"/>
          </a:p>
        </p:txBody>
      </p:sp>
      <p:pic>
        <p:nvPicPr>
          <p:cNvPr id="3074" name="Picture 2" descr="Knowing Jesus - What Does it Mean to Serve G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8167836" cy="544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2555776" y="1124744"/>
            <a:ext cx="540060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Izglābti no ienaidniekiem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51520" y="1988840"/>
            <a:ext cx="2592288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Bez bailēm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347864" y="1988840"/>
            <a:ext cx="2232248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Svētumā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084168" y="1988840"/>
            <a:ext cx="288032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Taisnīgumā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868144" y="3212976"/>
            <a:ext cx="2448272" cy="27363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Kalpojam Dievam visas mūža dienas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76</a:t>
            </a:r>
            <a:r>
              <a:rPr lang="lv-LV" sz="2800" i="1" dirty="0" smtClean="0"/>
              <a:t> Un tevi, bērniņ, sauks par </a:t>
            </a:r>
            <a:r>
              <a:rPr lang="lv-LV" sz="2800" i="1" dirty="0" err="1" smtClean="0"/>
              <a:t>Visuaugstā</a:t>
            </a:r>
            <a:r>
              <a:rPr lang="lv-LV" sz="2800" i="1" dirty="0" smtClean="0"/>
              <a:t> pravieti. Tu iesi Kungam pa priekšu sataisīt viņa ceļu, </a:t>
            </a:r>
            <a:r>
              <a:rPr lang="lv-LV" sz="2800" i="1" baseline="30000" dirty="0" smtClean="0"/>
              <a:t>77</a:t>
            </a:r>
            <a:r>
              <a:rPr lang="lv-LV" sz="2800" i="1" dirty="0" smtClean="0"/>
              <a:t> lai dotu viņa tautai pestīšanas atziņu caur grēku piedošanu</a:t>
            </a:r>
            <a:endParaRPr lang="lv-LV" sz="2800" i="1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12</a:t>
            </a:fld>
            <a:endParaRPr lang="lv-LV" smtClean="0"/>
          </a:p>
        </p:txBody>
      </p:sp>
      <p:pic>
        <p:nvPicPr>
          <p:cNvPr id="2050" name="Picture 2" descr="Why Did St. John Baptize People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255" y="2276872"/>
            <a:ext cx="9162255" cy="4581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1331640" y="1412776"/>
            <a:ext cx="6192688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Jānis = Visaugstākā pravietis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23528" y="2276872"/>
            <a:ext cx="2448272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Jānis ies Jēzum pa priekšu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67544" y="4653136"/>
            <a:ext cx="2160240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Sataisīt Kungam ceļu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96136" y="2276872"/>
            <a:ext cx="2592288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Tautai dotu pestīšanas atziņu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796136" y="4653136"/>
            <a:ext cx="2592288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Caur grēku piedošanu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Zvaigznes dienas sprediķis | Latvijas Luterān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96734"/>
            <a:ext cx="9144000" cy="5061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78</a:t>
            </a:r>
            <a:r>
              <a:rPr lang="lv-LV" sz="2800" i="1" dirty="0" smtClean="0"/>
              <a:t> mūsu Dieva sirds žēlsirdības dēļ. Tādēļ rīta zvaigzne mūs no augšienes uzlūkos, </a:t>
            </a:r>
            <a:r>
              <a:rPr lang="lv-LV" sz="2800" i="1" baseline="30000" dirty="0" smtClean="0"/>
              <a:t>79</a:t>
            </a:r>
            <a:r>
              <a:rPr lang="lv-LV" sz="2800" i="1" dirty="0" smtClean="0"/>
              <a:t>  lai mirdzētu tiem, kas mīt tumsā un nāves ēnā, un atgrieztu mūsu kājas uz miera ceļa.”</a:t>
            </a:r>
            <a:endParaRPr lang="lv-LV" sz="2800" i="1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13</a:t>
            </a:fld>
            <a:endParaRPr lang="lv-LV" smtClean="0"/>
          </a:p>
        </p:txBody>
      </p:sp>
      <p:sp>
        <p:nvSpPr>
          <p:cNvPr id="6" name="Rounded Rectangle 5"/>
          <p:cNvSpPr/>
          <p:nvPr/>
        </p:nvSpPr>
        <p:spPr>
          <a:xfrm>
            <a:off x="323528" y="1916832"/>
            <a:ext cx="2592288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Jānis = Kungs apžēlojies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804248" y="1916832"/>
            <a:ext cx="2016224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Jēzus = Kungs glābj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51520" y="3789040"/>
            <a:ext cx="403244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no tumsas gaismā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292080" y="3789040"/>
            <a:ext cx="2880320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a</a:t>
            </a:r>
            <a:r>
              <a:rPr lang="lv-LV" sz="3600" dirty="0" smtClean="0">
                <a:solidFill>
                  <a:schemeClr val="tx1"/>
                </a:solidFill>
              </a:rPr>
              <a:t>tgrieztu uz miera ceļa 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nimBg="1"/>
      <p:bldP spid="8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Kopsavilkums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14</a:t>
            </a:fld>
            <a:endParaRPr lang="lv-LV" smtClean="0"/>
          </a:p>
        </p:txBody>
      </p:sp>
      <p:pic>
        <p:nvPicPr>
          <p:cNvPr id="5" name="Picture 2" descr="John the Baptist Father Luke 1 Son Child, intellectual woman, child,  people, human png | PNGWing"/>
          <p:cNvPicPr>
            <a:picLocks noChangeAspect="1" noChangeArrowheads="1"/>
          </p:cNvPicPr>
          <p:nvPr/>
        </p:nvPicPr>
        <p:blipFill>
          <a:blip r:embed="rId2" cstate="print"/>
          <a:srcRect l="23639" r="9384"/>
          <a:stretch>
            <a:fillRect/>
          </a:stretch>
        </p:blipFill>
        <p:spPr bwMode="auto">
          <a:xfrm>
            <a:off x="4247456" y="1993028"/>
            <a:ext cx="4896544" cy="48649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395536" y="2132856"/>
            <a:ext cx="6192688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Jānis = Visaugstākā pravietis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23528" y="2996952"/>
            <a:ext cx="2448272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Jānis ies Jēzum pa priekšu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67544" y="4869160"/>
            <a:ext cx="2160240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Sataisīt Kungam ceļu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95536" y="836712"/>
            <a:ext cx="61926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Jāņa ienākšana šai pasaulē bija ļoti neparasta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987824" y="4869160"/>
            <a:ext cx="2592288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Lai nestu pestīšanu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15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90835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Lk.1:57-80 </a:t>
            </a:r>
            <a:r>
              <a:rPr lang="lv-LV" sz="3600" b="1" dirty="0" err="1" smtClean="0"/>
              <a:t>Zaharijas</a:t>
            </a:r>
            <a:r>
              <a:rPr lang="lv-LV" sz="3600" b="1" dirty="0" smtClean="0"/>
              <a:t> pravietojums</a:t>
            </a:r>
            <a:endParaRPr lang="lv-LV" sz="3600" b="1" dirty="0" smtClean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76" y="546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700" baseline="30000" dirty="0" smtClean="0"/>
              <a:t>57</a:t>
            </a:r>
            <a:r>
              <a:rPr lang="lv-LV" sz="2700" dirty="0" smtClean="0"/>
              <a:t> Bet Elizabetei pienāca laiks dzemdēt, un viņai piedzima dēls. </a:t>
            </a:r>
            <a:r>
              <a:rPr lang="lv-LV" sz="2700" baseline="30000" dirty="0" smtClean="0"/>
              <a:t>58</a:t>
            </a:r>
            <a:r>
              <a:rPr lang="lv-LV" sz="2700" dirty="0" smtClean="0"/>
              <a:t> Viņas kaimiņi un radi dzirdēja, ka Kungs ir parādījis lielu žēlsirdību viņai, un tie priecājās līdz ar viņu. </a:t>
            </a:r>
            <a:r>
              <a:rPr lang="lv-LV" sz="2700" baseline="30000" dirty="0" smtClean="0"/>
              <a:t>59</a:t>
            </a:r>
            <a:r>
              <a:rPr lang="lv-LV" sz="2700" dirty="0" smtClean="0"/>
              <a:t>  Astotajā dienā tie atnāca bērnu apgraizīt un gribēja viņu nosaukt tēva vārdā par </a:t>
            </a:r>
            <a:r>
              <a:rPr lang="lv-LV" sz="2700" dirty="0" err="1" smtClean="0"/>
              <a:t>Zahariju</a:t>
            </a:r>
            <a:r>
              <a:rPr lang="lv-LV" sz="2700" dirty="0" smtClean="0"/>
              <a:t>. </a:t>
            </a:r>
            <a:r>
              <a:rPr lang="lv-LV" sz="2700" baseline="30000" dirty="0" smtClean="0"/>
              <a:t>60</a:t>
            </a:r>
            <a:r>
              <a:rPr lang="lv-LV" sz="2700" dirty="0" smtClean="0"/>
              <a:t> Bet viņa māte iebilda un teica: “Nē! Viņu sauks Jānis.” </a:t>
            </a:r>
            <a:r>
              <a:rPr lang="lv-LV" sz="2700" baseline="30000" dirty="0" smtClean="0"/>
              <a:t>61</a:t>
            </a:r>
            <a:r>
              <a:rPr lang="lv-LV" sz="2700" dirty="0" smtClean="0"/>
              <a:t> Tie viņai teica: “Tavos rados nav neviena, kas saukts tādā vārdā.” </a:t>
            </a:r>
            <a:r>
              <a:rPr lang="lv-LV" sz="2700" baseline="30000" dirty="0" smtClean="0"/>
              <a:t>62</a:t>
            </a:r>
            <a:r>
              <a:rPr lang="lv-LV" sz="2700" dirty="0" smtClean="0"/>
              <a:t> Un tie ar zīmēm jautāja viņa tēvam, kā viņš gribētu, lai bērnu nosauc. </a:t>
            </a:r>
            <a:r>
              <a:rPr lang="lv-LV" sz="2700" baseline="30000" dirty="0" smtClean="0"/>
              <a:t>63</a:t>
            </a:r>
            <a:r>
              <a:rPr lang="lv-LV" sz="2700" dirty="0" smtClean="0"/>
              <a:t> Palūdzis rakstāmo dēlīti, viņš uzrakstīja: “Viņa vārds ir Jānis.” Un visi brīnījās. </a:t>
            </a:r>
            <a:r>
              <a:rPr lang="lv-LV" sz="2700" baseline="30000" dirty="0" smtClean="0"/>
              <a:t>64</a:t>
            </a:r>
            <a:r>
              <a:rPr lang="lv-LV" sz="2700" dirty="0" smtClean="0"/>
              <a:t> Tūlīt viņa mute atdarījās, mēle atraisījās, un viņš runāja, slavēdams Dievu. </a:t>
            </a:r>
            <a:r>
              <a:rPr lang="lv-LV" sz="2700" baseline="30000" dirty="0" smtClean="0"/>
              <a:t>65</a:t>
            </a:r>
            <a:r>
              <a:rPr lang="lv-LV" sz="2700" dirty="0" smtClean="0"/>
              <a:t> Tad bailes pārņēma visus kaimiņus, un visā Jūdejas kalnienē runāja par šiem notikumiem. </a:t>
            </a:r>
            <a:r>
              <a:rPr lang="lv-LV" sz="2700" baseline="30000" dirty="0" smtClean="0"/>
              <a:t>66</a:t>
            </a:r>
            <a:r>
              <a:rPr lang="lv-LV" sz="2700" dirty="0" smtClean="0"/>
              <a:t> Visi, kas to dzirdēja, savā sirdī prātoja, brīnīdamies: “Kas gan būs šis bērns?” Un Kunga roka bija ar viņu.</a:t>
            </a:r>
            <a:endParaRPr lang="lv-LV" sz="2700" dirty="0" smtClean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08304" y="0"/>
            <a:ext cx="18356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3.dec.2023.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3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188640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400" baseline="30000" dirty="0" smtClean="0"/>
              <a:t>67</a:t>
            </a:r>
            <a:r>
              <a:rPr lang="lv-LV" sz="2400" dirty="0" smtClean="0"/>
              <a:t> Viņa tēvs </a:t>
            </a:r>
            <a:r>
              <a:rPr lang="lv-LV" sz="2400" dirty="0" err="1" smtClean="0"/>
              <a:t>Zaharija</a:t>
            </a:r>
            <a:r>
              <a:rPr lang="lv-LV" sz="2400" dirty="0" smtClean="0"/>
              <a:t>, Svētā Gara piepildīts, pravietoja: </a:t>
            </a:r>
            <a:r>
              <a:rPr lang="lv-LV" sz="2400" baseline="30000" dirty="0" smtClean="0"/>
              <a:t>68</a:t>
            </a:r>
            <a:r>
              <a:rPr lang="lv-LV" sz="2400" dirty="0" smtClean="0"/>
              <a:t> “Lai slavēts Kungs, </a:t>
            </a:r>
            <a:r>
              <a:rPr lang="lv-LV" sz="2400" dirty="0" err="1" smtClean="0"/>
              <a:t>Israēla</a:t>
            </a:r>
            <a:r>
              <a:rPr lang="lv-LV" sz="2400" dirty="0" smtClean="0"/>
              <a:t> Dievs, jo viņš ir uzlūkojis savu tautu un devis tai pestīšanu, </a:t>
            </a:r>
            <a:r>
              <a:rPr lang="lv-LV" sz="2400" baseline="30000" dirty="0" smtClean="0"/>
              <a:t>69</a:t>
            </a:r>
            <a:r>
              <a:rPr lang="lv-LV" sz="2400" dirty="0" smtClean="0"/>
              <a:t> un viņš ir cēlis mums pestīšanas ragu sava kalpa Dāvida namā, </a:t>
            </a:r>
            <a:r>
              <a:rPr lang="lv-LV" sz="2400" baseline="30000" dirty="0" smtClean="0"/>
              <a:t>70</a:t>
            </a:r>
            <a:r>
              <a:rPr lang="lv-LV" sz="2400" dirty="0" smtClean="0"/>
              <a:t> kā viņš kopš sendienām ir runājis caur svēto praviešu muti: </a:t>
            </a:r>
            <a:r>
              <a:rPr lang="lv-LV" sz="2400" baseline="30000" dirty="0" smtClean="0"/>
              <a:t>71</a:t>
            </a:r>
            <a:r>
              <a:rPr lang="lv-LV" sz="2400" dirty="0" smtClean="0"/>
              <a:t> glābt mūs no ienaidniekiem, no visu to rokām, kas mūs ienīst, </a:t>
            </a:r>
            <a:r>
              <a:rPr lang="lv-LV" sz="2400" baseline="30000" dirty="0" smtClean="0"/>
              <a:t>72</a:t>
            </a:r>
            <a:r>
              <a:rPr lang="lv-LV" sz="2400" dirty="0" smtClean="0"/>
              <a:t> parādīt žēlsirdību mūsu tēviem un pieminēt savu svēto derību, </a:t>
            </a:r>
            <a:r>
              <a:rPr lang="lv-LV" sz="2400" baseline="30000" dirty="0" smtClean="0"/>
              <a:t>73</a:t>
            </a:r>
            <a:r>
              <a:rPr lang="lv-LV" sz="2400" dirty="0" smtClean="0"/>
              <a:t> zvērestu, ko viņš zvērējis mūsu tēvam Ābrahāmam, </a:t>
            </a:r>
            <a:r>
              <a:rPr lang="lv-LV" sz="2400" baseline="30000" dirty="0" smtClean="0"/>
              <a:t>74</a:t>
            </a:r>
            <a:r>
              <a:rPr lang="lv-LV" sz="2400" dirty="0" smtClean="0"/>
              <a:t> lai mēs, no ienaidniekiem izglābti, bez bailēm, </a:t>
            </a:r>
            <a:r>
              <a:rPr lang="lv-LV" sz="2400" baseline="30000" dirty="0" smtClean="0"/>
              <a:t>75</a:t>
            </a:r>
            <a:r>
              <a:rPr lang="lv-LV" sz="2400" dirty="0" smtClean="0"/>
              <a:t> svētumā un taisnīgumā viņam kalpojam visas sava mūža dienas. </a:t>
            </a:r>
            <a:r>
              <a:rPr lang="lv-LV" sz="2400" baseline="30000" dirty="0" smtClean="0"/>
              <a:t>76</a:t>
            </a:r>
            <a:r>
              <a:rPr lang="lv-LV" sz="2400" dirty="0" smtClean="0"/>
              <a:t> </a:t>
            </a:r>
            <a:r>
              <a:rPr lang="lv-LV" sz="2400" dirty="0" smtClean="0"/>
              <a:t>Un </a:t>
            </a:r>
            <a:r>
              <a:rPr lang="lv-LV" sz="2400" dirty="0" smtClean="0"/>
              <a:t>tevi, bērniņ, sauks par </a:t>
            </a:r>
            <a:r>
              <a:rPr lang="lv-LV" sz="2400" dirty="0" err="1" smtClean="0"/>
              <a:t>Visuaugstā</a:t>
            </a:r>
            <a:r>
              <a:rPr lang="lv-LV" sz="2400" dirty="0" smtClean="0"/>
              <a:t> pravieti. Tu iesi Kungam pa priekšu sataisīt viņa ceļu, </a:t>
            </a:r>
            <a:r>
              <a:rPr lang="lv-LV" sz="2400" baseline="30000" dirty="0" smtClean="0"/>
              <a:t>77</a:t>
            </a:r>
            <a:r>
              <a:rPr lang="lv-LV" sz="2400" dirty="0" smtClean="0"/>
              <a:t> lai dotu viņa tautai pestīšanas atziņu caur grēku piedošanu </a:t>
            </a:r>
            <a:r>
              <a:rPr lang="lv-LV" sz="2400" baseline="30000" dirty="0" smtClean="0"/>
              <a:t>78</a:t>
            </a:r>
            <a:r>
              <a:rPr lang="lv-LV" sz="2400" dirty="0" smtClean="0"/>
              <a:t> mūsu Dieva sirds žēlsirdības dēļ. Tādēļ rīta zvaigzne mūs no augšienes uzlūkos, </a:t>
            </a:r>
            <a:r>
              <a:rPr lang="lv-LV" sz="2400" baseline="30000" dirty="0" smtClean="0"/>
              <a:t>79</a:t>
            </a:r>
            <a:r>
              <a:rPr lang="lv-LV" sz="2400" dirty="0" smtClean="0"/>
              <a:t>  lai mirdzētu tiem, kas mīt tumsā un nāves ēnā, un atgrieztu mūsu kājas uz miera ceļa.” </a:t>
            </a:r>
            <a:r>
              <a:rPr lang="lv-LV" sz="2400" baseline="30000" dirty="0" smtClean="0"/>
              <a:t>80</a:t>
            </a:r>
            <a:r>
              <a:rPr lang="lv-LV" sz="2400" dirty="0" smtClean="0"/>
              <a:t> Un bērniņš auga un kļuva stiprs garā, un bija tuksnesī līdz tai dienai, kad viņam bija jāparādās </a:t>
            </a:r>
            <a:r>
              <a:rPr lang="lv-LV" sz="2400" dirty="0" err="1" smtClean="0"/>
              <a:t>Israēla</a:t>
            </a:r>
            <a:r>
              <a:rPr lang="lv-LV" sz="2400" dirty="0" smtClean="0"/>
              <a:t> priekšā.</a:t>
            </a:r>
            <a:endParaRPr lang="lv-LV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Video: The special symbolism behind the place where Jesus Christ was  baptized | Book of Mormon Centr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90" y="1196752"/>
            <a:ext cx="9149490" cy="5661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18864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Kas bija Jānis Kristītājs?</a:t>
            </a:r>
            <a:br>
              <a:rPr lang="lv-LV" b="1" dirty="0" smtClean="0">
                <a:solidFill>
                  <a:schemeClr val="tx1"/>
                </a:solidFill>
              </a:rPr>
            </a:br>
            <a:r>
              <a:rPr lang="lv-LV" b="1" dirty="0" smtClean="0">
                <a:solidFill>
                  <a:schemeClr val="tx1"/>
                </a:solidFill>
              </a:rPr>
              <a:t>Kāds bija viņa uzdevums?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4</a:t>
            </a:fld>
            <a:endParaRPr lang="lv-LV" smtClean="0"/>
          </a:p>
        </p:txBody>
      </p:sp>
      <p:sp>
        <p:nvSpPr>
          <p:cNvPr id="6" name="Rounded Rectangle 5"/>
          <p:cNvSpPr/>
          <p:nvPr/>
        </p:nvSpPr>
        <p:spPr>
          <a:xfrm>
            <a:off x="323528" y="1412776"/>
            <a:ext cx="8352928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i="1" baseline="30000" dirty="0" smtClean="0"/>
              <a:t>7</a:t>
            </a:r>
            <a:r>
              <a:rPr lang="lv-LV" sz="3600" i="1" dirty="0" smtClean="0"/>
              <a:t> Tiem nebija bērnu, jo Elizabete bija neauglīga, un abi bija jau krietni gados.</a:t>
            </a:r>
            <a:endParaRPr lang="lv-LV" sz="3600" i="1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39552" y="5445224"/>
            <a:ext cx="7992888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i="1" baseline="30000" dirty="0" smtClean="0"/>
              <a:t>13</a:t>
            </a:r>
            <a:r>
              <a:rPr lang="lv-LV" sz="3200" i="1" dirty="0" smtClean="0"/>
              <a:t> Nebīsties, </a:t>
            </a:r>
            <a:r>
              <a:rPr lang="lv-LV" sz="3200" i="1" dirty="0" err="1" smtClean="0"/>
              <a:t>Zaharija</a:t>
            </a:r>
            <a:r>
              <a:rPr lang="lv-LV" sz="3200" i="1" dirty="0" smtClean="0"/>
              <a:t>, tava lūgšana ir uzklausīta, tava sieva Elizabete dzemdēs tev dēlu, un tu sauksi to vārdā Jānis.</a:t>
            </a:r>
            <a:endParaRPr lang="lv-LV" sz="32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57</a:t>
            </a:r>
            <a:r>
              <a:rPr lang="lv-LV" sz="2800" i="1" dirty="0" smtClean="0"/>
              <a:t> Bet Elizabetei pienāca laiks dzemdēt, un viņai piedzima dēls. </a:t>
            </a:r>
            <a:r>
              <a:rPr lang="lv-LV" sz="2800" i="1" baseline="30000" dirty="0" smtClean="0"/>
              <a:t>58</a:t>
            </a:r>
            <a:r>
              <a:rPr lang="lv-LV" sz="2800" i="1" dirty="0" smtClean="0"/>
              <a:t> Viņas kaimiņi un radi dzirdēja, ka Kungs ir parādījis lielu žēlsirdību viņai, un tie priecājās līdz ar viņu. </a:t>
            </a:r>
            <a:r>
              <a:rPr lang="lv-LV" sz="2800" i="1" baseline="30000" dirty="0" smtClean="0"/>
              <a:t>59</a:t>
            </a:r>
            <a:r>
              <a:rPr lang="lv-LV" sz="2800" i="1" dirty="0" smtClean="0"/>
              <a:t>  Astotajā dienā tie atnāca bērnu apgraizīt un gribēja viņu nosaukt tēva vārdā par </a:t>
            </a:r>
            <a:r>
              <a:rPr lang="lv-LV" sz="2800" i="1" dirty="0" err="1" smtClean="0"/>
              <a:t>Zahariju</a:t>
            </a:r>
            <a:r>
              <a:rPr lang="lv-LV" sz="2800" i="1" dirty="0" smtClean="0"/>
              <a:t>. </a:t>
            </a:r>
            <a:r>
              <a:rPr lang="lv-LV" sz="2800" i="1" baseline="30000" dirty="0" smtClean="0"/>
              <a:t>60</a:t>
            </a:r>
            <a:r>
              <a:rPr lang="lv-LV" sz="2800" i="1" dirty="0" smtClean="0"/>
              <a:t> Bet viņa māte iebilda un teica: “Nē! Viņu sauks Jānis.”</a:t>
            </a:r>
            <a:endParaRPr lang="lv-LV" sz="2800" i="1" dirty="0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5</a:t>
            </a:fld>
            <a:endParaRPr lang="lv-LV" smtClean="0"/>
          </a:p>
        </p:txBody>
      </p:sp>
      <p:pic>
        <p:nvPicPr>
          <p:cNvPr id="11266" name="Picture 2" descr="The Difference between Zacharias and Zachariah | Ask Gram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708920"/>
            <a:ext cx="8293141" cy="400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251520" y="2276872"/>
            <a:ext cx="2376264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Kaimiņi priecājās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23528" y="5229200"/>
            <a:ext cx="2808312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Gribēja dot tēva vārdu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▷ Vorname Johannes: Herkunft, Bedeutung &amp; Namensta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2204864"/>
            <a:ext cx="9144000" cy="4572000"/>
          </a:xfrm>
          <a:prstGeom prst="rect">
            <a:avLst/>
          </a:prstGeom>
          <a:noFill/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61</a:t>
            </a:r>
            <a:r>
              <a:rPr lang="lv-LV" sz="2800" i="1" dirty="0" smtClean="0"/>
              <a:t> Tie viņai teica: “Tavos rados nav neviena, kas saukts tādā vārdā.” </a:t>
            </a:r>
            <a:r>
              <a:rPr lang="lv-LV" sz="2800" i="1" baseline="30000" dirty="0" smtClean="0"/>
              <a:t>62</a:t>
            </a:r>
            <a:r>
              <a:rPr lang="lv-LV" sz="2800" i="1" dirty="0" smtClean="0"/>
              <a:t> Un tie ar zīmēm jautāja viņa tēvam, kā viņš gribētu, lai bērnu nosauc. </a:t>
            </a:r>
            <a:r>
              <a:rPr lang="lv-LV" sz="2800" i="1" baseline="30000" dirty="0" smtClean="0"/>
              <a:t>63</a:t>
            </a:r>
            <a:r>
              <a:rPr lang="lv-LV" sz="2800" i="1" dirty="0" smtClean="0"/>
              <a:t> Palūdzis rakstāmo dēlīti, viņš uzrakstīja: “Viņa vārds ir Jānis.” Un visi brīnījās.</a:t>
            </a:r>
            <a:endParaRPr lang="lv-LV" sz="2800" i="1" dirty="0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6</a:t>
            </a:fld>
            <a:endParaRPr lang="lv-LV" smtClean="0"/>
          </a:p>
        </p:txBody>
      </p:sp>
      <p:sp>
        <p:nvSpPr>
          <p:cNvPr id="6" name="Rounded Rectangle 5"/>
          <p:cNvSpPr/>
          <p:nvPr/>
        </p:nvSpPr>
        <p:spPr>
          <a:xfrm>
            <a:off x="251520" y="5589240"/>
            <a:ext cx="2376264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Kungs apžēlojies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51520" y="1988840"/>
            <a:ext cx="3312368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Eņģelis Gabriels: Viņa vārds būs Jānis</a:t>
            </a:r>
            <a:endParaRPr lang="lv-LV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64</a:t>
            </a:r>
            <a:r>
              <a:rPr lang="lv-LV" sz="2800" i="1" dirty="0" smtClean="0"/>
              <a:t> Tūlīt viņa mute atdarījās, mēle atraisījās, un viņš runāja, slavēdams Dievu. </a:t>
            </a:r>
            <a:r>
              <a:rPr lang="lv-LV" sz="2800" i="1" baseline="30000" dirty="0" smtClean="0"/>
              <a:t>65</a:t>
            </a:r>
            <a:r>
              <a:rPr lang="lv-LV" sz="2800" i="1" dirty="0" smtClean="0"/>
              <a:t> Tad bailes pārņēma visus kaimiņus, un visā Jūdejas kalnienē runāja par šiem notikumiem. </a:t>
            </a:r>
            <a:r>
              <a:rPr lang="lv-LV" sz="2800" i="1" baseline="30000" dirty="0" smtClean="0"/>
              <a:t>66</a:t>
            </a:r>
            <a:r>
              <a:rPr lang="lv-LV" sz="2800" i="1" dirty="0" smtClean="0"/>
              <a:t> Visi, kas to dzirdēja, savā sirdī prātoja, brīnīdamies: “Kas gan būs šis bērns?” Un Kunga roka bija ar viņu.</a:t>
            </a:r>
            <a:endParaRPr lang="lv-LV" sz="2800" i="1" dirty="0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7</a:t>
            </a:fld>
            <a:endParaRPr lang="lv-LV" smtClean="0"/>
          </a:p>
        </p:txBody>
      </p:sp>
      <p:pic>
        <p:nvPicPr>
          <p:cNvPr id="9218" name="Picture 2" descr="St. John the Baptist | Facts, Feast Day, &amp; Death | Britanni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8424" y="2571750"/>
            <a:ext cx="7620000" cy="4286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179512" y="2132856"/>
            <a:ext cx="3240360" cy="30243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i="1" baseline="30000" dirty="0" smtClean="0"/>
              <a:t>20</a:t>
            </a:r>
            <a:r>
              <a:rPr lang="lv-LV" sz="2800" i="1" dirty="0" smtClean="0"/>
              <a:t> redzi</a:t>
            </a:r>
            <a:r>
              <a:rPr lang="lv-LV" sz="2800" i="1" dirty="0" smtClean="0"/>
              <a:t>, tu būsi mēms un nevarēsi parunāt līdz dienai, kad tas notiks, tādēļ ka tu neticēji maniem vārdiem</a:t>
            </a:r>
            <a:endParaRPr lang="lv-LV" sz="2800" i="1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51720" y="6093296"/>
            <a:ext cx="4608512" cy="6926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Kas gan ir šis bērns?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588224" y="1988840"/>
            <a:ext cx="2376264" cy="38164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Visus pārņēma bailes, kad </a:t>
            </a:r>
            <a:r>
              <a:rPr lang="lv-LV" sz="3600" dirty="0" err="1" smtClean="0">
                <a:solidFill>
                  <a:schemeClr val="tx1"/>
                </a:solidFill>
              </a:rPr>
              <a:t>Zaharija</a:t>
            </a:r>
            <a:r>
              <a:rPr lang="lv-LV" sz="3600" dirty="0" smtClean="0">
                <a:solidFill>
                  <a:schemeClr val="tx1"/>
                </a:solidFill>
              </a:rPr>
              <a:t> sāk atkal runāt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67</a:t>
            </a:r>
            <a:r>
              <a:rPr lang="lv-LV" sz="2800" i="1" dirty="0" smtClean="0"/>
              <a:t> Viņa tēvs </a:t>
            </a:r>
            <a:r>
              <a:rPr lang="lv-LV" sz="2800" i="1" dirty="0" err="1" smtClean="0"/>
              <a:t>Zaharija</a:t>
            </a:r>
            <a:r>
              <a:rPr lang="lv-LV" sz="2800" i="1" dirty="0" smtClean="0"/>
              <a:t>, Svētā Gara piepildīts, pravietoja: </a:t>
            </a:r>
            <a:r>
              <a:rPr lang="lv-LV" sz="2800" i="1" baseline="30000" dirty="0" smtClean="0"/>
              <a:t>68</a:t>
            </a:r>
            <a:r>
              <a:rPr lang="lv-LV" sz="2800" i="1" dirty="0" smtClean="0"/>
              <a:t> “Lai slavēts Kungs, </a:t>
            </a:r>
            <a:r>
              <a:rPr lang="lv-LV" sz="2800" i="1" dirty="0" err="1" smtClean="0"/>
              <a:t>Israēla</a:t>
            </a:r>
            <a:r>
              <a:rPr lang="lv-LV" sz="2800" i="1" dirty="0" smtClean="0"/>
              <a:t> Dievs, jo viņš ir uzlūkojis savu tautu un devis tai pestīšanu, </a:t>
            </a:r>
            <a:r>
              <a:rPr lang="lv-LV" sz="2800" i="1" baseline="30000" dirty="0" smtClean="0"/>
              <a:t>69</a:t>
            </a:r>
            <a:r>
              <a:rPr lang="lv-LV" sz="2800" i="1" dirty="0" smtClean="0"/>
              <a:t> un viņš ir cēlis mums pestīšanas ragu sava kalpa Dāvida namā,</a:t>
            </a:r>
            <a:endParaRPr lang="lv-LV" sz="2800" i="1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8</a:t>
            </a:fld>
            <a:endParaRPr lang="lv-LV" smtClean="0"/>
          </a:p>
        </p:txBody>
      </p:sp>
      <p:pic>
        <p:nvPicPr>
          <p:cNvPr id="8194" name="Picture 2" descr="John the Baptist Father Luke 1 Son Child, intellectual woman, child,  people, human png | PNGWing"/>
          <p:cNvPicPr>
            <a:picLocks noChangeAspect="1" noChangeArrowheads="1"/>
          </p:cNvPicPr>
          <p:nvPr/>
        </p:nvPicPr>
        <p:blipFill>
          <a:blip r:embed="rId2" cstate="print"/>
          <a:srcRect l="23639" r="9384"/>
          <a:stretch>
            <a:fillRect/>
          </a:stretch>
        </p:blipFill>
        <p:spPr bwMode="auto">
          <a:xfrm>
            <a:off x="4067944" y="1700808"/>
            <a:ext cx="4896544" cy="48649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179512" y="1700808"/>
            <a:ext cx="4896544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Dievs ir uzlūkojis tautu un devis pestīšanu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39552" y="2924944"/>
            <a:ext cx="3960440" cy="6926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Ko tas nozīmē?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39552" y="3861048"/>
            <a:ext cx="3888432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Kas ir pestīšanas rags?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3528" y="5661248"/>
            <a:ext cx="4464496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Jēzus ir pestīšanas atslēga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1979712" y="4941168"/>
            <a:ext cx="1080120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1728"/>
            <a:ext cx="9144000" cy="108108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70</a:t>
            </a:r>
            <a:r>
              <a:rPr lang="lv-LV" sz="2800" i="1" dirty="0" smtClean="0"/>
              <a:t> kā viņš kopš sendienām ir runājis caur svēto praviešu muti: </a:t>
            </a:r>
            <a:r>
              <a:rPr lang="lv-LV" sz="2800" i="1" baseline="30000" dirty="0" smtClean="0"/>
              <a:t>71</a:t>
            </a:r>
            <a:r>
              <a:rPr lang="lv-LV" sz="2800" i="1" dirty="0" smtClean="0"/>
              <a:t> glābt mūs no ienaidniekiem, no visu to rokām, kas mūs ienīst,</a:t>
            </a:r>
            <a:endParaRPr lang="lv-LV" sz="2800" i="1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7170" name="Picture 2" descr="Nativity Scene Birth Of Jesus Christ With Manger In Snowy Night And Starry  Sky Abstract Defocused Background Stock Photo - Download Image Now - iSto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919" y="2708921"/>
            <a:ext cx="9166919" cy="4149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Glābt mūs no ienaidniekiem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95536" y="2204864"/>
            <a:ext cx="3528392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Vai no ārzemniekiem?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932040" y="1628800"/>
            <a:ext cx="3528392" cy="158417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Kādi ir lielākie cilvēces ienaidnieki?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211960" y="3645024"/>
            <a:ext cx="1584176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Grēks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660232" y="3645024"/>
            <a:ext cx="1584176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Nāve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067944" y="4581128"/>
            <a:ext cx="2016224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Egoisms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444208" y="4581128"/>
            <a:ext cx="2016224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Slimības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067944" y="5517232"/>
            <a:ext cx="2016224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Sātans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444208" y="5517232"/>
            <a:ext cx="2232248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Ļaunums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3642</TotalTime>
  <Words>769</Words>
  <Application>Microsoft Office PowerPoint</Application>
  <PresentationFormat>On-screen Show (4:3)</PresentationFormat>
  <Paragraphs>77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Lk.1:57-80 Zaharijas pravietojums</vt:lpstr>
      <vt:lpstr>Lk.1:57-80 Zaharijas pravietojums</vt:lpstr>
      <vt:lpstr>Slide 3</vt:lpstr>
      <vt:lpstr>Kas bija Jānis Kristītājs? Kāds bija viņa uzdevums?</vt:lpstr>
      <vt:lpstr>Slide 5</vt:lpstr>
      <vt:lpstr>Slide 6</vt:lpstr>
      <vt:lpstr>Slide 7</vt:lpstr>
      <vt:lpstr>Slide 8</vt:lpstr>
      <vt:lpstr>Glābt mūs no ienaidniekiem</vt:lpstr>
      <vt:lpstr>Apsolījums Ābrahamam</vt:lpstr>
      <vt:lpstr>Slide 11</vt:lpstr>
      <vt:lpstr>Slide 12</vt:lpstr>
      <vt:lpstr>Slide 13</vt:lpstr>
      <vt:lpstr>Kopsavilkums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96</cp:revision>
  <dcterms:created xsi:type="dcterms:W3CDTF">2010-10-07T14:46:11Z</dcterms:created>
  <dcterms:modified xsi:type="dcterms:W3CDTF">2023-12-04T10:59:51Z</dcterms:modified>
</cp:coreProperties>
</file>