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8" r:id="rId2"/>
    <p:sldId id="288" r:id="rId3"/>
    <p:sldId id="298" r:id="rId4"/>
    <p:sldId id="299" r:id="rId5"/>
    <p:sldId id="300" r:id="rId6"/>
    <p:sldId id="301" r:id="rId7"/>
    <p:sldId id="293" r:id="rId8"/>
    <p:sldId id="303" r:id="rId9"/>
    <p:sldId id="304" r:id="rId10"/>
    <p:sldId id="305" r:id="rId11"/>
    <p:sldId id="294" r:id="rId12"/>
    <p:sldId id="308" r:id="rId13"/>
    <p:sldId id="306" r:id="rId14"/>
    <p:sldId id="307" r:id="rId15"/>
    <p:sldId id="272" r:id="rId16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6A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418581-1C04-40A3-AD6C-0B328C8C0495}" type="datetimeFigureOut">
              <a:rPr lang="lv-LV" smtClean="0"/>
              <a:pPr/>
              <a:t>11.10.2021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v-LV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75CEFB-3807-4159-9B3D-A63F20B686D0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="" xmlns:p14="http://schemas.microsoft.com/office/powerpoint/2010/main" val="15517407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5692F-CEB2-4728-A95B-5E58CBD07E21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C20B53-42AE-461F-9148-041B2AF98AD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2A49B-A155-40E5-A903-A717F953D22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E0EA1D-274D-462A-AB06-1CC52C28774B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D6F9A1-48D3-4899-A07A-3A107EA2B2F3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C9013-2CC7-4C8D-8BF8-9A1F2287C0C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575C25-9266-4A50-A4EA-1956F0F006DA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9B456-1D04-4E09-BDB6-D93CC063B76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DBC375-C37D-4EF6-AD1E-09342F01526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38F9A2-FC9A-4052-85D8-3575E011B90A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2C185F-98CC-4389-94FE-3A20E3C48647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9F2F345D-4279-4B8D-B8F0-49BF06028EE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8175625" cy="1071563"/>
          </a:xfrm>
        </p:spPr>
        <p:txBody>
          <a:bodyPr/>
          <a:lstStyle/>
          <a:p>
            <a:pPr eaLnBrk="1" hangingPunct="1"/>
            <a:r>
              <a:rPr lang="lv-LV" sz="4000" b="1" dirty="0" smtClean="0">
                <a:solidFill>
                  <a:schemeClr val="tx1"/>
                </a:solidFill>
              </a:rPr>
              <a:t>Rom.12:4-8 Draudze un dāvanas</a:t>
            </a:r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2225"/>
            <a:ext cx="685800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358082" y="0"/>
            <a:ext cx="178591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10.okt.2021.</a:t>
            </a:r>
            <a:endParaRPr lang="lv-LV" sz="20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857232"/>
            <a:ext cx="5572164" cy="57782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358082" y="785794"/>
            <a:ext cx="178591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lv-LV" sz="2000" dirty="0" smtClean="0"/>
              <a:t>Māc. Roberts Otomers</a:t>
            </a:r>
            <a:endParaRPr lang="lv-LV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CD166E-2689-4568-981B-DD5CFF98BBF3}" type="slidenum">
              <a:rPr lang="lv-LV"/>
              <a:pPr>
                <a:defRPr/>
              </a:pPr>
              <a:t>10</a:t>
            </a:fld>
            <a:endParaRPr lang="lv-LV"/>
          </a:p>
        </p:txBody>
      </p:sp>
      <p:sp>
        <p:nvSpPr>
          <p:cNvPr id="20482" name="TextBox 3"/>
          <p:cNvSpPr txBox="1">
            <a:spLocks noChangeArrowheads="1"/>
          </p:cNvSpPr>
          <p:nvPr/>
        </p:nvSpPr>
        <p:spPr bwMode="auto">
          <a:xfrm>
            <a:off x="0" y="1071546"/>
            <a:ext cx="414337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lv-LV" sz="2400" b="1" dirty="0" smtClean="0">
                <a:latin typeface="Constantia" pitchFamily="18" charset="0"/>
              </a:rPr>
              <a:t>Apzinīgais zaķis</a:t>
            </a:r>
            <a:endParaRPr lang="lv-LV" sz="2400" b="1" dirty="0">
              <a:latin typeface="Constantia" pitchFamily="18" charset="0"/>
            </a:endParaRPr>
          </a:p>
        </p:txBody>
      </p:sp>
      <p:sp>
        <p:nvSpPr>
          <p:cNvPr id="20483" name="TextBox 4"/>
          <p:cNvSpPr txBox="1">
            <a:spLocks noChangeArrowheads="1"/>
          </p:cNvSpPr>
          <p:nvPr/>
        </p:nvSpPr>
        <p:spPr bwMode="auto">
          <a:xfrm>
            <a:off x="0" y="1428736"/>
            <a:ext cx="3857625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lv-LV" sz="2400" dirty="0">
                <a:solidFill>
                  <a:srgbClr val="FF0000"/>
                </a:solidFill>
                <a:latin typeface="Constantia" pitchFamily="18" charset="0"/>
              </a:rPr>
              <a:t>Motivēts sasniegt augstus standartus. Ir diplomātisks un apsver plusus un mīnusus. Vislabāk patīk darboties tur, kur ir skaidri definēts ko no viņa sagaida. </a:t>
            </a:r>
          </a:p>
          <a:p>
            <a:endParaRPr lang="lv-LV" sz="2400" dirty="0">
              <a:latin typeface="Constantia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lv-LV" sz="2400" dirty="0">
                <a:latin typeface="Constantia" pitchFamily="18" charset="0"/>
              </a:rPr>
              <a:t>Man patīk analizēt.</a:t>
            </a:r>
          </a:p>
          <a:p>
            <a:pPr>
              <a:buFont typeface="Arial" pitchFamily="34" charset="0"/>
              <a:buChar char="•"/>
            </a:pPr>
            <a:r>
              <a:rPr lang="lv-LV" sz="2400" dirty="0" smtClean="0">
                <a:latin typeface="Constantia" pitchFamily="18" charset="0"/>
              </a:rPr>
              <a:t>Emocionālā </a:t>
            </a:r>
            <a:r>
              <a:rPr lang="lv-LV" sz="2400" dirty="0">
                <a:latin typeface="Constantia" pitchFamily="18" charset="0"/>
              </a:rPr>
              <a:t>situācijā jūtos </a:t>
            </a:r>
            <a:r>
              <a:rPr lang="lv-LV" sz="2400" dirty="0" err="1">
                <a:latin typeface="Constantia" pitchFamily="18" charset="0"/>
              </a:rPr>
              <a:t>neomolīgi</a:t>
            </a:r>
            <a:r>
              <a:rPr lang="lv-LV" sz="2400" dirty="0">
                <a:latin typeface="Constantia" pitchFamily="18" charset="0"/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lv-LV" sz="2400" dirty="0" smtClean="0">
                <a:latin typeface="Constantia" pitchFamily="18" charset="0"/>
              </a:rPr>
              <a:t>Es </a:t>
            </a:r>
            <a:r>
              <a:rPr lang="lv-LV" sz="2400" dirty="0">
                <a:latin typeface="Constantia" pitchFamily="18" charset="0"/>
              </a:rPr>
              <a:t>labprāt strādāju ar cilvēkiem, kas ir labi organizēti un kam ir </a:t>
            </a:r>
            <a:r>
              <a:rPr lang="lv-LV" sz="2400" dirty="0" smtClean="0">
                <a:latin typeface="Constantia" pitchFamily="18" charset="0"/>
              </a:rPr>
              <a:t> augsti </a:t>
            </a:r>
            <a:r>
              <a:rPr lang="lv-LV" sz="2400" dirty="0">
                <a:latin typeface="Constantia" pitchFamily="18" charset="0"/>
              </a:rPr>
              <a:t>standarti.</a:t>
            </a:r>
          </a:p>
        </p:txBody>
      </p:sp>
      <p:sp>
        <p:nvSpPr>
          <p:cNvPr id="20484" name="TextBox 5"/>
          <p:cNvSpPr txBox="1">
            <a:spLocks noChangeArrowheads="1"/>
          </p:cNvSpPr>
          <p:nvPr/>
        </p:nvSpPr>
        <p:spPr bwMode="auto">
          <a:xfrm>
            <a:off x="5786446" y="1467137"/>
            <a:ext cx="314324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lv-LV" sz="2400" b="1" dirty="0" smtClean="0">
                <a:latin typeface="Constantia" pitchFamily="18" charset="0"/>
              </a:rPr>
              <a:t>Neatlaidīgā vāvere</a:t>
            </a:r>
            <a:endParaRPr lang="lv-LV" sz="2400" b="1" dirty="0">
              <a:latin typeface="Constantia" pitchFamily="18" charset="0"/>
            </a:endParaRPr>
          </a:p>
        </p:txBody>
      </p:sp>
      <p:sp>
        <p:nvSpPr>
          <p:cNvPr id="20485" name="TextBox 6"/>
          <p:cNvSpPr txBox="1">
            <a:spLocks noChangeArrowheads="1"/>
          </p:cNvSpPr>
          <p:nvPr/>
        </p:nvSpPr>
        <p:spPr bwMode="auto">
          <a:xfrm>
            <a:off x="5286375" y="1964353"/>
            <a:ext cx="3857625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lv-LV" sz="2400" dirty="0">
                <a:solidFill>
                  <a:srgbClr val="FF0000"/>
                </a:solidFill>
                <a:latin typeface="Constantia" pitchFamily="18" charset="0"/>
              </a:rPr>
              <a:t>Motivēts radīt aprēķināmu un sakārtotu vidi. Pacietīgs un labs klausītājs. Labprātāk ir komandas dalībnieks, nekā vadītājs un labprātāk klausās nekā runā. </a:t>
            </a:r>
          </a:p>
          <a:p>
            <a:pPr algn="r"/>
            <a:endParaRPr lang="lv-LV" sz="2400" dirty="0">
              <a:latin typeface="Constantia" pitchFamily="18" charset="0"/>
            </a:endParaRPr>
          </a:p>
          <a:p>
            <a:pPr algn="r">
              <a:buFont typeface="Arial" pitchFamily="34" charset="0"/>
              <a:buChar char="•"/>
            </a:pPr>
            <a:r>
              <a:rPr lang="lv-LV" sz="2400" dirty="0">
                <a:latin typeface="Constantia" pitchFamily="18" charset="0"/>
              </a:rPr>
              <a:t>Es labprāt strādāju ar cilvēkiem, kas labi satiek.</a:t>
            </a:r>
          </a:p>
          <a:p>
            <a:pPr algn="r">
              <a:buFont typeface="Arial" pitchFamily="34" charset="0"/>
              <a:buChar char="•"/>
            </a:pPr>
            <a:r>
              <a:rPr lang="lv-LV" sz="2400" dirty="0" smtClean="0">
                <a:latin typeface="Constantia" pitchFamily="18" charset="0"/>
              </a:rPr>
              <a:t>Es </a:t>
            </a:r>
            <a:r>
              <a:rPr lang="lv-LV" sz="2400" dirty="0">
                <a:latin typeface="Constantia" pitchFamily="18" charset="0"/>
              </a:rPr>
              <a:t>labprāt palīdzu citiem.</a:t>
            </a:r>
          </a:p>
          <a:p>
            <a:pPr algn="r">
              <a:buFont typeface="Arial" pitchFamily="34" charset="0"/>
              <a:buChar char="•"/>
            </a:pPr>
            <a:r>
              <a:rPr lang="lv-LV" sz="2400" dirty="0" smtClean="0">
                <a:latin typeface="Constantia" pitchFamily="18" charset="0"/>
              </a:rPr>
              <a:t>Ja </a:t>
            </a:r>
            <a:r>
              <a:rPr lang="lv-LV" sz="2400" dirty="0">
                <a:latin typeface="Constantia" pitchFamily="18" charset="0"/>
              </a:rPr>
              <a:t>jāveic kāds uzdevums, uz mani var paļauties.</a:t>
            </a:r>
          </a:p>
        </p:txBody>
      </p:sp>
      <p:pic>
        <p:nvPicPr>
          <p:cNvPr id="7" name="Picture 4" descr="Image result for vāve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0"/>
            <a:ext cx="2243886" cy="15001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6" descr="Image result for zaķis"/>
          <p:cNvPicPr>
            <a:picLocks noChangeAspect="1" noChangeArrowheads="1"/>
          </p:cNvPicPr>
          <p:nvPr/>
        </p:nvPicPr>
        <p:blipFill>
          <a:blip r:embed="rId3" cstate="print"/>
          <a:srcRect l="12891" r="20068"/>
          <a:stretch>
            <a:fillRect/>
          </a:stretch>
        </p:blipFill>
        <p:spPr bwMode="auto">
          <a:xfrm>
            <a:off x="2428860" y="0"/>
            <a:ext cx="1665683" cy="14628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0" y="0"/>
            <a:ext cx="221456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lv-LV" sz="2400" dirty="0" smtClean="0">
                <a:latin typeface="+mn-lt"/>
              </a:rPr>
              <a:t>introverts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lv-LV" sz="2400" dirty="0" smtClean="0">
                <a:latin typeface="+mn-lt"/>
              </a:rPr>
              <a:t>uz uzdevumu</a:t>
            </a:r>
            <a:endParaRPr lang="lv-LV" sz="2400" dirty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86346" y="0"/>
            <a:ext cx="214310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lv-LV" sz="2400" dirty="0" smtClean="0">
                <a:latin typeface="+mn-lt"/>
              </a:rPr>
              <a:t>introverts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lv-LV" sz="2400" dirty="0" smtClean="0">
                <a:latin typeface="+mn-lt"/>
              </a:rPr>
              <a:t>uz cilvēkiem</a:t>
            </a:r>
            <a:endParaRPr lang="lv-LV" sz="2400" dirty="0"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91301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04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04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00"/>
                            </p:stCondLst>
                            <p:childTnLst>
                              <p:par>
                                <p:cTn id="6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04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04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000"/>
                            </p:stCondLst>
                            <p:childTnLst>
                              <p:par>
                                <p:cTn id="6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4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04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20484" grpId="0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90AA48-3CE3-4286-A469-724E353ED03E}" type="slidenum">
              <a:rPr lang="lv-LV" smtClean="0"/>
              <a:pPr>
                <a:defRPr/>
              </a:pPr>
              <a:t>11</a:t>
            </a:fld>
            <a:endParaRPr lang="lv-LV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762000" marR="0" lvl="0" indent="-7620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4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80/20 princips</a:t>
            </a:r>
            <a:endParaRPr kumimoji="0" lang="en-US" sz="4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098" name="Picture 2" descr="Image result for 80/20"/>
          <p:cNvPicPr>
            <a:picLocks noChangeAspect="1" noChangeArrowheads="1"/>
          </p:cNvPicPr>
          <p:nvPr/>
        </p:nvPicPr>
        <p:blipFill>
          <a:blip r:embed="rId2" cstate="print"/>
          <a:srcRect l="7500" r="6999"/>
          <a:stretch>
            <a:fillRect/>
          </a:stretch>
        </p:blipFill>
        <p:spPr bwMode="auto">
          <a:xfrm>
            <a:off x="6357918" y="0"/>
            <a:ext cx="2786082" cy="217671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857232"/>
            <a:ext cx="6076397" cy="42148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1" name="Picture 5" descr="Image result for 80/2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5000637"/>
            <a:ext cx="7000924" cy="18573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F36ED37-6B0E-424F-883E-7D5847B57AD4}" type="slidenum">
              <a:rPr lang="lv-LV" smtClean="0"/>
              <a:pPr/>
              <a:t>12</a:t>
            </a:fld>
            <a:endParaRPr lang="lv-LV" smtClean="0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-100013"/>
            <a:ext cx="8175625" cy="1071563"/>
          </a:xfrm>
        </p:spPr>
        <p:txBody>
          <a:bodyPr/>
          <a:lstStyle/>
          <a:p>
            <a:pPr eaLnBrk="1" hangingPunct="1"/>
            <a:r>
              <a:rPr lang="lv-LV" sz="4000" b="1" dirty="0" smtClean="0"/>
              <a:t>Rom.12:6-8 Sv. Gara dāvanas</a:t>
            </a:r>
          </a:p>
        </p:txBody>
      </p:sp>
      <p:sp>
        <p:nvSpPr>
          <p:cNvPr id="2053" name="Rectangle 6"/>
          <p:cNvSpPr>
            <a:spLocks noChangeArrowheads="1"/>
          </p:cNvSpPr>
          <p:nvPr/>
        </p:nvSpPr>
        <p:spPr bwMode="auto">
          <a:xfrm>
            <a:off x="0" y="714356"/>
            <a:ext cx="5868144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lv-LV" sz="2400" b="1" dirty="0" smtClean="0">
                <a:solidFill>
                  <a:schemeClr val="tx2"/>
                </a:solidFill>
              </a:rPr>
              <a:t>„</a:t>
            </a:r>
            <a:r>
              <a:rPr lang="lv-LV" sz="2400" dirty="0" smtClean="0"/>
              <a:t> </a:t>
            </a:r>
            <a:r>
              <a:rPr lang="lv-LV" sz="2400" i="1" dirty="0" smtClean="0"/>
              <a:t>Un mums pēc </a:t>
            </a:r>
            <a:r>
              <a:rPr lang="lv-LV" sz="2400" b="1" i="1" dirty="0" smtClean="0"/>
              <a:t>mums dotās žēlastības</a:t>
            </a:r>
            <a:r>
              <a:rPr lang="lv-LV" sz="2400" i="1" dirty="0" smtClean="0"/>
              <a:t> ir </a:t>
            </a:r>
            <a:r>
              <a:rPr lang="lv-LV" sz="2400" b="1" i="1" dirty="0" smtClean="0"/>
              <a:t>dažādas dāvanas</a:t>
            </a:r>
            <a:r>
              <a:rPr lang="lv-LV" sz="2400" i="1" dirty="0" smtClean="0"/>
              <a:t>, un, ja kādam dota </a:t>
            </a:r>
            <a:r>
              <a:rPr lang="lv-LV" sz="2400" b="1" i="1" dirty="0" smtClean="0"/>
              <a:t>pravietošanas</a:t>
            </a:r>
            <a:r>
              <a:rPr lang="lv-LV" sz="2400" i="1" dirty="0" smtClean="0"/>
              <a:t> dāvana, lai tā izpaužas saskaņā ar ticību, ja kādam ir </a:t>
            </a:r>
            <a:r>
              <a:rPr lang="lv-LV" sz="2400" b="1" i="1" dirty="0" smtClean="0"/>
              <a:t>kalpošanas</a:t>
            </a:r>
            <a:r>
              <a:rPr lang="lv-LV" sz="2400" i="1" dirty="0" smtClean="0"/>
              <a:t> dāvana, lai tā izpaužas kalpošanā, ja </a:t>
            </a:r>
            <a:r>
              <a:rPr lang="lv-LV" sz="2400" b="1" i="1" dirty="0" smtClean="0"/>
              <a:t>mācīšanas</a:t>
            </a:r>
            <a:r>
              <a:rPr lang="lv-LV" sz="2400" i="1" dirty="0" smtClean="0"/>
              <a:t> dāvana – mācīšanā; ja kāds ir </a:t>
            </a:r>
            <a:r>
              <a:rPr lang="lv-LV" sz="2400" b="1" i="1" dirty="0" smtClean="0"/>
              <a:t>pamudinātājs</a:t>
            </a:r>
            <a:r>
              <a:rPr lang="lv-LV" sz="2400" i="1" dirty="0" smtClean="0"/>
              <a:t>, lai pamudina; kas </a:t>
            </a:r>
            <a:r>
              <a:rPr lang="lv-LV" sz="2400" b="1" i="1" dirty="0" smtClean="0"/>
              <a:t>dalās ar citiem</a:t>
            </a:r>
            <a:r>
              <a:rPr lang="lv-LV" sz="2400" i="1" dirty="0" smtClean="0"/>
              <a:t>, lai dara to dāsni; kas </a:t>
            </a:r>
            <a:r>
              <a:rPr lang="lv-LV" sz="2400" b="1" i="1" dirty="0" smtClean="0"/>
              <a:t>vada</a:t>
            </a:r>
            <a:r>
              <a:rPr lang="lv-LV" sz="2400" i="1" dirty="0" smtClean="0"/>
              <a:t> citus, lai dara to atbildīgi; kas dara </a:t>
            </a:r>
            <a:r>
              <a:rPr lang="lv-LV" sz="2400" b="1" i="1" dirty="0" smtClean="0"/>
              <a:t>žēlsirdības darbu</a:t>
            </a:r>
            <a:r>
              <a:rPr lang="lv-LV" sz="2400" i="1" dirty="0" smtClean="0"/>
              <a:t>, lai dara to ar prieku</a:t>
            </a:r>
            <a:r>
              <a:rPr lang="lv-LV" sz="2400" dirty="0" smtClean="0"/>
              <a:t>.</a:t>
            </a:r>
            <a:r>
              <a:rPr lang="lv-LV" sz="2400" b="1" dirty="0" smtClean="0">
                <a:solidFill>
                  <a:schemeClr val="tx2"/>
                </a:solidFill>
              </a:rPr>
              <a:t>”</a:t>
            </a:r>
            <a:endParaRPr lang="en-US" sz="2400" b="1" dirty="0">
              <a:solidFill>
                <a:schemeClr val="tx2"/>
              </a:solidFill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4919008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lv-LV" sz="2400" b="1" dirty="0" smtClean="0">
                <a:solidFill>
                  <a:schemeClr val="tx2"/>
                </a:solidFill>
              </a:rPr>
              <a:t>Dāvana</a:t>
            </a:r>
            <a:r>
              <a:rPr lang="lv-LV" sz="2400" dirty="0" smtClean="0">
                <a:solidFill>
                  <a:schemeClr val="tx2"/>
                </a:solidFill>
              </a:rPr>
              <a:t> ir, kas tāds, kas tev </a:t>
            </a:r>
            <a:r>
              <a:rPr lang="lv-LV" sz="2400" b="1" dirty="0" smtClean="0">
                <a:solidFill>
                  <a:schemeClr val="tx2"/>
                </a:solidFill>
              </a:rPr>
              <a:t>padodas labāk </a:t>
            </a:r>
            <a:r>
              <a:rPr lang="lv-LV" sz="2400" dirty="0" smtClean="0">
                <a:solidFill>
                  <a:schemeClr val="tx2"/>
                </a:solidFill>
              </a:rPr>
              <a:t>un vieglāk kā citiem!</a:t>
            </a:r>
          </a:p>
          <a:p>
            <a:pPr>
              <a:buFont typeface="Arial" pitchFamily="34" charset="0"/>
              <a:buChar char="•"/>
            </a:pPr>
            <a:r>
              <a:rPr lang="lv-LV" sz="2400" b="1" dirty="0" smtClean="0">
                <a:solidFill>
                  <a:schemeClr val="tx2"/>
                </a:solidFill>
              </a:rPr>
              <a:t>Dabiskas dāvanas ir visiem cilvēkiem, bet Sv.Gara – ticīgiem!</a:t>
            </a:r>
          </a:p>
          <a:p>
            <a:pPr>
              <a:buFont typeface="Arial" pitchFamily="34" charset="0"/>
              <a:buChar char="•"/>
            </a:pPr>
            <a:r>
              <a:rPr lang="lv-LV" sz="2400" b="1" dirty="0" smtClean="0">
                <a:solidFill>
                  <a:schemeClr val="tx2"/>
                </a:solidFill>
              </a:rPr>
              <a:t>Dāvanas</a:t>
            </a:r>
            <a:r>
              <a:rPr lang="lv-LV" sz="2400" dirty="0" smtClean="0">
                <a:solidFill>
                  <a:schemeClr val="tx2"/>
                </a:solidFill>
              </a:rPr>
              <a:t> mums ir dotas, nevis lai </a:t>
            </a:r>
            <a:r>
              <a:rPr lang="lv-LV" sz="2400" b="1" dirty="0" smtClean="0">
                <a:solidFill>
                  <a:schemeClr val="tx2"/>
                </a:solidFill>
              </a:rPr>
              <a:t>sevi celtu</a:t>
            </a:r>
            <a:r>
              <a:rPr lang="lv-LV" sz="2400" dirty="0" smtClean="0">
                <a:solidFill>
                  <a:schemeClr val="tx2"/>
                </a:solidFill>
              </a:rPr>
              <a:t>, bet </a:t>
            </a:r>
            <a:r>
              <a:rPr lang="lv-LV" sz="2400" b="1" dirty="0" smtClean="0">
                <a:solidFill>
                  <a:schemeClr val="tx2"/>
                </a:solidFill>
              </a:rPr>
              <a:t>kalpotu citiem</a:t>
            </a:r>
            <a:r>
              <a:rPr lang="lv-LV" sz="2400" dirty="0" smtClean="0">
                <a:solidFill>
                  <a:schemeClr val="tx2"/>
                </a:solidFill>
              </a:rPr>
              <a:t>!</a:t>
            </a:r>
          </a:p>
          <a:p>
            <a:pPr>
              <a:buFont typeface="Arial" pitchFamily="34" charset="0"/>
              <a:buChar char="•"/>
            </a:pPr>
            <a:r>
              <a:rPr lang="lv-LV" sz="2400" b="1" dirty="0" smtClean="0">
                <a:solidFill>
                  <a:schemeClr val="tx2"/>
                </a:solidFill>
              </a:rPr>
              <a:t>Ja tev nav </a:t>
            </a:r>
            <a:r>
              <a:rPr lang="lv-LV" sz="2400" dirty="0" smtClean="0">
                <a:solidFill>
                  <a:schemeClr val="tx2"/>
                </a:solidFill>
              </a:rPr>
              <a:t>tās dāvanas, tas </a:t>
            </a:r>
            <a:r>
              <a:rPr lang="lv-LV" sz="2400" b="1" dirty="0" smtClean="0">
                <a:solidFill>
                  <a:schemeClr val="tx2"/>
                </a:solidFill>
              </a:rPr>
              <a:t>nenozīmē</a:t>
            </a:r>
            <a:r>
              <a:rPr lang="lv-LV" sz="2400" dirty="0" smtClean="0">
                <a:solidFill>
                  <a:schemeClr val="tx2"/>
                </a:solidFill>
              </a:rPr>
              <a:t>, ka tu to </a:t>
            </a:r>
            <a:r>
              <a:rPr lang="lv-LV" sz="2400" b="1" dirty="0" smtClean="0">
                <a:solidFill>
                  <a:schemeClr val="tx2"/>
                </a:solidFill>
              </a:rPr>
              <a:t>nevari darīt</a:t>
            </a:r>
            <a:r>
              <a:rPr lang="lv-LV" sz="2400" dirty="0" smtClean="0">
                <a:solidFill>
                  <a:schemeClr val="tx2"/>
                </a:solidFill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lv-LV" sz="2400" b="1" dirty="0" smtClean="0">
                <a:solidFill>
                  <a:schemeClr val="tx2"/>
                </a:solidFill>
              </a:rPr>
              <a:t>Ja tev nav </a:t>
            </a:r>
            <a:r>
              <a:rPr lang="lv-LV" sz="2400" dirty="0" smtClean="0">
                <a:solidFill>
                  <a:schemeClr val="tx2"/>
                </a:solidFill>
              </a:rPr>
              <a:t>kādas dāvanas, tu </a:t>
            </a:r>
            <a:r>
              <a:rPr lang="lv-LV" sz="2400" b="1" dirty="0" smtClean="0">
                <a:solidFill>
                  <a:schemeClr val="tx2"/>
                </a:solidFill>
              </a:rPr>
              <a:t>vari lūgt pēc tās</a:t>
            </a:r>
            <a:r>
              <a:rPr lang="lv-LV" sz="2400" dirty="0" smtClean="0">
                <a:solidFill>
                  <a:schemeClr val="tx2"/>
                </a:solidFill>
              </a:rPr>
              <a:t>!</a:t>
            </a:r>
            <a:endParaRPr lang="en-US" sz="2400" dirty="0">
              <a:solidFill>
                <a:schemeClr val="tx2"/>
              </a:solidFill>
            </a:endParaRPr>
          </a:p>
        </p:txBody>
      </p:sp>
      <p:pic>
        <p:nvPicPr>
          <p:cNvPr id="8194" name="Picture 2" descr="Attēlu rezultāti vaicājumam “gifts from god”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18442" y="722784"/>
            <a:ext cx="3325558" cy="3642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/>
      <p:bldP spid="205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Attēlu rezultāti vaicājumam “talants”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5076056" y="548680"/>
            <a:ext cx="4067944" cy="23075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90AA48-3CE3-4286-A469-724E353ED03E}" type="slidenum">
              <a:rPr lang="lv-LV" smtClean="0"/>
              <a:pPr>
                <a:defRPr/>
              </a:pPr>
              <a:t>13</a:t>
            </a:fld>
            <a:endParaRPr lang="lv-LV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0" y="0"/>
            <a:ext cx="916548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762000" marR="0" lvl="0" indent="-7620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lv-LV" sz="4800" b="1" kern="0" dirty="0" smtClean="0">
                <a:latin typeface="+mj-lt"/>
                <a:ea typeface="+mj-ea"/>
                <a:cs typeface="+mj-cs"/>
              </a:rPr>
              <a:t>Tavas dāvanas</a:t>
            </a:r>
            <a:endParaRPr kumimoji="0" lang="en-US" sz="4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108519" y="2793117"/>
            <a:ext cx="925251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lv-LV" sz="3200" dirty="0" smtClean="0"/>
              <a:t>Vai ir kaut kas, kas man jau </a:t>
            </a:r>
            <a:r>
              <a:rPr lang="lv-LV" sz="3200" b="1" dirty="0" smtClean="0"/>
              <a:t>kopš dzimšanas </a:t>
            </a:r>
            <a:r>
              <a:rPr lang="lv-LV" sz="3200" b="1" u="sng" dirty="0" smtClean="0"/>
              <a:t>labi padodas</a:t>
            </a:r>
            <a:r>
              <a:rPr lang="lv-LV" sz="3200" dirty="0" smtClean="0"/>
              <a:t> un </a:t>
            </a:r>
            <a:r>
              <a:rPr lang="lv-LV" sz="3200" u="sng" dirty="0" smtClean="0"/>
              <a:t>padodas arvien labāk</a:t>
            </a:r>
            <a:r>
              <a:rPr lang="lv-LV" sz="3200" dirty="0" smtClean="0"/>
              <a:t>?</a:t>
            </a:r>
            <a:endParaRPr lang="en-US" sz="3200" dirty="0" smtClean="0"/>
          </a:p>
          <a:p>
            <a:pPr>
              <a:buFont typeface="Arial" pitchFamily="34" charset="0"/>
              <a:buChar char="•"/>
            </a:pPr>
            <a:r>
              <a:rPr lang="lv-LV" sz="3200" dirty="0" smtClean="0"/>
              <a:t>Vai tas ir kaut kas, ko man </a:t>
            </a:r>
            <a:r>
              <a:rPr lang="lv-LV" sz="3200" u="sng" dirty="0" smtClean="0"/>
              <a:t>patīk darīt</a:t>
            </a:r>
            <a:r>
              <a:rPr lang="lv-LV" sz="3200" dirty="0" smtClean="0"/>
              <a:t> un kas </a:t>
            </a:r>
            <a:r>
              <a:rPr lang="lv-LV" sz="3200" u="sng" dirty="0" smtClean="0"/>
              <a:t>dod man enerģiju</a:t>
            </a:r>
            <a:r>
              <a:rPr lang="lv-LV" sz="3200" dirty="0" smtClean="0"/>
              <a:t>?</a:t>
            </a:r>
            <a:endParaRPr lang="en-US" sz="3200" dirty="0" smtClean="0"/>
          </a:p>
          <a:p>
            <a:pPr>
              <a:buFont typeface="Arial" pitchFamily="34" charset="0"/>
              <a:buChar char="•"/>
            </a:pPr>
            <a:r>
              <a:rPr lang="lv-LV" sz="3200" dirty="0" smtClean="0"/>
              <a:t>Vai ir kaut kas, kas nes labus augļus citu cilvēku dzīvēs un dāvā tiem enerģiju?</a:t>
            </a:r>
            <a:endParaRPr lang="en-US" sz="3200" dirty="0" smtClean="0"/>
          </a:p>
          <a:p>
            <a:pPr>
              <a:buFont typeface="Arial" pitchFamily="34" charset="0"/>
              <a:buChar char="•"/>
            </a:pPr>
            <a:r>
              <a:rPr lang="lv-LV" sz="3200" dirty="0" smtClean="0"/>
              <a:t>Vai ir kaut kas, par ko citi cilvēki man saka, ka es esmu apdāvināts?</a:t>
            </a:r>
            <a:endParaRPr lang="en-US" sz="3200" dirty="0" smtClean="0"/>
          </a:p>
          <a:p>
            <a:pPr marL="342900" indent="-342900">
              <a:buFont typeface="Arial" pitchFamily="34" charset="0"/>
              <a:buChar char="•"/>
            </a:pPr>
            <a:endParaRPr lang="en-US" sz="3200" dirty="0"/>
          </a:p>
        </p:txBody>
      </p:sp>
      <p:pic>
        <p:nvPicPr>
          <p:cNvPr id="27650" name="Picture 2" descr="Attēlu rezultāti vaicājumam “talants”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87038" y="494134"/>
            <a:ext cx="4112162" cy="22867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81681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90AA48-3CE3-4286-A469-724E353ED03E}" type="slidenum">
              <a:rPr lang="lv-LV" smtClean="0"/>
              <a:pPr>
                <a:defRPr/>
              </a:pPr>
              <a:t>14</a:t>
            </a:fld>
            <a:endParaRPr lang="lv-LV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0" y="0"/>
            <a:ext cx="7358082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762000" marR="0" lvl="0" indent="-7620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lv-LV" sz="4800" b="1" kern="0" dirty="0" smtClean="0">
                <a:latin typeface="+mj-lt"/>
                <a:ea typeface="+mj-ea"/>
                <a:cs typeface="+mj-cs"/>
              </a:rPr>
              <a:t>Secinājumi</a:t>
            </a:r>
            <a:endParaRPr kumimoji="0" lang="en-US" sz="4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" y="809227"/>
            <a:ext cx="657226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2400" dirty="0" smtClean="0"/>
              <a:t>Divas lietas, kuras jūs visvairāk izjutīsiet, ja dzīvosiet pretrunā ar savām dāvanām:</a:t>
            </a:r>
            <a:endParaRPr lang="en-US" sz="2400" dirty="0" smtClean="0"/>
          </a:p>
          <a:p>
            <a:pPr lvl="0"/>
            <a:r>
              <a:rPr lang="lv-LV" sz="2400" b="1" dirty="0" smtClean="0"/>
              <a:t>1.Trauksme</a:t>
            </a:r>
            <a:r>
              <a:rPr lang="lv-LV" sz="2400" dirty="0" smtClean="0"/>
              <a:t> – trauksme par to, ka jums jādara vai jūs mēģināt darīt kaut ko jomā, kurā neesat apdāvināts</a:t>
            </a:r>
            <a:endParaRPr lang="en-US" sz="2400" dirty="0" smtClean="0"/>
          </a:p>
          <a:p>
            <a:pPr lvl="0"/>
            <a:r>
              <a:rPr lang="lv-LV" sz="2400" b="1" dirty="0" smtClean="0"/>
              <a:t>2.Dusmas</a:t>
            </a:r>
            <a:r>
              <a:rPr lang="lv-LV" sz="2400" dirty="0" smtClean="0"/>
              <a:t> – neapmierinātība, jo to, ko mēģināt darīt, jūs nespējat paveikt patiešām labi</a:t>
            </a:r>
            <a:endParaRPr lang="en-US" sz="2400" dirty="0" smtClean="0"/>
          </a:p>
          <a:p>
            <a:r>
              <a:rPr lang="lv-LV" sz="2400" dirty="0" smtClean="0"/>
              <a:t> </a:t>
            </a:r>
            <a:endParaRPr lang="en-US" sz="2400" dirty="0" smtClean="0"/>
          </a:p>
          <a:p>
            <a:r>
              <a:rPr lang="lv-LV" sz="2400" dirty="0" smtClean="0"/>
              <a:t>Divas lietas, kuras jūs visvairāk izjutīsiet, ja dzīvosiet atbilstoši savām dāvanām:</a:t>
            </a:r>
            <a:endParaRPr lang="en-US" sz="2400" dirty="0" smtClean="0"/>
          </a:p>
          <a:p>
            <a:pPr lvl="0"/>
            <a:r>
              <a:rPr lang="lv-LV" sz="2400" b="1" dirty="0" smtClean="0"/>
              <a:t>1.Pārliecība</a:t>
            </a:r>
            <a:r>
              <a:rPr lang="lv-LV" sz="2400" dirty="0" smtClean="0"/>
              <a:t> – veselīga pārliecība, kas rodas tad, ja darāt to, ko, jūsuprāt, Dievs vēlas, lai jūs darītu, tāpēc ir devis jums attiecīgās dāvanas</a:t>
            </a:r>
            <a:endParaRPr lang="en-US" sz="2400" dirty="0" smtClean="0"/>
          </a:p>
          <a:p>
            <a:pPr lvl="0"/>
            <a:r>
              <a:rPr lang="lv-LV" sz="2400" b="1" dirty="0" smtClean="0"/>
              <a:t>2.Prieks</a:t>
            </a:r>
            <a:r>
              <a:rPr lang="lv-LV" sz="2400" dirty="0" smtClean="0"/>
              <a:t> – prieks, kas nāk, darot to, ko jums patīk darīt un ko darāt ar aizrautību</a:t>
            </a:r>
            <a:endParaRPr lang="en-US" sz="2400" dirty="0"/>
          </a:p>
        </p:txBody>
      </p:sp>
      <p:sp>
        <p:nvSpPr>
          <p:cNvPr id="2050" name="AutoShape 2" descr="Attēlu rezultāti vaicājumam “trauksme”"/>
          <p:cNvSpPr>
            <a:spLocks noChangeAspect="1" noChangeArrowheads="1"/>
          </p:cNvSpPr>
          <p:nvPr/>
        </p:nvSpPr>
        <p:spPr bwMode="auto">
          <a:xfrm>
            <a:off x="155575" y="-792163"/>
            <a:ext cx="2371725" cy="16573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2" name="AutoShape 4" descr="Attēlu rezultāti vaicājumam “trauksme”"/>
          <p:cNvSpPr>
            <a:spLocks noChangeAspect="1" noChangeArrowheads="1"/>
          </p:cNvSpPr>
          <p:nvPr/>
        </p:nvSpPr>
        <p:spPr bwMode="auto">
          <a:xfrm>
            <a:off x="155575" y="-792163"/>
            <a:ext cx="2371725" cy="16573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4" name="AutoShape 6" descr="Attēlu rezultāti vaicājumam “trauksme”"/>
          <p:cNvSpPr>
            <a:spLocks noChangeAspect="1" noChangeArrowheads="1"/>
          </p:cNvSpPr>
          <p:nvPr/>
        </p:nvSpPr>
        <p:spPr bwMode="auto">
          <a:xfrm>
            <a:off x="155575" y="-792163"/>
            <a:ext cx="2371725" cy="16573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6" name="Picture 8" descr="Attēlu rezultāti vaicājumam “alert”"/>
          <p:cNvPicPr>
            <a:picLocks noChangeAspect="1" noChangeArrowheads="1"/>
          </p:cNvPicPr>
          <p:nvPr/>
        </p:nvPicPr>
        <p:blipFill>
          <a:blip r:embed="rId2" cstate="print"/>
          <a:srcRect l="25782" r="29688"/>
          <a:stretch>
            <a:fillRect/>
          </a:stretch>
        </p:blipFill>
        <p:spPr bwMode="auto">
          <a:xfrm>
            <a:off x="6429388" y="642918"/>
            <a:ext cx="2714612" cy="2466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8" name="Picture 10" descr="Attēlu rezultāti vaicājumam “confidence”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3597065"/>
            <a:ext cx="2643174" cy="25465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279065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8175625" cy="1071563"/>
          </a:xfrm>
        </p:spPr>
        <p:txBody>
          <a:bodyPr/>
          <a:lstStyle/>
          <a:p>
            <a:pPr eaLnBrk="1" hangingPunct="1"/>
            <a:r>
              <a:rPr lang="lv-LV" sz="4000" b="1" dirty="0">
                <a:solidFill>
                  <a:schemeClr val="tx1"/>
                </a:solidFill>
              </a:rPr>
              <a:t>Rom.12:4-8 Draudze un dāvanas</a:t>
            </a:r>
            <a:endParaRPr lang="lv-LV" sz="4000" b="1" dirty="0" smtClean="0">
              <a:solidFill>
                <a:schemeClr val="tx1"/>
              </a:solidFill>
            </a:endParaRPr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22225"/>
            <a:ext cx="685800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358082" y="0"/>
            <a:ext cx="178591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/>
              <a:t>10.okt.2021.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852383"/>
            <a:ext cx="9144000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lv-LV" sz="3100" dirty="0" smtClean="0"/>
              <a:t>4 Jo, kā mūsu miesai ir daudz locekļu, bet ne visiem locekļiem ir viens un tas pats uzdevums, 5 tāpat mēs daudzi kopā esam viena miesa Kristū, bet savā starpā visi esam locekļi. 6 Un mums, pēc mums dotās žēlastības, ir dažādas dāvanas, un, ja kādam dota </a:t>
            </a:r>
            <a:r>
              <a:rPr lang="lv-LV" sz="3100" b="1" dirty="0" smtClean="0"/>
              <a:t>pravietošanas</a:t>
            </a:r>
            <a:r>
              <a:rPr lang="lv-LV" sz="3100" dirty="0" smtClean="0"/>
              <a:t> dāvana, lai tā izpaužas saskaņā ar ticību, 7 ja kādam ir </a:t>
            </a:r>
            <a:r>
              <a:rPr lang="lv-LV" sz="3100" b="1" dirty="0" smtClean="0"/>
              <a:t>kalpošanas</a:t>
            </a:r>
            <a:r>
              <a:rPr lang="lv-LV" sz="3100" dirty="0" smtClean="0"/>
              <a:t> dāvana, lai tā izpaužas kalpošanā, ja </a:t>
            </a:r>
            <a:r>
              <a:rPr lang="lv-LV" sz="3100" b="1" dirty="0" smtClean="0"/>
              <a:t>mācīšanas</a:t>
            </a:r>
            <a:r>
              <a:rPr lang="lv-LV" sz="3100" dirty="0" smtClean="0"/>
              <a:t> dāvana – mācīšanā; 8 kāds ir </a:t>
            </a:r>
            <a:r>
              <a:rPr lang="lv-LV" sz="3100" b="1" dirty="0" smtClean="0"/>
              <a:t>pamudinātājs</a:t>
            </a:r>
            <a:r>
              <a:rPr lang="lv-LV" sz="3100" dirty="0" smtClean="0"/>
              <a:t>, lai pamudina; kas </a:t>
            </a:r>
            <a:r>
              <a:rPr lang="lv-LV" sz="3100" b="1" dirty="0" smtClean="0"/>
              <a:t>dalās</a:t>
            </a:r>
            <a:r>
              <a:rPr lang="lv-LV" sz="3100" dirty="0" smtClean="0"/>
              <a:t> ar citiem, lai dara to dāsni; kas </a:t>
            </a:r>
            <a:r>
              <a:rPr lang="lv-LV" sz="3100" b="1" dirty="0" smtClean="0"/>
              <a:t>vada</a:t>
            </a:r>
            <a:r>
              <a:rPr lang="lv-LV" sz="3100" dirty="0" smtClean="0"/>
              <a:t> citus, lai dara to atbildīgi; kas dara </a:t>
            </a:r>
            <a:r>
              <a:rPr lang="lv-LV" sz="3100" b="1" dirty="0" smtClean="0"/>
              <a:t>žēlsirdības darbu</a:t>
            </a:r>
            <a:r>
              <a:rPr lang="lv-LV" sz="3100" dirty="0" smtClean="0"/>
              <a:t>, lai dara to ar prieku.</a:t>
            </a:r>
            <a:endParaRPr lang="lv-LV" sz="3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r="3555" b="7085"/>
          <a:stretch>
            <a:fillRect/>
          </a:stretch>
        </p:blipFill>
        <p:spPr bwMode="auto">
          <a:xfrm flipH="1">
            <a:off x="0" y="2857495"/>
            <a:ext cx="9144000" cy="40233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4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E2417AC1-9083-4E14-8407-18617EC14D49}" type="slidenum">
              <a:rPr lang="lv-LV" sz="1400"/>
              <a:pPr algn="r"/>
              <a:t>3</a:t>
            </a:fld>
            <a:endParaRPr lang="lv-LV" sz="1400"/>
          </a:p>
        </p:txBody>
      </p:sp>
      <p:sp>
        <p:nvSpPr>
          <p:cNvPr id="3075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D65B135F-B5DF-43F2-8525-5D53C55197D7}" type="slidenum">
              <a:rPr lang="lv-LV" sz="1400"/>
              <a:pPr algn="r"/>
              <a:t>3</a:t>
            </a:fld>
            <a:endParaRPr lang="lv-LV" sz="1400"/>
          </a:p>
        </p:txBody>
      </p:sp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lv-LV" sz="4800" b="1" dirty="0" smtClean="0">
                <a:latin typeface="+mj-lt"/>
                <a:ea typeface="+mj-ea"/>
                <a:cs typeface="+mj-cs"/>
              </a:rPr>
              <a:t>Dieva misija</a:t>
            </a:r>
            <a:endParaRPr lang="lv-LV" sz="4800" b="1" dirty="0">
              <a:latin typeface="+mj-lt"/>
              <a:ea typeface="+mj-ea"/>
              <a:cs typeface="+mj-cs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642918"/>
            <a:ext cx="9144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buFont typeface="Arial" pitchFamily="34" charset="0"/>
              <a:buChar char="•"/>
            </a:pPr>
            <a:r>
              <a:rPr lang="lv-LV" sz="3600" b="1" dirty="0" smtClean="0">
                <a:cs typeface="Arial" charset="0"/>
              </a:rPr>
              <a:t>Dieva misija </a:t>
            </a:r>
            <a:r>
              <a:rPr lang="lv-LV" sz="3600" dirty="0" smtClean="0">
                <a:cs typeface="Arial" charset="0"/>
              </a:rPr>
              <a:t>ir </a:t>
            </a:r>
            <a:r>
              <a:rPr lang="lv-LV" sz="3600" b="1" dirty="0" smtClean="0">
                <a:cs typeface="Arial" charset="0"/>
              </a:rPr>
              <a:t>Viņa valstības atjaunošana šeit virs zemes</a:t>
            </a:r>
            <a:r>
              <a:rPr lang="lv-LV" sz="3600" dirty="0" smtClean="0">
                <a:cs typeface="Arial" charset="0"/>
              </a:rPr>
              <a:t>.</a:t>
            </a:r>
          </a:p>
          <a:p>
            <a:pPr eaLnBrk="0" hangingPunct="0"/>
            <a:r>
              <a:rPr lang="lv-LV" sz="3600" dirty="0" smtClean="0">
                <a:cs typeface="Arial" charset="0"/>
              </a:rPr>
              <a:t>“</a:t>
            </a:r>
            <a:r>
              <a:rPr lang="lv-LV" sz="3600" i="1" dirty="0" smtClean="0">
                <a:cs typeface="Arial" charset="0"/>
              </a:rPr>
              <a:t>Dieva valstība ir jūsu vidū</a:t>
            </a:r>
            <a:r>
              <a:rPr lang="lv-LV" sz="3600" dirty="0" smtClean="0">
                <a:cs typeface="Arial" charset="0"/>
              </a:rPr>
              <a:t>.” (Lk.17:21)</a:t>
            </a:r>
          </a:p>
          <a:p>
            <a:pPr eaLnBrk="0" hangingPunct="0"/>
            <a:r>
              <a:rPr lang="lv-LV" sz="3600" dirty="0" smtClean="0">
                <a:cs typeface="Arial" charset="0"/>
              </a:rPr>
              <a:t>Mēs varam būt daļa no šīs misijas.</a:t>
            </a:r>
          </a:p>
        </p:txBody>
      </p:sp>
    </p:spTree>
    <p:extLst>
      <p:ext uri="{BB962C8B-B14F-4D97-AF65-F5344CB8AC3E}">
        <p14:creationId xmlns="" xmlns:p14="http://schemas.microsoft.com/office/powerpoint/2010/main" val="2511614932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6055" y="3"/>
            <a:ext cx="7765321" cy="1326321"/>
          </a:xfrm>
        </p:spPr>
        <p:txBody>
          <a:bodyPr/>
          <a:lstStyle/>
          <a:p>
            <a:r>
              <a:rPr lang="lv-LV" dirty="0" smtClean="0"/>
              <a:t>Vecumnieku draudzes misija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6439" y="2398160"/>
            <a:ext cx="5923892" cy="369513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lv-LV" sz="5400" dirty="0" smtClean="0"/>
              <a:t>5D – Dievs dod dvēselei dzīvību draudzē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5" y="989542"/>
            <a:ext cx="3404328" cy="56673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4219075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E2417AC1-9083-4E14-8407-18617EC14D49}" type="slidenum">
              <a:rPr lang="lv-LV" sz="1400"/>
              <a:pPr algn="r"/>
              <a:t>5</a:t>
            </a:fld>
            <a:endParaRPr lang="lv-LV" sz="1400"/>
          </a:p>
        </p:txBody>
      </p:sp>
      <p:sp>
        <p:nvSpPr>
          <p:cNvPr id="3075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D65B135F-B5DF-43F2-8525-5D53C55197D7}" type="slidenum">
              <a:rPr lang="lv-LV" sz="1400"/>
              <a:pPr algn="r"/>
              <a:t>5</a:t>
            </a:fld>
            <a:endParaRPr lang="lv-LV" sz="140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lv-LV" sz="3600" b="1" dirty="0" smtClean="0">
                <a:latin typeface="+mj-lt"/>
                <a:ea typeface="+mj-ea"/>
                <a:cs typeface="+mj-cs"/>
              </a:rPr>
              <a:t>Jēzus aicina mūs darboties Viņa misijā</a:t>
            </a:r>
            <a:endParaRPr lang="lv-LV" sz="3600" b="1" dirty="0">
              <a:latin typeface="+mj-lt"/>
              <a:ea typeface="+mj-ea"/>
              <a:cs typeface="+mj-cs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714356"/>
            <a:ext cx="9144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0" hangingPunct="0">
              <a:buFont typeface="Arial" pitchFamily="34" charset="0"/>
              <a:buChar char="•"/>
            </a:pPr>
            <a:r>
              <a:rPr lang="lv-LV" sz="2400" dirty="0" smtClean="0">
                <a:cs typeface="Arial" charset="0"/>
              </a:rPr>
              <a:t>“</a:t>
            </a:r>
            <a:r>
              <a:rPr lang="lv-LV" sz="2400" i="1" dirty="0" smtClean="0">
                <a:cs typeface="Arial" charset="0"/>
              </a:rPr>
              <a:t>Kā </a:t>
            </a:r>
            <a:r>
              <a:rPr lang="lv-LV" sz="2400" b="1" i="1" dirty="0" smtClean="0">
                <a:cs typeface="Arial" charset="0"/>
              </a:rPr>
              <a:t>Tēvs Mani sūtījis</a:t>
            </a:r>
            <a:r>
              <a:rPr lang="lv-LV" sz="2400" i="1" dirty="0" smtClean="0">
                <a:cs typeface="Arial" charset="0"/>
              </a:rPr>
              <a:t>, tā </a:t>
            </a:r>
            <a:r>
              <a:rPr lang="lv-LV" sz="2400" b="1" i="1" dirty="0" smtClean="0">
                <a:cs typeface="Arial" charset="0"/>
              </a:rPr>
              <a:t>Es jūs sūtu</a:t>
            </a:r>
            <a:r>
              <a:rPr lang="lv-LV" sz="2400" dirty="0" smtClean="0">
                <a:cs typeface="Arial" charset="0"/>
              </a:rPr>
              <a:t>.“ (Jņ.20:21)</a:t>
            </a:r>
          </a:p>
          <a:p>
            <a:pPr algn="just" eaLnBrk="0" hangingPunct="0">
              <a:buFont typeface="Arial" pitchFamily="34" charset="0"/>
              <a:buChar char="•"/>
            </a:pPr>
            <a:r>
              <a:rPr lang="lv-LV" sz="2400" dirty="0" smtClean="0">
                <a:cs typeface="Arial" charset="0"/>
              </a:rPr>
              <a:t>“</a:t>
            </a:r>
            <a:r>
              <a:rPr lang="lv-LV" sz="2400" b="1" i="1" dirty="0" smtClean="0">
                <a:cs typeface="Arial" charset="0"/>
              </a:rPr>
              <a:t>Ejiet un dariet par mācekļiem visas tautas</a:t>
            </a:r>
            <a:r>
              <a:rPr lang="lv-LV" sz="2400" dirty="0" smtClean="0">
                <a:cs typeface="Arial" charset="0"/>
              </a:rPr>
              <a:t>” (Mt.28:19)</a:t>
            </a:r>
          </a:p>
          <a:p>
            <a:pPr algn="just" eaLnBrk="0" hangingPunct="0">
              <a:buFont typeface="Arial" pitchFamily="34" charset="0"/>
              <a:buChar char="•"/>
            </a:pPr>
            <a:r>
              <a:rPr lang="lv-LV" sz="2400" dirty="0" smtClean="0">
                <a:cs typeface="Arial" charset="0"/>
              </a:rPr>
              <a:t>“</a:t>
            </a:r>
            <a:r>
              <a:rPr lang="lv-LV" sz="2400" i="1" dirty="0" smtClean="0">
                <a:cs typeface="Arial" charset="0"/>
              </a:rPr>
              <a:t>Viņa Vārdā būs </a:t>
            </a:r>
            <a:r>
              <a:rPr lang="lv-LV" sz="2400" b="1" i="1" dirty="0" smtClean="0">
                <a:cs typeface="Arial" charset="0"/>
              </a:rPr>
              <a:t>sludināt atgriešanos un grēku piedošanu </a:t>
            </a:r>
            <a:r>
              <a:rPr lang="lv-LV" sz="2400" i="1" dirty="0" smtClean="0">
                <a:cs typeface="Arial" charset="0"/>
              </a:rPr>
              <a:t>visām tautām</a:t>
            </a:r>
            <a:r>
              <a:rPr lang="lv-LV" sz="2400" dirty="0" smtClean="0">
                <a:cs typeface="Arial" charset="0"/>
              </a:rPr>
              <a:t>” (Lk.24:47)</a:t>
            </a:r>
          </a:p>
          <a:p>
            <a:pPr algn="just" eaLnBrk="0" hangingPunct="0">
              <a:buFont typeface="Arial" pitchFamily="34" charset="0"/>
              <a:buChar char="•"/>
            </a:pPr>
            <a:r>
              <a:rPr lang="lv-LV" sz="2400" dirty="0" smtClean="0">
                <a:cs typeface="Arial" charset="0"/>
              </a:rPr>
              <a:t>“</a:t>
            </a:r>
            <a:r>
              <a:rPr lang="lv-LV" sz="2400" i="1" dirty="0" smtClean="0">
                <a:cs typeface="Arial" charset="0"/>
              </a:rPr>
              <a:t>Jūs būsiet </a:t>
            </a:r>
            <a:r>
              <a:rPr lang="lv-LV" sz="2400" b="1" i="1" dirty="0" smtClean="0">
                <a:cs typeface="Arial" charset="0"/>
              </a:rPr>
              <a:t>mani liecinieki </a:t>
            </a:r>
            <a:r>
              <a:rPr lang="lv-LV" sz="2400" i="1" dirty="0" smtClean="0">
                <a:cs typeface="Arial" charset="0"/>
              </a:rPr>
              <a:t>kā </a:t>
            </a:r>
            <a:r>
              <a:rPr lang="lv-LV" sz="2400" b="1" i="1" dirty="0" err="1" smtClean="0">
                <a:cs typeface="Arial" charset="0"/>
              </a:rPr>
              <a:t>Jeruzālemē</a:t>
            </a:r>
            <a:r>
              <a:rPr lang="lv-LV" sz="2400" i="1" dirty="0" smtClean="0">
                <a:cs typeface="Arial" charset="0"/>
              </a:rPr>
              <a:t>, tā visā </a:t>
            </a:r>
            <a:r>
              <a:rPr lang="lv-LV" sz="2400" b="1" i="1" dirty="0" smtClean="0">
                <a:cs typeface="Arial" charset="0"/>
              </a:rPr>
              <a:t>Jūdejā</a:t>
            </a:r>
            <a:r>
              <a:rPr lang="lv-LV" sz="2400" i="1" dirty="0" smtClean="0">
                <a:cs typeface="Arial" charset="0"/>
              </a:rPr>
              <a:t> un </a:t>
            </a:r>
            <a:r>
              <a:rPr lang="lv-LV" sz="2400" b="1" i="1" dirty="0" smtClean="0">
                <a:cs typeface="Arial" charset="0"/>
              </a:rPr>
              <a:t>Samarijā</a:t>
            </a:r>
            <a:r>
              <a:rPr lang="lv-LV" sz="2400" i="1" dirty="0" smtClean="0">
                <a:cs typeface="Arial" charset="0"/>
              </a:rPr>
              <a:t> un līdz pašam </a:t>
            </a:r>
            <a:r>
              <a:rPr lang="lv-LV" sz="2400" b="1" i="1" dirty="0" smtClean="0">
                <a:cs typeface="Arial" charset="0"/>
              </a:rPr>
              <a:t>pasaules galam</a:t>
            </a:r>
            <a:r>
              <a:rPr lang="lv-LV" sz="2400" i="1" dirty="0" smtClean="0">
                <a:cs typeface="Arial" charset="0"/>
              </a:rPr>
              <a:t>.</a:t>
            </a:r>
            <a:r>
              <a:rPr lang="lv-LV" sz="2400" dirty="0" smtClean="0">
                <a:cs typeface="Arial" charset="0"/>
              </a:rPr>
              <a:t>” (Ap.d.1:8)</a:t>
            </a:r>
          </a:p>
          <a:p>
            <a:pPr algn="just" eaLnBrk="0" hangingPunct="0">
              <a:buFont typeface="Arial" pitchFamily="34" charset="0"/>
              <a:buChar char="•"/>
            </a:pPr>
            <a:endParaRPr lang="lv-LV" sz="2400" dirty="0" smtClean="0">
              <a:cs typeface="Arial" charset="0"/>
            </a:endParaRPr>
          </a:p>
        </p:txBody>
      </p:sp>
      <p:pic>
        <p:nvPicPr>
          <p:cNvPr id="29698" name="Picture 2" descr="Attēlu rezultāti vaicājumam “jesus with disciples”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3392012"/>
            <a:ext cx="7500990" cy="34659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-180528" y="2924944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lv-LV" sz="3600" b="1" dirty="0" smtClean="0">
                <a:latin typeface="+mj-lt"/>
                <a:ea typeface="+mj-ea"/>
                <a:cs typeface="+mj-cs"/>
              </a:rPr>
              <a:t>Bet ko es varu darīt?</a:t>
            </a:r>
            <a:endParaRPr lang="lv-LV" sz="3600" b="1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12383365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7" name="Rectangle 3"/>
          <p:cNvSpPr>
            <a:spLocks noChangeArrowheads="1"/>
          </p:cNvSpPr>
          <p:nvPr/>
        </p:nvSpPr>
        <p:spPr bwMode="auto">
          <a:xfrm>
            <a:off x="0" y="0"/>
            <a:ext cx="914399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lv-LV" sz="5400" b="1" dirty="0" smtClean="0">
                <a:solidFill>
                  <a:schemeClr val="accent4">
                    <a:lumMod val="10000"/>
                  </a:schemeClr>
                </a:solidFill>
                <a:latin typeface="+mj-lt"/>
                <a:ea typeface="+mj-ea"/>
                <a:cs typeface="+mj-cs"/>
              </a:rPr>
              <a:t>Viens nav cīnītājs</a:t>
            </a:r>
            <a:endParaRPr lang="lv-LV" sz="5400" b="1" dirty="0">
              <a:solidFill>
                <a:schemeClr val="accent4">
                  <a:lumMod val="1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97989" name="Rectangle 5"/>
          <p:cNvSpPr>
            <a:spLocks noChangeArrowheads="1"/>
          </p:cNvSpPr>
          <p:nvPr/>
        </p:nvSpPr>
        <p:spPr bwMode="auto">
          <a:xfrm>
            <a:off x="0" y="733425"/>
            <a:ext cx="5000627" cy="6093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l" eaLnBrk="1" hangingPunct="1">
              <a:buFont typeface="Arial" pitchFamily="34" charset="0"/>
              <a:buChar char="•"/>
              <a:defRPr/>
            </a:pPr>
            <a:r>
              <a:rPr lang="lv-LV" sz="3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Kā bieži vien draudzē notiek, ka </a:t>
            </a:r>
            <a:r>
              <a:rPr lang="lv-LV" sz="30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visu sagaida no mācītāja</a:t>
            </a:r>
            <a:r>
              <a:rPr lang="lv-LV" sz="3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un </a:t>
            </a:r>
            <a:r>
              <a:rPr lang="lv-LV" sz="30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pārējie</a:t>
            </a:r>
            <a:r>
              <a:rPr lang="lv-LV" sz="3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ir </a:t>
            </a:r>
            <a:r>
              <a:rPr lang="lv-LV" sz="30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vērotāji</a:t>
            </a:r>
            <a:r>
              <a:rPr lang="lv-LV" sz="3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lv-LV" sz="3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</a:t>
            </a:r>
            <a:endParaRPr lang="lv-LV" sz="30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lv-LV" sz="30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Viens </a:t>
            </a:r>
            <a:r>
              <a:rPr lang="lv-LV" sz="30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nav cīnītājs</a:t>
            </a:r>
            <a:r>
              <a:rPr lang="lv-LV" sz="3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. Ir ļoti liela bīstamība, ja tu </a:t>
            </a:r>
            <a:r>
              <a:rPr lang="lv-LV" sz="3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visu </a:t>
            </a:r>
            <a:r>
              <a:rPr lang="lv-LV" sz="3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laiku darbojies viens, ka tu ļoti ātri izdedz pie visām aktivitātēm</a:t>
            </a:r>
            <a:r>
              <a:rPr lang="lv-LV" sz="3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lv-LV" sz="30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Vienam cilvēkam nevar būt visas dāvanas!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lv-LV" sz="30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P. draudzes locekle uzsāk kalpošanu</a:t>
            </a:r>
            <a:endParaRPr lang="lv-LV" sz="30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8" descr="duob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3" y="857233"/>
            <a:ext cx="4000497" cy="58039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4247030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97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2000"/>
                                        <p:tgtEl>
                                          <p:spTgt spid="2979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/>
                                        <p:tgtEl>
                                          <p:spTgt spid="2979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2000"/>
                                        <p:tgtEl>
                                          <p:spTgt spid="2979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3" dur="2000"/>
                                        <p:tgtEl>
                                          <p:spTgt spid="2979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987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E2417AC1-9083-4E14-8407-18617EC14D49}" type="slidenum">
              <a:rPr lang="lv-LV" sz="1400"/>
              <a:pPr algn="r"/>
              <a:t>7</a:t>
            </a:fld>
            <a:endParaRPr lang="lv-LV" sz="1400"/>
          </a:p>
        </p:txBody>
      </p:sp>
      <p:sp>
        <p:nvSpPr>
          <p:cNvPr id="3075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D65B135F-B5DF-43F2-8525-5D53C55197D7}" type="slidenum">
              <a:rPr lang="lv-LV" sz="1400"/>
              <a:pPr algn="r"/>
              <a:t>7</a:t>
            </a:fld>
            <a:endParaRPr lang="lv-LV" sz="1400"/>
          </a:p>
        </p:txBody>
      </p:sp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lv-LV" sz="4800" b="1" dirty="0">
                <a:latin typeface="+mj-lt"/>
                <a:ea typeface="+mj-ea"/>
                <a:cs typeface="+mj-cs"/>
              </a:rPr>
              <a:t>Baznīca ir Kristus miesa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642918"/>
            <a:ext cx="9144000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lv-LV" sz="2600" i="1" dirty="0" smtClean="0"/>
              <a:t>4 Jo</a:t>
            </a:r>
            <a:r>
              <a:rPr lang="lv-LV" sz="2600" i="1" dirty="0"/>
              <a:t>, kā mums vienā miesā ir daudz locekļu, bet ne visiem locekļiem ir vienāds uzdevums, </a:t>
            </a:r>
            <a:r>
              <a:rPr lang="lv-LV" sz="2600" i="1" dirty="0" smtClean="0"/>
              <a:t>5 tāpat </a:t>
            </a:r>
            <a:r>
              <a:rPr lang="lv-LV" sz="2600" i="1" dirty="0"/>
              <a:t>mēs daudzi kopā esam viena miesa Kristū, bet savā starpā visi esam locekļi</a:t>
            </a:r>
            <a:r>
              <a:rPr lang="lv-LV" sz="2600" i="1" dirty="0" smtClean="0"/>
              <a:t>.”</a:t>
            </a:r>
            <a:endParaRPr lang="lv-LV" sz="2600" i="1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2000240"/>
            <a:ext cx="3923929" cy="48577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Rectangle 7"/>
          <p:cNvSpPr/>
          <p:nvPr/>
        </p:nvSpPr>
        <p:spPr>
          <a:xfrm>
            <a:off x="0" y="1935580"/>
            <a:ext cx="5220072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§"/>
            </a:pPr>
            <a:r>
              <a:rPr lang="lv-LV" sz="3200" b="1" dirty="0" smtClean="0">
                <a:cs typeface="Arial" charset="0"/>
              </a:rPr>
              <a:t>Galva ir Jēzus Kristus</a:t>
            </a:r>
          </a:p>
          <a:p>
            <a:pPr eaLnBrk="0" hangingPunct="0">
              <a:buFont typeface="Wingdings" pitchFamily="2" charset="2"/>
              <a:buChar char="§"/>
            </a:pPr>
            <a:r>
              <a:rPr lang="lv-LV" sz="3200" b="1" dirty="0" smtClean="0">
                <a:cs typeface="Arial" charset="0"/>
              </a:rPr>
              <a:t>Dažādi locekļi – kristieši</a:t>
            </a:r>
          </a:p>
          <a:p>
            <a:pPr eaLnBrk="0" hangingPunct="0"/>
            <a:r>
              <a:rPr lang="lv-LV" sz="2800" dirty="0" smtClean="0">
                <a:cs typeface="Arial" charset="0"/>
              </a:rPr>
              <a:t>“</a:t>
            </a:r>
            <a:r>
              <a:rPr lang="lv-LV" sz="2800" i="1" dirty="0" smtClean="0">
                <a:cs typeface="Arial" charset="0"/>
              </a:rPr>
              <a:t>Ir dažādas dāvanas, bet viens pats Gars</a:t>
            </a:r>
            <a:r>
              <a:rPr lang="lv-LV" sz="2800" dirty="0" smtClean="0">
                <a:cs typeface="Arial" charset="0"/>
              </a:rPr>
              <a:t>” (1.Kor.12:4)</a:t>
            </a:r>
          </a:p>
          <a:p>
            <a:pPr eaLnBrk="0" hangingPunct="0">
              <a:buFont typeface="Wingdings" pitchFamily="2" charset="2"/>
              <a:buChar char="§"/>
            </a:pPr>
            <a:r>
              <a:rPr lang="lv-LV" sz="2800" dirty="0" smtClean="0">
                <a:cs typeface="Arial" charset="0"/>
              </a:rPr>
              <a:t>Cits ir </a:t>
            </a:r>
            <a:r>
              <a:rPr lang="lv-LV" sz="2800" b="1" dirty="0" smtClean="0">
                <a:cs typeface="Arial" charset="0"/>
              </a:rPr>
              <a:t>rokas</a:t>
            </a:r>
            <a:r>
              <a:rPr lang="lv-LV" sz="2800" dirty="0" smtClean="0">
                <a:cs typeface="Arial" charset="0"/>
              </a:rPr>
              <a:t>, cits ir </a:t>
            </a:r>
            <a:r>
              <a:rPr lang="lv-LV" sz="2800" b="1" dirty="0" smtClean="0">
                <a:cs typeface="Arial" charset="0"/>
              </a:rPr>
              <a:t>kājas</a:t>
            </a:r>
            <a:r>
              <a:rPr lang="lv-LV" sz="2800" dirty="0" smtClean="0">
                <a:cs typeface="Arial" charset="0"/>
              </a:rPr>
              <a:t>, cits - </a:t>
            </a:r>
            <a:r>
              <a:rPr lang="lv-LV" sz="2800" b="1" dirty="0" smtClean="0">
                <a:cs typeface="Arial" charset="0"/>
              </a:rPr>
              <a:t>mute</a:t>
            </a:r>
            <a:r>
              <a:rPr lang="lv-LV" sz="2800" dirty="0" smtClean="0">
                <a:cs typeface="Arial" charset="0"/>
              </a:rPr>
              <a:t>, </a:t>
            </a:r>
            <a:r>
              <a:rPr lang="lv-LV" sz="2800" b="1" dirty="0" smtClean="0">
                <a:cs typeface="Arial" charset="0"/>
              </a:rPr>
              <a:t>ausis</a:t>
            </a:r>
            <a:r>
              <a:rPr lang="lv-LV" sz="2800" dirty="0" smtClean="0">
                <a:cs typeface="Arial" charset="0"/>
              </a:rPr>
              <a:t> utt. </a:t>
            </a:r>
            <a:r>
              <a:rPr lang="lv-LV" sz="2800" b="1" dirty="0" smtClean="0">
                <a:cs typeface="Arial" charset="0"/>
              </a:rPr>
              <a:t>Miesa nevar pilnīgi funkcionēt, ja dažādas dāvanas: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20" y="5780782"/>
            <a:ext cx="178595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§"/>
            </a:pPr>
            <a:r>
              <a:rPr lang="lv-LV" sz="3200" b="1" dirty="0" smtClean="0">
                <a:cs typeface="Arial" charset="0"/>
              </a:rPr>
              <a:t>Rokas</a:t>
            </a:r>
          </a:p>
          <a:p>
            <a:pPr eaLnBrk="0" hangingPunct="0">
              <a:buFont typeface="Wingdings" pitchFamily="2" charset="2"/>
              <a:buChar char="§"/>
            </a:pPr>
            <a:r>
              <a:rPr lang="lv-LV" sz="3200" b="1" dirty="0" smtClean="0">
                <a:cs typeface="Arial" charset="0"/>
              </a:rPr>
              <a:t>Kājas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85984" y="5780782"/>
            <a:ext cx="18573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§"/>
            </a:pPr>
            <a:r>
              <a:rPr lang="lv-LV" sz="3200" b="1" dirty="0" smtClean="0">
                <a:cs typeface="Arial" charset="0"/>
              </a:rPr>
              <a:t>Mutes</a:t>
            </a:r>
          </a:p>
          <a:p>
            <a:pPr eaLnBrk="0" hangingPunct="0">
              <a:buFont typeface="Wingdings" pitchFamily="2" charset="2"/>
              <a:buChar char="§"/>
            </a:pPr>
            <a:r>
              <a:rPr lang="lv-LV" sz="3200" b="1" dirty="0" smtClean="0">
                <a:cs typeface="Arial" charset="0"/>
              </a:rPr>
              <a:t>Ausis</a:t>
            </a:r>
            <a:endParaRPr lang="lv-LV" sz="3200" b="1" dirty="0">
              <a:cs typeface="Arial" charset="0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739FF8-DFF7-40F0-A1AA-0B6854A0983E}" type="slidenum">
              <a:rPr lang="lv-LV"/>
              <a:pPr>
                <a:defRPr/>
              </a:pPr>
              <a:t>8</a:t>
            </a:fld>
            <a:endParaRPr lang="lv-LV"/>
          </a:p>
        </p:txBody>
      </p:sp>
      <p:sp>
        <p:nvSpPr>
          <p:cNvPr id="4" name="Quad Arrow 3"/>
          <p:cNvSpPr/>
          <p:nvPr/>
        </p:nvSpPr>
        <p:spPr>
          <a:xfrm>
            <a:off x="3214688" y="3252807"/>
            <a:ext cx="2286000" cy="1785937"/>
          </a:xfrm>
          <a:prstGeom prst="quad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lv-LV"/>
          </a:p>
        </p:txBody>
      </p:sp>
      <p:sp>
        <p:nvSpPr>
          <p:cNvPr id="5" name="TextBox 4"/>
          <p:cNvSpPr txBox="1"/>
          <p:nvPr/>
        </p:nvSpPr>
        <p:spPr>
          <a:xfrm>
            <a:off x="3357554" y="2714620"/>
            <a:ext cx="1928813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lv-LV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ekstraverts</a:t>
            </a:r>
            <a:endParaRPr lang="lv-LV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2991" y="3500438"/>
            <a:ext cx="2143125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lv-LV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Uz uzdevumu vērsts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715008" y="3500438"/>
            <a:ext cx="1785938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lv-LV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Uz cilvēkiem vērsts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00430" y="5072074"/>
            <a:ext cx="1785937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lv-LV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introverts</a:t>
            </a:r>
            <a:endParaRPr lang="lv-LV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28662" y="500042"/>
            <a:ext cx="7215187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lv-LV" sz="2400" dirty="0" smtClean="0">
                <a:latin typeface="Constantia" pitchFamily="18" charset="0"/>
              </a:rPr>
              <a:t>Vispirms te jāuzzina Kāds esi TU?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lv-LV" sz="2400" dirty="0" smtClean="0">
                <a:latin typeface="+mn-lt"/>
              </a:rPr>
              <a:t>Visos </a:t>
            </a:r>
            <a:r>
              <a:rPr lang="lv-LV" sz="2400" dirty="0">
                <a:latin typeface="+mn-lt"/>
              </a:rPr>
              <a:t>ir viss, bet kur visticamāk atrodies </a:t>
            </a:r>
            <a:r>
              <a:rPr lang="lv-LV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tu</a:t>
            </a:r>
            <a:r>
              <a:rPr lang="lv-LV" sz="2400" dirty="0">
                <a:latin typeface="+mn-lt"/>
              </a:rPr>
              <a:t>?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143636" y="3000372"/>
            <a:ext cx="228603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lv-LV" sz="2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Iniciatīvā pīle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14282" y="2857496"/>
            <a:ext cx="271465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lv-LV" sz="2400" dirty="0" err="1">
                <a:solidFill>
                  <a:schemeClr val="tx2">
                    <a:lumMod val="50000"/>
                  </a:schemeClr>
                </a:solidFill>
                <a:latin typeface="+mn-lt"/>
              </a:rPr>
              <a:t>Dominantais</a:t>
            </a:r>
            <a:r>
              <a:rPr lang="lv-LV" sz="2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ērglis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14282" y="6396335"/>
            <a:ext cx="242890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lv-LV" sz="2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Apzinīgais zaķis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572132" y="6286520"/>
            <a:ext cx="328611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lv-LV" sz="2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Neatlaidīgā vāvere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42938" y="0"/>
            <a:ext cx="8501062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lv-LV" sz="3600" dirty="0" smtClean="0">
                <a:latin typeface="Constantia" pitchFamily="18" charset="0"/>
              </a:rPr>
              <a:t>Kā </a:t>
            </a:r>
            <a:r>
              <a:rPr lang="lv-LV" sz="36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tantia" pitchFamily="18" charset="0"/>
              </a:rPr>
              <a:t>tu</a:t>
            </a:r>
            <a:r>
              <a:rPr lang="lv-LV" sz="3600" dirty="0">
                <a:latin typeface="Constantia" pitchFamily="18" charset="0"/>
              </a:rPr>
              <a:t> vari būt </a:t>
            </a:r>
            <a:r>
              <a:rPr lang="lv-LV" sz="3600" dirty="0" smtClean="0">
                <a:latin typeface="Constantia" pitchFamily="18" charset="0"/>
              </a:rPr>
              <a:t>noderīgākais  draudzē?</a:t>
            </a:r>
            <a:endParaRPr lang="lv-LV" sz="3600" dirty="0">
              <a:latin typeface="Constantia" pitchFamily="18" charset="0"/>
            </a:endParaRPr>
          </a:p>
        </p:txBody>
      </p:sp>
      <p:pic>
        <p:nvPicPr>
          <p:cNvPr id="18434" name="Picture 2" descr="Image result for du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1285860"/>
            <a:ext cx="1542960" cy="17799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6" name="Picture 4" descr="Image result for vāver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1" y="4643446"/>
            <a:ext cx="2599701" cy="17380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8" name="Picture 6" descr="Image result for zaķis"/>
          <p:cNvPicPr>
            <a:picLocks noChangeAspect="1" noChangeArrowheads="1"/>
          </p:cNvPicPr>
          <p:nvPr/>
        </p:nvPicPr>
        <p:blipFill>
          <a:blip r:embed="rId4" cstate="print"/>
          <a:srcRect l="12891" r="20068"/>
          <a:stretch>
            <a:fillRect/>
          </a:stretch>
        </p:blipFill>
        <p:spPr bwMode="auto">
          <a:xfrm>
            <a:off x="428596" y="4572008"/>
            <a:ext cx="1665683" cy="1862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40" name="Picture 8" descr="Image result for ērgli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1357298"/>
            <a:ext cx="2500330" cy="15835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724458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1" grpId="0"/>
      <p:bldP spid="22" grpId="0"/>
      <p:bldP spid="23" grpId="0"/>
      <p:bldP spid="24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Image result for du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0"/>
            <a:ext cx="1914841" cy="22089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4055FE-51AB-41D2-BDAC-64D2B5ADE0F6}" type="slidenum">
              <a:rPr lang="lv-LV"/>
              <a:pPr>
                <a:defRPr/>
              </a:pPr>
              <a:t>9</a:t>
            </a:fld>
            <a:endParaRPr lang="lv-LV"/>
          </a:p>
        </p:txBody>
      </p:sp>
      <p:sp>
        <p:nvSpPr>
          <p:cNvPr id="19458" name="TextBox 3"/>
          <p:cNvSpPr txBox="1">
            <a:spLocks noChangeArrowheads="1"/>
          </p:cNvSpPr>
          <p:nvPr/>
        </p:nvSpPr>
        <p:spPr bwMode="auto">
          <a:xfrm>
            <a:off x="0" y="2143116"/>
            <a:ext cx="364330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lv-LV" sz="2400" b="1" dirty="0" err="1">
                <a:latin typeface="Constantia" pitchFamily="18" charset="0"/>
              </a:rPr>
              <a:t>Dominantais</a:t>
            </a:r>
            <a:r>
              <a:rPr lang="lv-LV" sz="2400" b="1" dirty="0">
                <a:latin typeface="Constantia" pitchFamily="18" charset="0"/>
              </a:rPr>
              <a:t> ērglis</a:t>
            </a:r>
          </a:p>
        </p:txBody>
      </p:sp>
      <p:sp>
        <p:nvSpPr>
          <p:cNvPr id="19459" name="TextBox 4"/>
          <p:cNvSpPr txBox="1">
            <a:spLocks noChangeArrowheads="1"/>
          </p:cNvSpPr>
          <p:nvPr/>
        </p:nvSpPr>
        <p:spPr bwMode="auto">
          <a:xfrm>
            <a:off x="0" y="2703016"/>
            <a:ext cx="4286248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lv-LV" sz="2400" dirty="0">
                <a:solidFill>
                  <a:srgbClr val="FF0000"/>
                </a:solidFill>
                <a:latin typeface="Constantia" pitchFamily="18" charset="0"/>
              </a:rPr>
              <a:t>Motivēts atrisināt problēmas un gūt ātrus rezultātus. Dod priekšroku īsām un lakoniskām atbildēm. Neatkarība. </a:t>
            </a:r>
          </a:p>
          <a:p>
            <a:endParaRPr lang="lv-LV" sz="2400" dirty="0">
              <a:latin typeface="Constantia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lv-LV" sz="2400" dirty="0">
                <a:latin typeface="Constantia" pitchFamily="18" charset="0"/>
              </a:rPr>
              <a:t>Vislabāk man patīk būt par šefu sev pašam.</a:t>
            </a:r>
          </a:p>
          <a:p>
            <a:pPr>
              <a:buFont typeface="Arial" pitchFamily="34" charset="0"/>
              <a:buChar char="•"/>
            </a:pPr>
            <a:r>
              <a:rPr lang="lv-LV" sz="2400" dirty="0" smtClean="0">
                <a:latin typeface="Constantia" pitchFamily="18" charset="0"/>
              </a:rPr>
              <a:t>Es </a:t>
            </a:r>
            <a:r>
              <a:rPr lang="lv-LV" sz="2400" dirty="0">
                <a:latin typeface="Constantia" pitchFamily="18" charset="0"/>
              </a:rPr>
              <a:t>zinu ko gribu, un to arī daru.</a:t>
            </a:r>
          </a:p>
          <a:p>
            <a:pPr>
              <a:buFont typeface="Arial" pitchFamily="34" charset="0"/>
              <a:buChar char="•"/>
            </a:pPr>
            <a:r>
              <a:rPr lang="lv-LV" sz="2400" dirty="0" smtClean="0">
                <a:latin typeface="Constantia" pitchFamily="18" charset="0"/>
              </a:rPr>
              <a:t>Es </a:t>
            </a:r>
            <a:r>
              <a:rPr lang="lv-LV" sz="2400" dirty="0">
                <a:latin typeface="Constantia" pitchFamily="18" charset="0"/>
              </a:rPr>
              <a:t>labprāt sevi izaicinu.</a:t>
            </a:r>
          </a:p>
        </p:txBody>
      </p:sp>
      <p:sp>
        <p:nvSpPr>
          <p:cNvPr id="19460" name="TextBox 6"/>
          <p:cNvSpPr txBox="1">
            <a:spLocks noChangeArrowheads="1"/>
          </p:cNvSpPr>
          <p:nvPr/>
        </p:nvSpPr>
        <p:spPr bwMode="auto">
          <a:xfrm>
            <a:off x="5286380" y="1857364"/>
            <a:ext cx="38576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lv-LV" sz="2400" b="1" dirty="0" smtClean="0">
                <a:latin typeface="Constantia" pitchFamily="18" charset="0"/>
              </a:rPr>
              <a:t>Iniciatīvā pīle</a:t>
            </a:r>
            <a:endParaRPr lang="lv-LV" sz="2400" b="1" dirty="0">
              <a:latin typeface="Constantia" pitchFamily="18" charset="0"/>
            </a:endParaRPr>
          </a:p>
        </p:txBody>
      </p:sp>
      <p:sp>
        <p:nvSpPr>
          <p:cNvPr id="19461" name="TextBox 7"/>
          <p:cNvSpPr txBox="1">
            <a:spLocks noChangeArrowheads="1"/>
          </p:cNvSpPr>
          <p:nvPr/>
        </p:nvSpPr>
        <p:spPr bwMode="auto">
          <a:xfrm>
            <a:off x="5286375" y="2333685"/>
            <a:ext cx="3857625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lv-LV" sz="2400" dirty="0">
                <a:solidFill>
                  <a:srgbClr val="FF0000"/>
                </a:solidFill>
                <a:latin typeface="Constantia" pitchFamily="18" charset="0"/>
              </a:rPr>
              <a:t>Motivēts citus pārliecināt un ietekmēt. Ir atvērts un savas pārdomas un jūtas pauž vārdos. Vislabprātāk strādā ar citiem kopā. </a:t>
            </a:r>
          </a:p>
          <a:p>
            <a:pPr algn="r"/>
            <a:endParaRPr lang="lv-LV" sz="2400" dirty="0">
              <a:latin typeface="Constantia" pitchFamily="18" charset="0"/>
            </a:endParaRPr>
          </a:p>
          <a:p>
            <a:pPr algn="r">
              <a:buFont typeface="Arial" pitchFamily="34" charset="0"/>
              <a:buChar char="•"/>
            </a:pPr>
            <a:r>
              <a:rPr lang="lv-LV" sz="2400" dirty="0">
                <a:latin typeface="Constantia" pitchFamily="18" charset="0"/>
              </a:rPr>
              <a:t>Es labprāt stāstu un izklaidēju citus.</a:t>
            </a:r>
          </a:p>
          <a:p>
            <a:pPr algn="r">
              <a:buFont typeface="Arial" pitchFamily="34" charset="0"/>
              <a:buChar char="•"/>
            </a:pPr>
            <a:r>
              <a:rPr lang="lv-LV" sz="2400" dirty="0" smtClean="0">
                <a:latin typeface="Constantia" pitchFamily="18" charset="0"/>
              </a:rPr>
              <a:t>Es </a:t>
            </a:r>
            <a:r>
              <a:rPr lang="lv-LV" sz="2400" dirty="0">
                <a:latin typeface="Constantia" pitchFamily="18" charset="0"/>
              </a:rPr>
              <a:t>varu uzvilkties un sacepties par jebko.</a:t>
            </a:r>
          </a:p>
          <a:p>
            <a:pPr algn="r">
              <a:buFont typeface="Arial" pitchFamily="34" charset="0"/>
              <a:buChar char="•"/>
            </a:pPr>
            <a:r>
              <a:rPr lang="lv-LV" sz="2400" dirty="0" smtClean="0">
                <a:latin typeface="Constantia" pitchFamily="18" charset="0"/>
              </a:rPr>
              <a:t>Man </a:t>
            </a:r>
            <a:r>
              <a:rPr lang="lv-LV" sz="2400" dirty="0">
                <a:latin typeface="Constantia" pitchFamily="18" charset="0"/>
              </a:rPr>
              <a:t>nepatīk sīkumains darbs un kontrole.</a:t>
            </a:r>
          </a:p>
        </p:txBody>
      </p:sp>
      <p:pic>
        <p:nvPicPr>
          <p:cNvPr id="8" name="Picture 8" descr="Image result for ērgli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383817" cy="2143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3214678" y="0"/>
            <a:ext cx="221456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lv-LV" sz="2400" dirty="0" smtClean="0">
                <a:latin typeface="+mn-lt"/>
              </a:rPr>
              <a:t>ekstraverts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lv-LV" sz="2400" dirty="0" smtClean="0">
                <a:latin typeface="+mn-lt"/>
              </a:rPr>
              <a:t>uz uzdevumu</a:t>
            </a:r>
            <a:endParaRPr lang="lv-LV" sz="2400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00892" y="0"/>
            <a:ext cx="214310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lv-LV" sz="2400" dirty="0" smtClean="0">
                <a:latin typeface="+mn-lt"/>
              </a:rPr>
              <a:t>ekstraverts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lv-LV" sz="2400" dirty="0" smtClean="0">
                <a:latin typeface="+mn-lt"/>
              </a:rPr>
              <a:t>uz cilvēkiem</a:t>
            </a:r>
            <a:endParaRPr lang="lv-LV" sz="2400" dirty="0"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58283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94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4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00"/>
                            </p:stCondLst>
                            <p:childTnLst>
                              <p:par>
                                <p:cTn id="6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94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94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000"/>
                            </p:stCondLst>
                            <p:childTnLst>
                              <p:par>
                                <p:cTn id="6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94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94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60" grpId="0"/>
      <p:bldP spid="9" grpId="0"/>
      <p:bldP spid="11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13048</TotalTime>
  <Words>954</Words>
  <Application>Microsoft Office PowerPoint</Application>
  <PresentationFormat>On-screen Show (4:3)</PresentationFormat>
  <Paragraphs>111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Default Design</vt:lpstr>
      <vt:lpstr>Rom.12:4-8 Draudze un dāvanas</vt:lpstr>
      <vt:lpstr>Rom.12:4-8 Draudze un dāvanas</vt:lpstr>
      <vt:lpstr>Slide 3</vt:lpstr>
      <vt:lpstr>Vecumnieku draudzes misija</vt:lpstr>
      <vt:lpstr>Slide 5</vt:lpstr>
      <vt:lpstr>Slide 6</vt:lpstr>
      <vt:lpstr>Slide 7</vt:lpstr>
      <vt:lpstr>Slide 8</vt:lpstr>
      <vt:lpstr>Slide 9</vt:lpstr>
      <vt:lpstr>Slide 10</vt:lpstr>
      <vt:lpstr>Slide 11</vt:lpstr>
      <vt:lpstr>Rom.12:6-8 Sv. Gara dāvanas</vt:lpstr>
      <vt:lpstr>Slide 13</vt:lpstr>
      <vt:lpstr>Slide 14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Lk.17:11-19  “Desmit spitālīgie”</dc:title>
  <dc:creator>RobertsO</dc:creator>
  <cp:lastModifiedBy>Rob</cp:lastModifiedBy>
  <cp:revision>106</cp:revision>
  <dcterms:created xsi:type="dcterms:W3CDTF">2010-10-07T14:46:11Z</dcterms:created>
  <dcterms:modified xsi:type="dcterms:W3CDTF">2021-10-11T07:21:47Z</dcterms:modified>
</cp:coreProperties>
</file>