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364" r:id="rId2"/>
    <p:sldId id="389" r:id="rId3"/>
    <p:sldId id="390" r:id="rId4"/>
    <p:sldId id="374" r:id="rId5"/>
    <p:sldId id="392" r:id="rId6"/>
    <p:sldId id="393" r:id="rId7"/>
    <p:sldId id="394" r:id="rId8"/>
    <p:sldId id="381" r:id="rId9"/>
    <p:sldId id="370" r:id="rId10"/>
    <p:sldId id="382" r:id="rId11"/>
    <p:sldId id="371" r:id="rId12"/>
    <p:sldId id="369" r:id="rId13"/>
    <p:sldId id="385" r:id="rId14"/>
    <p:sldId id="372" r:id="rId15"/>
    <p:sldId id="386" r:id="rId16"/>
    <p:sldId id="373" r:id="rId17"/>
    <p:sldId id="391" r:id="rId18"/>
    <p:sldId id="395" r:id="rId19"/>
    <p:sldId id="380" r:id="rId2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39" autoAdjust="0"/>
    <p:restoredTop sz="94660"/>
  </p:normalViewPr>
  <p:slideViewPr>
    <p:cSldViewPr>
      <p:cViewPr>
        <p:scale>
          <a:sx n="70" d="100"/>
          <a:sy n="70" d="100"/>
        </p:scale>
        <p:origin x="-91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48" cy="49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27" y="1"/>
            <a:ext cx="2944869" cy="49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CA3CCD3E-4E52-404A-8BB0-B970A803B6DB}" type="datetimeFigureOut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57" y="4715390"/>
            <a:ext cx="5438140" cy="446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noProof="0" smtClean="0"/>
              <a:t>Click to edit Master text styles</a:t>
            </a:r>
          </a:p>
          <a:p>
            <a:pPr lvl="1"/>
            <a:r>
              <a:rPr lang="lv-LV" noProof="0" smtClean="0"/>
              <a:t>Second level</a:t>
            </a:r>
          </a:p>
          <a:p>
            <a:pPr lvl="2"/>
            <a:r>
              <a:rPr lang="lv-LV" noProof="0" smtClean="0"/>
              <a:t>Third level</a:t>
            </a:r>
          </a:p>
          <a:p>
            <a:pPr lvl="3"/>
            <a:r>
              <a:rPr lang="lv-LV" noProof="0" smtClean="0"/>
              <a:t>Fourth level</a:t>
            </a:r>
          </a:p>
          <a:p>
            <a:pPr lvl="4"/>
            <a:r>
              <a:rPr lang="lv-LV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202"/>
            <a:ext cx="2946448" cy="49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27" y="9429202"/>
            <a:ext cx="2944869" cy="49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CD299B2E-2B52-4ADB-A9ED-EDE32833F3C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AFF6B-9AB7-4031-91D2-DB806C4D8E14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42B6D-7F21-4B19-B2D8-4FE6BEC5651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CF3E7-02AB-4141-AB47-72E12AAB08A1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DFC11-DD11-4C31-B3EE-2718D523448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4CDAA-6068-42FE-A898-605AC77C26C4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362C-EC94-4B44-864B-8D21DF56849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A79A9-16BD-4C2A-962D-4D2FCC80E802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DC6FF-D868-4F03-A8F1-0FDAED48F45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0962D-3B2D-412D-83AA-71244A159E22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D6676-F18F-43B2-9E23-5BA6C2473C3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0DC55-5220-4060-8EB4-9D24528DC9DB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6D183-31F8-4DEC-BC3D-E6105C9746A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B173F-641F-4478-AC49-067593C509AE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99889-4C06-4421-8D2B-521764609B2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26EEB-005A-49A4-A08F-54B55176B031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D0698-955D-43AD-A9ED-C0EEDE8F31E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19ECF-A995-4F83-BD53-B861027D9CC3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0AA48-3CE3-4286-A469-724E353ED03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08500-6DCC-4BD2-AF50-2D0F4FAE71B4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9ED06-9BE7-4F8D-B309-7979C413550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5BBE4-4AEF-4810-BA48-FA220727107F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319B5-E60B-4457-A135-F50CE787988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3121775A-1D3D-47A6-A453-6F2B2040E21B}" type="datetime1">
              <a:rPr lang="lv-LV"/>
              <a:pPr>
                <a:defRPr/>
              </a:pPr>
              <a:t>14.10.2023</a:t>
            </a:fld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B06FD45D-971C-4392-AAF0-986C9572EF3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B0AA97-3C47-4861-A2CA-1CBF1B35183B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85750" y="0"/>
            <a:ext cx="8175625" cy="1071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lv-LV" sz="3600" b="1" dirty="0" smtClean="0"/>
              <a:t>Jņ.13:15,17 Meistars un māceklis</a:t>
            </a:r>
            <a:endParaRPr lang="en-US" sz="3600" dirty="0"/>
          </a:p>
        </p:txBody>
      </p:sp>
      <p:sp>
        <p:nvSpPr>
          <p:cNvPr id="16387" name="AutoShape 3" descr="Jesus Walks with His Disciples"/>
          <p:cNvSpPr>
            <a:spLocks noChangeAspect="1" noChangeArrowheads="1"/>
          </p:cNvSpPr>
          <p:nvPr/>
        </p:nvSpPr>
        <p:spPr bwMode="auto">
          <a:xfrm>
            <a:off x="155575" y="-838200"/>
            <a:ext cx="2619375" cy="1752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9" name="AutoShape 5" descr="Jesus Walks with His Disciples"/>
          <p:cNvSpPr>
            <a:spLocks noChangeAspect="1" noChangeArrowheads="1"/>
          </p:cNvSpPr>
          <p:nvPr/>
        </p:nvSpPr>
        <p:spPr bwMode="auto">
          <a:xfrm>
            <a:off x="155575" y="-838200"/>
            <a:ext cx="2619375" cy="1752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54868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lv-LV" sz="3200" i="1" dirty="0" smtClean="0"/>
              <a:t>Jēzus: „Jo Es jums priekšzīmi esmu devis, lai jūs darītu, kā Es jums esmu darījis... Ja jūs to zināt, svētīgi jūs esat, ja jūs tā darāt!”</a:t>
            </a:r>
            <a:r>
              <a:rPr lang="lv-LV" sz="3200" dirty="0" smtClean="0"/>
              <a:t> (Jņ.13:15,17) </a:t>
            </a:r>
            <a:endParaRPr lang="en-US" sz="3200" dirty="0" smtClean="0"/>
          </a:p>
        </p:txBody>
      </p:sp>
      <p:pic>
        <p:nvPicPr>
          <p:cNvPr id="1026" name="Picture 2" descr="Jesus Teaches Discip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8208912" cy="430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val 7"/>
          <p:cNvSpPr/>
          <p:nvPr/>
        </p:nvSpPr>
        <p:spPr>
          <a:xfrm>
            <a:off x="288032" y="5373216"/>
            <a:ext cx="3779912" cy="720080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Seko man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9" name="Picture 3" descr="DOVE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3" y="0"/>
            <a:ext cx="486431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95288" y="6396038"/>
            <a:ext cx="8461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2400" b="1" dirty="0">
                <a:solidFill>
                  <a:schemeClr val="tx2"/>
                </a:solidFill>
              </a:rPr>
              <a:t>Māc. Roberts Otomers</a:t>
            </a:r>
            <a:endParaRPr lang="en-US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What Can We Learn From Jesus' Feeding of the 5,000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7443"/>
            <a:ext cx="9144000" cy="4970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3C6158-FDA6-4CBC-AA7F-8B4630934412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390706" cy="714375"/>
          </a:xfrm>
        </p:spPr>
        <p:txBody>
          <a:bodyPr/>
          <a:lstStyle/>
          <a:p>
            <a:r>
              <a:rPr lang="lv-LV" sz="4000" b="1" dirty="0" smtClean="0"/>
              <a:t>2.Jēzus aicināja mācekļus palīgā</a:t>
            </a:r>
            <a:endParaRPr lang="lv-LV" sz="40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179512" y="692696"/>
            <a:ext cx="8784976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lv-LV" sz="3200" dirty="0" smtClean="0"/>
              <a:t>“</a:t>
            </a:r>
            <a:r>
              <a:rPr lang="lv-LV" sz="3200" i="1" dirty="0" smtClean="0"/>
              <a:t>Un Viņš ņēma tās piecas maizes un tās divi zivis, skatījās uz debesīm, pateicās un pārlauza maizes un deva Saviem mācekļiem, lai tie viņiem liktu priekšā</a:t>
            </a:r>
            <a:r>
              <a:rPr lang="lv-LV" sz="3200" dirty="0" smtClean="0"/>
              <a:t>.” (Mk.6:41)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2.Pusaudžu gadi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765175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600" b="1"/>
              <a:t>Pusaudža</a:t>
            </a:r>
            <a:r>
              <a:rPr lang="lv-LV" sz="3600"/>
              <a:t> gados lēmums veic </a:t>
            </a:r>
            <a:r>
              <a:rPr lang="lv-LV" sz="3600" b="1"/>
              <a:t>kopā ar vecākiem</a:t>
            </a:r>
          </a:p>
        </p:txBody>
      </p:sp>
      <p:pic>
        <p:nvPicPr>
          <p:cNvPr id="5" name="Picture 5" descr="L:\Baznica\Kazualijas\pirmslaul. konsultacijas\zimejumi\pusaudz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7296" y="1982819"/>
            <a:ext cx="6336704" cy="4875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99F52F-62ED-49E2-B509-D5E838907900}" type="slidenum">
              <a:rPr lang="lv-LV" smtClean="0"/>
              <a:pPr/>
              <a:t>11</a:t>
            </a:fld>
            <a:endParaRPr lang="lv-LV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916113"/>
            <a:ext cx="32038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b="1" dirty="0"/>
              <a:t>Vecāku loma: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Ļaut kļūt arvien pastāvīgākiem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Turpināt apmierināt mūsu fiziskās un emocionālās vajadzības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Mācīt dot kaut ko pretī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3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424936" cy="1143000"/>
          </a:xfrm>
        </p:spPr>
        <p:txBody>
          <a:bodyPr/>
          <a:lstStyle/>
          <a:p>
            <a:pPr algn="r"/>
            <a:r>
              <a:rPr lang="lv-LV" sz="4000" b="1" dirty="0" smtClean="0"/>
              <a:t>Helikoptera kristiešu vadītāji</a:t>
            </a:r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12</a:t>
            </a:fld>
            <a:endParaRPr lang="lv-LV"/>
          </a:p>
        </p:txBody>
      </p:sp>
      <p:pic>
        <p:nvPicPr>
          <p:cNvPr id="10" name="Picture 9" descr="pasto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660232" y="1412776"/>
            <a:ext cx="2169137" cy="2169137"/>
          </a:xfrm>
          <a:prstGeom prst="rect">
            <a:avLst/>
          </a:prstGeom>
        </p:spPr>
      </p:pic>
      <p:pic>
        <p:nvPicPr>
          <p:cNvPr id="11" name="Picture 10" descr="older pries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339752" cy="2339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3C6158-FDA6-4CBC-AA7F-8B4630934412}" type="slidenum">
              <a:rPr lang="lv-LV" smtClean="0"/>
              <a:pPr/>
              <a:t>13</a:t>
            </a:fld>
            <a:endParaRPr lang="lv-LV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390706" cy="714375"/>
          </a:xfrm>
        </p:spPr>
        <p:txBody>
          <a:bodyPr/>
          <a:lstStyle/>
          <a:p>
            <a:r>
              <a:rPr lang="lv-LV" sz="4000" b="1" dirty="0" smtClean="0"/>
              <a:t>3.Jēzus izsūtīja mācekļus pa 2</a:t>
            </a:r>
            <a:endParaRPr lang="lv-LV" sz="40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179512" y="692696"/>
            <a:ext cx="8784976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lv-LV" sz="3200" dirty="0" smtClean="0"/>
              <a:t>“</a:t>
            </a:r>
            <a:r>
              <a:rPr lang="lv-LV" sz="3200" i="1" dirty="0" smtClean="0"/>
              <a:t>Pēc tam Tas Kungs nozīmēja vēl septiņdesmit citus un izsūtīja tos pa divi un divi Savā priekšā uz ikkatru pilsētu un vietu, kurp Viņš gribēja iet</a:t>
            </a:r>
            <a:r>
              <a:rPr lang="lv-LV" sz="3200" dirty="0" smtClean="0"/>
              <a:t>.” (Lk.10:1)</a:t>
            </a:r>
            <a:endParaRPr lang="en-US" sz="3200" dirty="0" smtClean="0"/>
          </a:p>
        </p:txBody>
      </p:sp>
      <p:pic>
        <p:nvPicPr>
          <p:cNvPr id="7" name="Picture 2" descr="Go Where I Send Thee | If I Walked With Jes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9528"/>
            <a:ext cx="6866216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3.Pilgadība, māju atstāšana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836613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4000" b="1"/>
              <a:t>Pilngadības</a:t>
            </a:r>
            <a:r>
              <a:rPr lang="lv-LV" sz="4000"/>
              <a:t> gados jaunietis </a:t>
            </a:r>
            <a:r>
              <a:rPr lang="lv-LV" sz="4000" b="1"/>
              <a:t>pats pieņem </a:t>
            </a:r>
            <a:r>
              <a:rPr lang="lv-LV" sz="4000"/>
              <a:t>lēmumus</a:t>
            </a:r>
          </a:p>
        </p:txBody>
      </p:sp>
      <p:pic>
        <p:nvPicPr>
          <p:cNvPr id="5" name="Picture 6" descr="L:\Baznica\Kazualijas\pirmslaul. konsultacijas\zimejumi\jaunie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135743"/>
            <a:ext cx="6588224" cy="4722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2E6FC0-4E99-44A2-881D-F700A077D78D}" type="slidenum">
              <a:rPr lang="lv-LV" smtClean="0"/>
              <a:pPr/>
              <a:t>14</a:t>
            </a:fld>
            <a:endParaRPr lang="lv-LV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2339002"/>
            <a:ext cx="2771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b="1" dirty="0"/>
              <a:t>Vecāku loma: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Sniegt atbalstu un padomu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Atļaut būt mums pastāvīgiem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Pāriet </a:t>
            </a:r>
            <a:r>
              <a:rPr lang="lv-LV" sz="2800" dirty="0"/>
              <a:t>uz pieaugušo attiecībām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15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15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latin typeface="+mj-lt"/>
                <a:ea typeface="+mj-ea"/>
                <a:cs typeface="+mj-cs"/>
              </a:rPr>
              <a:t>4.Dievs valstība iet plašumā</a:t>
            </a:r>
            <a:endParaRPr lang="lv-LV" sz="48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9269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lv-LV" sz="2700" dirty="0" smtClean="0">
                <a:cs typeface="Arial" charset="0"/>
              </a:rPr>
              <a:t>“</a:t>
            </a:r>
            <a:r>
              <a:rPr lang="lv-LV" sz="2700" i="1" dirty="0" smtClean="0">
                <a:cs typeface="Arial" charset="0"/>
              </a:rPr>
              <a:t>Jūs būsiet </a:t>
            </a:r>
            <a:r>
              <a:rPr lang="lv-LV" sz="2700" b="1" i="1" dirty="0" smtClean="0">
                <a:cs typeface="Arial" charset="0"/>
              </a:rPr>
              <a:t>mani liecinieki </a:t>
            </a:r>
            <a:r>
              <a:rPr lang="lv-LV" sz="2700" i="1" dirty="0" smtClean="0">
                <a:cs typeface="Arial" charset="0"/>
              </a:rPr>
              <a:t>kā </a:t>
            </a:r>
            <a:r>
              <a:rPr lang="lv-LV" sz="2700" b="1" i="1" dirty="0" err="1" smtClean="0">
                <a:cs typeface="Arial" charset="0"/>
              </a:rPr>
              <a:t>Jeruzālemē</a:t>
            </a:r>
            <a:r>
              <a:rPr lang="lv-LV" sz="2700" i="1" dirty="0" smtClean="0">
                <a:cs typeface="Arial" charset="0"/>
              </a:rPr>
              <a:t>, tā visā </a:t>
            </a:r>
            <a:r>
              <a:rPr lang="lv-LV" sz="2700" b="1" i="1" dirty="0" smtClean="0">
                <a:cs typeface="Arial" charset="0"/>
              </a:rPr>
              <a:t>Jūdejā</a:t>
            </a:r>
            <a:r>
              <a:rPr lang="lv-LV" sz="2700" i="1" dirty="0" smtClean="0">
                <a:cs typeface="Arial" charset="0"/>
              </a:rPr>
              <a:t> un </a:t>
            </a:r>
            <a:r>
              <a:rPr lang="lv-LV" sz="2700" b="1" i="1" dirty="0" smtClean="0">
                <a:cs typeface="Arial" charset="0"/>
              </a:rPr>
              <a:t>Samarijā</a:t>
            </a:r>
            <a:r>
              <a:rPr lang="lv-LV" sz="2700" i="1" dirty="0" smtClean="0">
                <a:cs typeface="Arial" charset="0"/>
              </a:rPr>
              <a:t> un līdz pašam </a:t>
            </a:r>
            <a:r>
              <a:rPr lang="lv-LV" sz="2700" b="1" i="1" dirty="0" smtClean="0">
                <a:cs typeface="Arial" charset="0"/>
              </a:rPr>
              <a:t>pasaules galam</a:t>
            </a:r>
            <a:r>
              <a:rPr lang="lv-LV" sz="2700" i="1" dirty="0" smtClean="0">
                <a:cs typeface="Arial" charset="0"/>
              </a:rPr>
              <a:t>.</a:t>
            </a:r>
            <a:r>
              <a:rPr lang="lv-LV" sz="2700" dirty="0" smtClean="0">
                <a:cs typeface="Arial" charset="0"/>
              </a:rPr>
              <a:t>” (Ap.d.1:8)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1844824"/>
            <a:ext cx="2411760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Jeruzaleme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843808" y="1844824"/>
            <a:ext cx="1728192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Jūdeja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932040" y="1844824"/>
            <a:ext cx="1800200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Samarija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092280" y="1556792"/>
            <a:ext cx="1944216" cy="13681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Visas pasaules malas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 rot="16200000">
            <a:off x="2303142" y="1881434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 rot="16200000">
            <a:off x="4391374" y="1881435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 rot="16200000">
            <a:off x="6623622" y="1881434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8" name="Picture 2" descr="Judea and Samaria is Israel' | United with Israel"/>
          <p:cNvPicPr>
            <a:picLocks noChangeAspect="1" noChangeArrowheads="1"/>
          </p:cNvPicPr>
          <p:nvPr/>
        </p:nvPicPr>
        <p:blipFill>
          <a:blip r:embed="rId2" cstate="print"/>
          <a:srcRect l="11344" r="27324" b="-169"/>
          <a:stretch>
            <a:fillRect/>
          </a:stretch>
        </p:blipFill>
        <p:spPr bwMode="auto">
          <a:xfrm>
            <a:off x="2627784" y="2543782"/>
            <a:ext cx="4320480" cy="4314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Oval 18"/>
          <p:cNvSpPr/>
          <p:nvPr/>
        </p:nvSpPr>
        <p:spPr>
          <a:xfrm>
            <a:off x="5436096" y="4653136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860032" y="4869160"/>
            <a:ext cx="1224136" cy="1080120"/>
          </a:xfrm>
          <a:prstGeom prst="ellipse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004048" y="2996952"/>
            <a:ext cx="1296144" cy="1656184"/>
          </a:xfrm>
          <a:prstGeom prst="ellipse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 rot="14470917">
            <a:off x="6528414" y="2916173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 rot="18153950">
            <a:off x="6681072" y="5369806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utoShape 10"/>
          <p:cNvSpPr>
            <a:spLocks noChangeArrowheads="1"/>
          </p:cNvSpPr>
          <p:nvPr/>
        </p:nvSpPr>
        <p:spPr bwMode="auto">
          <a:xfrm rot="3221539">
            <a:off x="4023623" y="5517347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AutoShape 10"/>
          <p:cNvSpPr>
            <a:spLocks noChangeArrowheads="1"/>
          </p:cNvSpPr>
          <p:nvPr/>
        </p:nvSpPr>
        <p:spPr bwMode="auto">
          <a:xfrm rot="6759415">
            <a:off x="4206171" y="3263479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10"/>
          <p:cNvSpPr>
            <a:spLocks noChangeArrowheads="1"/>
          </p:cNvSpPr>
          <p:nvPr/>
        </p:nvSpPr>
        <p:spPr bwMode="auto">
          <a:xfrm rot="16200000">
            <a:off x="6528414" y="3996294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4.Jauna ģimene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pic>
        <p:nvPicPr>
          <p:cNvPr id="24583" name="Picture 7" descr="L:\Baznica\Kazualijas\pirmslaul. konsultacijas\zimejumi\lauli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066" y="2348880"/>
            <a:ext cx="8890934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765175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/>
              <a:t>Laulātie veido </a:t>
            </a:r>
            <a:r>
              <a:rPr lang="lv-LV" sz="3200" b="1"/>
              <a:t>jaunas</a:t>
            </a:r>
            <a:r>
              <a:rPr lang="lv-LV" sz="3200"/>
              <a:t> - </a:t>
            </a:r>
            <a:r>
              <a:rPr lang="lv-LV" sz="3200" b="1"/>
              <a:t>savas</a:t>
            </a:r>
            <a:r>
              <a:rPr lang="lv-LV" sz="3200"/>
              <a:t> mājas.</a:t>
            </a:r>
          </a:p>
          <a:p>
            <a:pPr algn="ctr"/>
            <a:r>
              <a:rPr lang="lv-LV" sz="3200"/>
              <a:t>Pēc laulībām laulātie pieņem </a:t>
            </a:r>
            <a:r>
              <a:rPr lang="lv-LV" sz="3200" b="1"/>
              <a:t>savus lēmumus.</a:t>
            </a:r>
          </a:p>
          <a:p>
            <a:pPr algn="ctr"/>
            <a:r>
              <a:rPr lang="lv-LV" sz="3200"/>
              <a:t>Savstarpējs </a:t>
            </a:r>
            <a:r>
              <a:rPr lang="lv-LV" sz="3200" b="1"/>
              <a:t>atbalsts</a:t>
            </a:r>
            <a:r>
              <a:rPr lang="lv-LV" sz="3200"/>
              <a:t> un apkārtējas </a:t>
            </a:r>
            <a:r>
              <a:rPr lang="lv-LV" sz="3200" b="1"/>
              <a:t>robežas</a:t>
            </a:r>
            <a:r>
              <a:rPr lang="lv-LV" sz="3200"/>
              <a:t>.</a:t>
            </a:r>
            <a:endParaRPr lang="lv-LV"/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E3B725-9760-415A-AC02-C9829508AA34}" type="slidenum">
              <a:rPr lang="lv-LV" smtClean="0"/>
              <a:pPr/>
              <a:t>16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38CB5B-CF2C-4968-9B94-9DF231DA0BE9}" type="slidenum">
              <a:rPr lang="lv-LV" smtClean="0"/>
              <a:pPr/>
              <a:t>17</a:t>
            </a:fld>
            <a:endParaRPr lang="lv-LV" dirty="0" smtClean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7504" y="1239838"/>
            <a:ext cx="705802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lv-LV" sz="4400" b="1" dirty="0"/>
              <a:t>Es daru, tu skaties</a:t>
            </a:r>
          </a:p>
          <a:p>
            <a:pPr marL="342900" indent="-342900" algn="l">
              <a:buFontTx/>
              <a:buAutoNum type="arabicPeriod"/>
            </a:pPr>
            <a:endParaRPr lang="lv-LV" sz="4400" b="1" dirty="0"/>
          </a:p>
          <a:p>
            <a:pPr marL="342900" indent="-342900" algn="l">
              <a:buFontTx/>
              <a:buAutoNum type="arabicPeriod"/>
            </a:pPr>
            <a:r>
              <a:rPr lang="lv-LV" sz="4400" b="1" dirty="0"/>
              <a:t>Es daru, tu palīdzi</a:t>
            </a:r>
          </a:p>
          <a:p>
            <a:pPr marL="342900" indent="-342900" algn="l">
              <a:buFontTx/>
              <a:buAutoNum type="arabicPeriod"/>
            </a:pPr>
            <a:endParaRPr lang="lv-LV" sz="4400" b="1" dirty="0"/>
          </a:p>
          <a:p>
            <a:pPr marL="342900" indent="-342900" algn="l">
              <a:buFontTx/>
              <a:buAutoNum type="arabicPeriod"/>
            </a:pPr>
            <a:r>
              <a:rPr lang="lv-LV" sz="4400" b="1" dirty="0"/>
              <a:t>Tu dari, es palīdzu</a:t>
            </a:r>
          </a:p>
          <a:p>
            <a:pPr marL="342900" indent="-342900" algn="l">
              <a:buFontTx/>
              <a:buAutoNum type="arabicPeriod"/>
            </a:pPr>
            <a:endParaRPr lang="lv-LV" sz="4400" b="1" dirty="0"/>
          </a:p>
          <a:p>
            <a:pPr marL="342900" indent="-342900" algn="l">
              <a:buFontTx/>
              <a:buAutoNum type="arabicPeriod"/>
            </a:pPr>
            <a:r>
              <a:rPr lang="lv-LV" sz="4400" b="1" dirty="0"/>
              <a:t>Tu dari, es skatos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11188" y="146720"/>
            <a:ext cx="7559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4400" b="1" dirty="0" smtClean="0"/>
              <a:t>Māceklība</a:t>
            </a:r>
            <a:endParaRPr lang="lv-LV" sz="4400" b="1" dirty="0"/>
          </a:p>
        </p:txBody>
      </p:sp>
      <p:pic>
        <p:nvPicPr>
          <p:cNvPr id="55303" name="Picture 7" descr="jesus_disciples"/>
          <p:cNvPicPr>
            <a:picLocks noChangeAspect="1" noChangeArrowheads="1"/>
          </p:cNvPicPr>
          <p:nvPr/>
        </p:nvPicPr>
        <p:blipFill>
          <a:blip r:embed="rId2" cstate="print"/>
          <a:srcRect l="19749" r="3389"/>
          <a:stretch>
            <a:fillRect/>
          </a:stretch>
        </p:blipFill>
        <p:spPr bwMode="auto">
          <a:xfrm>
            <a:off x="5510213" y="1339850"/>
            <a:ext cx="3633787" cy="475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57835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000" dirty="0" smtClean="0"/>
              <a:t>Lai kļūtu par mācekli, ir vajadzīga mācekļu grupa</a:t>
            </a:r>
            <a:endParaRPr lang="lv-LV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B08AFC-3BC1-4A7D-8530-0E1D13A83114}" type="slidenum">
              <a:rPr lang="lv-LV" smtClean="0"/>
              <a:pPr/>
              <a:t>18</a:t>
            </a:fld>
            <a:endParaRPr lang="lv-LV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340768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200" b="1" dirty="0" smtClean="0"/>
              <a:t>Pieaudz kopā ar brāļiem un māsām Kristū</a:t>
            </a:r>
            <a:endParaRPr lang="lv-LV" sz="2800" b="1" dirty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0" y="359693"/>
            <a:ext cx="9180512" cy="621035"/>
          </a:xfrm>
        </p:spPr>
        <p:txBody>
          <a:bodyPr/>
          <a:lstStyle/>
          <a:p>
            <a:pPr algn="ctr"/>
            <a:r>
              <a:rPr lang="lv-LV" b="1" dirty="0" smtClean="0"/>
              <a:t>Kļūsti par Jēzus mācekli</a:t>
            </a:r>
            <a:br>
              <a:rPr lang="lv-LV" b="1" dirty="0" smtClean="0"/>
            </a:br>
            <a:r>
              <a:rPr lang="lv-LV" b="1" dirty="0" smtClean="0"/>
              <a:t>Pievienojies Bībeles stundām</a:t>
            </a:r>
            <a:endParaRPr lang="en-US" dirty="0" smtClean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27584" y="1988840"/>
            <a:ext cx="34563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200" b="1" dirty="0" smtClean="0"/>
              <a:t>Vecumniekos</a:t>
            </a:r>
          </a:p>
          <a:p>
            <a:pPr algn="ctr"/>
            <a:r>
              <a:rPr lang="lv-LV" sz="3200" b="1" dirty="0" smtClean="0"/>
              <a:t>otrdienās</a:t>
            </a:r>
            <a:endParaRPr lang="en-US" sz="3200" b="1" dirty="0"/>
          </a:p>
        </p:txBody>
      </p:sp>
      <p:pic>
        <p:nvPicPr>
          <p:cNvPr id="12" name="Picture 4" descr="group meetin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3982" y="3212976"/>
            <a:ext cx="3005120" cy="300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5"/>
          <p:cNvSpPr txBox="1">
            <a:spLocks/>
          </p:cNvSpPr>
          <p:nvPr/>
        </p:nvSpPr>
        <p:spPr bwMode="auto">
          <a:xfrm>
            <a:off x="0" y="6093296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Vai tev ir sava Bībeles grupiņa</a:t>
            </a:r>
            <a:r>
              <a:rPr kumimoji="0" lang="lv-LV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4" descr="group meetin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140968"/>
            <a:ext cx="3005120" cy="300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292080" y="2060848"/>
            <a:ext cx="34563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200" b="1" dirty="0" smtClean="0"/>
              <a:t>Stelpē</a:t>
            </a:r>
          </a:p>
          <a:p>
            <a:pPr algn="ctr"/>
            <a:r>
              <a:rPr lang="lv-LV" sz="3200" b="1" dirty="0" smtClean="0"/>
              <a:t>ceturtdienās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19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B08AFC-3BC1-4A7D-8530-0E1D13A8311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765175"/>
            <a:ext cx="43559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200" b="1" dirty="0" smtClean="0"/>
              <a:t>1. Māceklis mācās no piemēra, to atkārtojot</a:t>
            </a:r>
            <a:endParaRPr lang="lv-LV" sz="2800" dirty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r>
              <a:rPr lang="lv-LV" b="1" dirty="0" smtClean="0"/>
              <a:t>Māceklis vai Skolnieks?</a:t>
            </a:r>
            <a:endParaRPr lang="en-US" dirty="0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788024" y="764704"/>
            <a:ext cx="43559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200" b="1" dirty="0" smtClean="0"/>
              <a:t>1. Skolnieks mācas no skolotāja runātā</a:t>
            </a:r>
            <a:endParaRPr lang="lv-LV" sz="28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2132856"/>
            <a:ext cx="43559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200" b="1" dirty="0" smtClean="0"/>
              <a:t>2. Mācekļa mērķis ir kļūt par nākamo meistaru</a:t>
            </a:r>
            <a:endParaRPr lang="lv-LV" sz="2800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788024" y="2276872"/>
            <a:ext cx="43559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200" b="1" dirty="0" smtClean="0"/>
              <a:t>2. Skolēna mērķis ir </a:t>
            </a:r>
            <a:r>
              <a:rPr lang="lv-LV" sz="3200" b="1" smtClean="0"/>
              <a:t>iegūt zināšanas</a:t>
            </a:r>
            <a:endParaRPr lang="lv-LV" sz="2800" dirty="0"/>
          </a:p>
        </p:txBody>
      </p:sp>
      <p:pic>
        <p:nvPicPr>
          <p:cNvPr id="15362" name="Picture 2" descr="Jesus Walks with His Discip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861048"/>
            <a:ext cx="449542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Classroom Design for an Optimized Learning Space - myViewBoard Blo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7781" y="3894559"/>
            <a:ext cx="4480723" cy="2963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Stair_Way_To_Heav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64904"/>
            <a:ext cx="8534430" cy="4244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027988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lv-LV" sz="4600" b="1" dirty="0" smtClean="0">
                <a:solidFill>
                  <a:schemeClr val="tx1"/>
                </a:solidFill>
              </a:rPr>
              <a:t>Kāpēc darīt par mācekļiem?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75246"/>
            <a:ext cx="8893175" cy="4525962"/>
          </a:xfrm>
        </p:spPr>
        <p:txBody>
          <a:bodyPr/>
          <a:lstStyle/>
          <a:p>
            <a:pPr marL="0" eaLnBrk="1" hangingPunct="1">
              <a:spcBef>
                <a:spcPct val="0"/>
              </a:spcBef>
            </a:pPr>
            <a:r>
              <a:rPr lang="lv-LV" sz="3600" b="1" dirty="0" smtClean="0"/>
              <a:t>Mūžīgās dzīvības dēļ!</a:t>
            </a:r>
          </a:p>
          <a:p>
            <a:pPr marL="0" eaLnBrk="1" hangingPunct="1">
              <a:spcBef>
                <a:spcPct val="0"/>
              </a:spcBef>
            </a:pPr>
            <a:r>
              <a:rPr lang="lv-LV" sz="3600" dirty="0" smtClean="0"/>
              <a:t>Tā ir vispraktiskākā lieta. </a:t>
            </a:r>
          </a:p>
          <a:p>
            <a:pPr marL="0" eaLnBrk="1" hangingPunct="1">
              <a:spcBef>
                <a:spcPct val="0"/>
              </a:spcBef>
            </a:pPr>
            <a:r>
              <a:rPr lang="lv-LV" dirty="0" smtClean="0"/>
              <a:t>Lai pēc iespējas vairāk cilvēku to mantotu.</a:t>
            </a:r>
          </a:p>
        </p:txBody>
      </p:sp>
      <p:pic>
        <p:nvPicPr>
          <p:cNvPr id="21508" name="Picture 4" descr="radisana questi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BFBFD"/>
              </a:clrFrom>
              <a:clrTo>
                <a:srgbClr val="FBF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0"/>
            <a:ext cx="1403648" cy="213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472518" cy="836712"/>
          </a:xfrm>
        </p:spPr>
        <p:txBody>
          <a:bodyPr/>
          <a:lstStyle/>
          <a:p>
            <a:r>
              <a:rPr lang="lv-LV" b="1" dirty="0" smtClean="0"/>
              <a:t>Aicināt, iedrošināt, sūtīt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4</a:t>
            </a:fld>
            <a:endParaRPr lang="lv-LV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92696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dirty="0" smtClean="0"/>
              <a:t>Mt.7:24 </a:t>
            </a:r>
            <a:r>
              <a:rPr lang="lv-LV" sz="2800" i="1" dirty="0" smtClean="0"/>
              <a:t>Svētīgi,</a:t>
            </a:r>
            <a:r>
              <a:rPr lang="lv-LV" sz="2800" dirty="0" smtClean="0"/>
              <a:t> </a:t>
            </a:r>
            <a:r>
              <a:rPr lang="lv-LV" sz="2800" i="1" dirty="0" smtClean="0"/>
              <a:t>Kas </a:t>
            </a:r>
            <a:r>
              <a:rPr lang="lv-LV" sz="2800" i="1" dirty="0" smtClean="0"/>
              <a:t>Dieva vārdus dzird un dara</a:t>
            </a:r>
            <a:endParaRPr lang="en-US" sz="2800" i="1" dirty="0" smtClean="0"/>
          </a:p>
          <a:p>
            <a:r>
              <a:rPr lang="lv-LV" sz="2800" dirty="0" smtClean="0"/>
              <a:t>Ef.2:8-10 </a:t>
            </a:r>
            <a:r>
              <a:rPr lang="lv-LV" sz="2800" i="1" dirty="0" smtClean="0"/>
              <a:t>Mēs esam glābti no žēlastības un radīti žēlastības darbiem</a:t>
            </a:r>
            <a:endParaRPr lang="en-US" sz="2800" i="1" dirty="0" smtClean="0"/>
          </a:p>
          <a:p>
            <a:r>
              <a:rPr lang="lv-LV" sz="2800" dirty="0" smtClean="0"/>
              <a:t>Mk.1:17 </a:t>
            </a:r>
            <a:r>
              <a:rPr lang="lv-LV" sz="2800" i="1" dirty="0" smtClean="0"/>
              <a:t>Nāciet man līdzi, Es jūs darīšu par cilvēku zvejniekiem</a:t>
            </a:r>
            <a:endParaRPr lang="en-US" sz="2800" i="1" dirty="0" smtClean="0"/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  <p:pic>
        <p:nvPicPr>
          <p:cNvPr id="34818" name="Picture 2" descr="Attēlu rezultāti vaicājumam “Jesus follow me”"/>
          <p:cNvPicPr>
            <a:picLocks noChangeAspect="1" noChangeArrowheads="1"/>
          </p:cNvPicPr>
          <p:nvPr/>
        </p:nvPicPr>
        <p:blipFill>
          <a:blip r:embed="rId2" cstate="print"/>
          <a:srcRect b="10764"/>
          <a:stretch>
            <a:fillRect/>
          </a:stretch>
        </p:blipFill>
        <p:spPr bwMode="auto">
          <a:xfrm flipH="1">
            <a:off x="5796136" y="2415116"/>
            <a:ext cx="3347864" cy="4442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042118"/>
            <a:ext cx="62865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dirty="0" smtClean="0"/>
              <a:t>Tas ir kā elpošana – </a:t>
            </a:r>
            <a:r>
              <a:rPr lang="lv-LV" sz="2800" b="1" dirty="0" smtClean="0"/>
              <a:t>ieelpot un izelpot</a:t>
            </a:r>
            <a:r>
              <a:rPr lang="lv-LV" sz="2800" dirty="0" smtClean="0"/>
              <a:t>. Nevar tikai ieelpot, ieelpot, bez izelpošanas. Un nevar tikai izelpot, izelpot, izelpot.</a:t>
            </a:r>
            <a:endParaRPr lang="en-US" sz="2800" dirty="0" smtClean="0"/>
          </a:p>
        </p:txBody>
      </p:sp>
      <p:sp>
        <p:nvSpPr>
          <p:cNvPr id="7" name="Oval 6"/>
          <p:cNvSpPr/>
          <p:nvPr/>
        </p:nvSpPr>
        <p:spPr>
          <a:xfrm>
            <a:off x="0" y="2852936"/>
            <a:ext cx="4716016" cy="648072"/>
          </a:xfrm>
          <a:prstGeom prst="ellipse">
            <a:avLst/>
          </a:prstGeom>
          <a:solidFill>
            <a:schemeClr val="bg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1.Jēzus aicināja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55576" y="3573016"/>
            <a:ext cx="4212976" cy="720080"/>
          </a:xfrm>
          <a:prstGeom prst="ellipse">
            <a:avLst/>
          </a:prstGeom>
          <a:solidFill>
            <a:schemeClr val="bg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2.iedrošināja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619672" y="4293096"/>
            <a:ext cx="4212976" cy="720080"/>
          </a:xfrm>
          <a:prstGeom prst="ellipse">
            <a:avLst/>
          </a:prstGeom>
          <a:solidFill>
            <a:schemeClr val="bg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3.sūtija kalpot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156176" y="5805264"/>
            <a:ext cx="2736304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Viņa mācekļi darīja tāpat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38CB5B-CF2C-4968-9B94-9DF231DA0BE9}" type="slidenum">
              <a:rPr lang="lv-LV" smtClean="0"/>
              <a:pPr/>
              <a:t>5</a:t>
            </a:fld>
            <a:endParaRPr lang="lv-LV" dirty="0" smtClean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7504" y="1239838"/>
            <a:ext cx="705802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lv-LV" sz="4400" b="1" dirty="0"/>
              <a:t>Es daru, tu skaties</a:t>
            </a:r>
          </a:p>
          <a:p>
            <a:pPr marL="342900" indent="-342900" algn="l">
              <a:buFontTx/>
              <a:buAutoNum type="arabicPeriod"/>
            </a:pPr>
            <a:endParaRPr lang="lv-LV" sz="4400" b="1" dirty="0"/>
          </a:p>
          <a:p>
            <a:pPr marL="342900" indent="-342900" algn="l">
              <a:buFontTx/>
              <a:buAutoNum type="arabicPeriod"/>
            </a:pPr>
            <a:r>
              <a:rPr lang="lv-LV" sz="4400" b="1" dirty="0"/>
              <a:t>Es daru, tu palīdzi</a:t>
            </a:r>
          </a:p>
          <a:p>
            <a:pPr marL="342900" indent="-342900" algn="l">
              <a:buFontTx/>
              <a:buAutoNum type="arabicPeriod"/>
            </a:pPr>
            <a:endParaRPr lang="lv-LV" sz="4400" b="1" dirty="0"/>
          </a:p>
          <a:p>
            <a:pPr marL="342900" indent="-342900" algn="l">
              <a:buFontTx/>
              <a:buAutoNum type="arabicPeriod"/>
            </a:pPr>
            <a:r>
              <a:rPr lang="lv-LV" sz="4400" b="1" dirty="0"/>
              <a:t>Tu dari, es palīdzu</a:t>
            </a:r>
          </a:p>
          <a:p>
            <a:pPr marL="342900" indent="-342900" algn="l">
              <a:buFontTx/>
              <a:buAutoNum type="arabicPeriod"/>
            </a:pPr>
            <a:endParaRPr lang="lv-LV" sz="4400" b="1" dirty="0"/>
          </a:p>
          <a:p>
            <a:pPr marL="342900" indent="-342900" algn="l">
              <a:buFontTx/>
              <a:buAutoNum type="arabicPeriod"/>
            </a:pPr>
            <a:r>
              <a:rPr lang="lv-LV" sz="4400" b="1" dirty="0"/>
              <a:t>Tu dari, es skatos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11188" y="146720"/>
            <a:ext cx="7559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4400" b="1" dirty="0"/>
              <a:t>Māceklības 4-stūris</a:t>
            </a:r>
          </a:p>
        </p:txBody>
      </p:sp>
      <p:pic>
        <p:nvPicPr>
          <p:cNvPr id="55303" name="Picture 7" descr="jesus_disciples"/>
          <p:cNvPicPr>
            <a:picLocks noChangeAspect="1" noChangeArrowheads="1"/>
          </p:cNvPicPr>
          <p:nvPr/>
        </p:nvPicPr>
        <p:blipFill>
          <a:blip r:embed="rId2" cstate="print"/>
          <a:srcRect l="19749" r="3389"/>
          <a:stretch>
            <a:fillRect/>
          </a:stretch>
        </p:blipFill>
        <p:spPr bwMode="auto">
          <a:xfrm>
            <a:off x="5510213" y="1339850"/>
            <a:ext cx="3633787" cy="475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57835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000" dirty="0" smtClean="0"/>
              <a:t>Līdz kurai fāzei ir iespējams nonākt dievkalpojumā?</a:t>
            </a:r>
            <a:endParaRPr lang="lv-LV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B08AFC-3BC1-4A7D-8530-0E1D13A83114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59340"/>
            <a:ext cx="43559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200" b="1" dirty="0" smtClean="0"/>
              <a:t>1. Ja mans mērķis ir kaut ko iemācīt, tad es mācu klasē.</a:t>
            </a:r>
            <a:endParaRPr lang="lv-LV" sz="2800" b="1" dirty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-36512" y="-27384"/>
            <a:ext cx="9180512" cy="621035"/>
          </a:xfrm>
        </p:spPr>
        <p:txBody>
          <a:bodyPr/>
          <a:lstStyle/>
          <a:p>
            <a:pPr algn="ctr"/>
            <a:r>
              <a:rPr lang="lv-LV" b="1" dirty="0" smtClean="0"/>
              <a:t>Skolnieks vai Māceklis?</a:t>
            </a:r>
            <a:endParaRPr lang="en-US" dirty="0" smtClean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572000" y="1798945"/>
            <a:ext cx="4572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200" b="1" dirty="0" smtClean="0"/>
              <a:t>2. Bet ja mans mērķis ir veidot mācekļus, tad vajag mazo </a:t>
            </a:r>
            <a:r>
              <a:rPr lang="lv-LV" sz="3200" b="1" dirty="0" err="1" smtClean="0"/>
              <a:t>bībeles</a:t>
            </a:r>
            <a:r>
              <a:rPr lang="lv-LV" sz="3200" b="1" dirty="0" smtClean="0"/>
              <a:t> grupu</a:t>
            </a:r>
            <a:r>
              <a:rPr lang="lv-LV" sz="3200" b="1" dirty="0" smtClean="0"/>
              <a:t>.</a:t>
            </a:r>
            <a:endParaRPr lang="en-US" sz="3200" b="1" dirty="0"/>
          </a:p>
        </p:txBody>
      </p:sp>
      <p:pic>
        <p:nvPicPr>
          <p:cNvPr id="15364" name="Picture 4" descr="Classroom Design for an Optimized Learning Space - myViewBoard Bl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4480723" cy="2963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group meeting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3982" y="3356992"/>
            <a:ext cx="3005120" cy="300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5"/>
          <p:cNvSpPr txBox="1">
            <a:spLocks/>
          </p:cNvSpPr>
          <p:nvPr/>
        </p:nvSpPr>
        <p:spPr bwMode="auto">
          <a:xfrm>
            <a:off x="0" y="6093296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Jēzus darīja abus, bet uz ko bija uzsvars?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9552" y="476672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 smtClean="0"/>
              <a:t> Kāds ir mūsu fokuss, tāda būs arī mūsu metodoloģija. 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0" y="83671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“Bet </a:t>
            </a:r>
            <a:r>
              <a:rPr lang="lv-LV" sz="2800" i="1" dirty="0" smtClean="0"/>
              <a:t>bez līdzībām Viņš uz tiem neko nerunāja; bet Saviem mācekļiem Viņš visu īpaši izskaidroja</a:t>
            </a:r>
            <a:r>
              <a:rPr lang="lv-LV" sz="2800" i="1" dirty="0" smtClean="0"/>
              <a:t>.” (Mk.4:34)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13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36ED37-6B0E-424F-883E-7D5847B57AD4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6024"/>
            <a:ext cx="9144000" cy="692696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No kā sastāvēja Jēzus kalpošana?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88024" y="1052736"/>
            <a:ext cx="435597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3200" b="1" dirty="0" smtClean="0"/>
              <a:t>73% Jēzus pavadīja ar dažiem cilvēkiem </a:t>
            </a:r>
            <a:r>
              <a:rPr lang="lv-LV" sz="3200" dirty="0" smtClean="0"/>
              <a:t>(46 notikumos)</a:t>
            </a:r>
          </a:p>
          <a:p>
            <a:pPr algn="l">
              <a:buFont typeface="Arial" pitchFamily="34" charset="0"/>
              <a:buChar char="•"/>
            </a:pPr>
            <a:endParaRPr lang="lv-LV" sz="1000" dirty="0" smtClean="0"/>
          </a:p>
          <a:p>
            <a:pPr algn="l">
              <a:buFont typeface="Arial" pitchFamily="34" charset="0"/>
              <a:buChar char="•"/>
            </a:pPr>
            <a:r>
              <a:rPr lang="lv-LV" sz="3200" dirty="0" smtClean="0"/>
              <a:t>Mēs - </a:t>
            </a:r>
            <a:r>
              <a:rPr lang="lv-LV" sz="3200" b="1" dirty="0" smtClean="0"/>
              <a:t>25 % dažiem cilvēkiem</a:t>
            </a:r>
            <a:r>
              <a:rPr lang="lv-LV" sz="3200" dirty="0" smtClean="0"/>
              <a:t>.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0" y="1052736"/>
            <a:ext cx="468052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lv-LV" sz="3200" b="1" dirty="0" smtClean="0"/>
              <a:t>27% viņš pavadīja ar pūli </a:t>
            </a:r>
            <a:r>
              <a:rPr lang="lv-LV" sz="3200" dirty="0" smtClean="0"/>
              <a:t>(17 notikumi).</a:t>
            </a:r>
          </a:p>
          <a:p>
            <a:pPr algn="l">
              <a:buFont typeface="Arial" pitchFamily="34" charset="0"/>
              <a:buChar char="•"/>
            </a:pPr>
            <a:endParaRPr lang="en-US" sz="1000" dirty="0" smtClean="0"/>
          </a:p>
          <a:p>
            <a:pPr algn="l">
              <a:buFont typeface="Arial" pitchFamily="34" charset="0"/>
              <a:buChar char="•"/>
            </a:pPr>
            <a:r>
              <a:rPr lang="lv-LV" sz="3200" dirty="0" smtClean="0"/>
              <a:t>Mēs otrādāk – </a:t>
            </a:r>
            <a:r>
              <a:rPr lang="lv-LV" sz="3200" b="1" dirty="0" smtClean="0"/>
              <a:t>75% gatavojamies uz dievkalpojumu</a:t>
            </a:r>
            <a:endParaRPr lang="en-US" sz="3200" dirty="0"/>
          </a:p>
        </p:txBody>
      </p:sp>
      <p:pic>
        <p:nvPicPr>
          <p:cNvPr id="7" name="Picture 2" descr="What Can We Learn From Jesus' Feeding of the 5,000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789040"/>
            <a:ext cx="4690189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Jesus Teaches Disciples"/>
          <p:cNvPicPr>
            <a:picLocks noChangeAspect="1" noChangeArrowheads="1"/>
          </p:cNvPicPr>
          <p:nvPr/>
        </p:nvPicPr>
        <p:blipFill>
          <a:blip r:embed="rId3" cstate="print"/>
          <a:srcRect r="8020"/>
          <a:stretch>
            <a:fillRect/>
          </a:stretch>
        </p:blipFill>
        <p:spPr bwMode="auto">
          <a:xfrm>
            <a:off x="4727377" y="3861048"/>
            <a:ext cx="4416623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970" y="2276872"/>
            <a:ext cx="7934922" cy="3997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3C6158-FDA6-4CBC-AA7F-8B4630934412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390706" cy="714375"/>
          </a:xfrm>
        </p:spPr>
        <p:txBody>
          <a:bodyPr/>
          <a:lstStyle/>
          <a:p>
            <a:r>
              <a:rPr lang="lv-LV" sz="4000" b="1" dirty="0" smtClean="0"/>
              <a:t>1.Jēzus rādīja mācekļiem piemēru</a:t>
            </a:r>
            <a:endParaRPr lang="lv-LV" sz="40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179512" y="692696"/>
            <a:ext cx="8784976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lv-LV" sz="3600" dirty="0" smtClean="0"/>
              <a:t>Jēzus lūdza, sludināja, kalpoja, mācīja uzticēties Dievam un sadarboties savā starpā, mācekļi to visu vēroja</a:t>
            </a:r>
            <a:endParaRPr lang="en-US" sz="36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35496" y="5805264"/>
            <a:ext cx="9036496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lv-LV" sz="3000" dirty="0" smtClean="0"/>
              <a:t>Mēs nevaram piedot grēkus, kā Jēzus, bet Jēzus māca, ko varam darīt Viņa vadībā un misijā 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6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1.Bērnība</a:t>
            </a:r>
          </a:p>
        </p:txBody>
      </p:sp>
      <p:pic>
        <p:nvPicPr>
          <p:cNvPr id="24580" name="Picture 4" descr="L:\Baznica\Kazualijas\pirmslaul. konsultacijas\zimejumi\ber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1352" y="1795879"/>
            <a:ext cx="5832648" cy="5062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69215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4000" b="1"/>
              <a:t>Bērnībā</a:t>
            </a:r>
            <a:r>
              <a:rPr lang="lv-LV" sz="4000"/>
              <a:t> visus lēmumus </a:t>
            </a:r>
            <a:r>
              <a:rPr lang="lv-LV" sz="4000" b="1"/>
              <a:t>vecāki</a:t>
            </a:r>
            <a:r>
              <a:rPr lang="lv-LV" sz="4000"/>
              <a:t> pieņēma </a:t>
            </a:r>
            <a:r>
              <a:rPr lang="lv-LV" sz="4000" b="1"/>
              <a:t>vieni paši 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32B453-024A-4329-AB83-CB704E20942E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" y="1916113"/>
            <a:ext cx="334786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b="1" dirty="0"/>
              <a:t>Vecāku loma: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Apmierināt mūsu fiziskās un emocionālās vajadzības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Noteikt robežas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Izrādīt beznosacījumu mīlestību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Rādīt </a:t>
            </a:r>
            <a:r>
              <a:rPr lang="lv-LV" sz="2800" dirty="0" smtClean="0"/>
              <a:t>labu piemēru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1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9458</TotalTime>
  <Words>668</Words>
  <Application>Microsoft Office PowerPoint</Application>
  <PresentationFormat>On-screen Show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Slide 1</vt:lpstr>
      <vt:lpstr>Māceklis vai Skolnieks?</vt:lpstr>
      <vt:lpstr>Kāpēc darīt par mācekļiem?</vt:lpstr>
      <vt:lpstr>Aicināt, iedrošināt, sūtīt</vt:lpstr>
      <vt:lpstr>Slide 5</vt:lpstr>
      <vt:lpstr>Skolnieks vai Māceklis?</vt:lpstr>
      <vt:lpstr>No kā sastāvēja Jēzus kalpošana?</vt:lpstr>
      <vt:lpstr>1.Jēzus rādīja mācekļiem piemēru</vt:lpstr>
      <vt:lpstr>1.Bērnība</vt:lpstr>
      <vt:lpstr>2.Jēzus aicināja mācekļus palīgā</vt:lpstr>
      <vt:lpstr>2.Pusaudžu gadi</vt:lpstr>
      <vt:lpstr>Helikoptera kristiešu vadītāji</vt:lpstr>
      <vt:lpstr>3.Jēzus izsūtīja mācekļus pa 2</vt:lpstr>
      <vt:lpstr>3.Pilgadība, māju atstāšana</vt:lpstr>
      <vt:lpstr>Slide 15</vt:lpstr>
      <vt:lpstr>4.Jauna ģimene</vt:lpstr>
      <vt:lpstr>Slide 17</vt:lpstr>
      <vt:lpstr>Kļūsti par Jēzus mācekli Pievienojies Bībeles stundām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152</cp:revision>
  <dcterms:created xsi:type="dcterms:W3CDTF">2010-10-07T14:46:11Z</dcterms:created>
  <dcterms:modified xsi:type="dcterms:W3CDTF">2023-10-15T14:11:30Z</dcterms:modified>
</cp:coreProperties>
</file>