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2" r:id="rId2"/>
    <p:sldId id="281" r:id="rId3"/>
    <p:sldId id="290" r:id="rId4"/>
    <p:sldId id="287" r:id="rId5"/>
    <p:sldId id="261" r:id="rId6"/>
    <p:sldId id="283" r:id="rId7"/>
    <p:sldId id="284" r:id="rId8"/>
    <p:sldId id="285" r:id="rId9"/>
    <p:sldId id="286" r:id="rId10"/>
    <p:sldId id="291" r:id="rId11"/>
    <p:sldId id="272" r:id="rId12"/>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7/4/2020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dirty="0"/>
          </a:p>
        </p:txBody>
      </p:sp>
      <p:sp>
        <p:nvSpPr>
          <p:cNvPr id="5"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dirty="0"/>
          </a:p>
        </p:txBody>
      </p:sp>
      <p:sp>
        <p:nvSpPr>
          <p:cNvPr id="5"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dirty="0"/>
          </a:p>
        </p:txBody>
      </p:sp>
      <p:sp>
        <p:nvSpPr>
          <p:cNvPr id="5"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dirty="0"/>
          </a:p>
        </p:txBody>
      </p:sp>
      <p:sp>
        <p:nvSpPr>
          <p:cNvPr id="5"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dirty="0"/>
          </a:p>
        </p:txBody>
      </p:sp>
      <p:sp>
        <p:nvSpPr>
          <p:cNvPr id="5"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dirty="0"/>
          </a:p>
        </p:txBody>
      </p:sp>
      <p:sp>
        <p:nvSpPr>
          <p:cNvPr id="6"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dirty="0"/>
          </a:p>
        </p:txBody>
      </p:sp>
      <p:sp>
        <p:nvSpPr>
          <p:cNvPr id="8"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dirty="0"/>
          </a:p>
        </p:txBody>
      </p:sp>
      <p:sp>
        <p:nvSpPr>
          <p:cNvPr id="4"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dirty="0"/>
          </a:p>
        </p:txBody>
      </p:sp>
      <p:sp>
        <p:nvSpPr>
          <p:cNvPr id="3"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dirty="0"/>
          </a:p>
        </p:txBody>
      </p:sp>
      <p:sp>
        <p:nvSpPr>
          <p:cNvPr id="6"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dirty="0"/>
          </a:p>
        </p:txBody>
      </p:sp>
      <p:sp>
        <p:nvSpPr>
          <p:cNvPr id="6" name="Rectangle 5"/>
          <p:cNvSpPr>
            <a:spLocks noGrp="1" noChangeArrowheads="1"/>
          </p:cNvSpPr>
          <p:nvPr>
            <p:ph type="ftr" sz="quarter" idx="11"/>
          </p:nvPr>
        </p:nvSpPr>
        <p:spPr>
          <a:ln/>
        </p:spPr>
        <p:txBody>
          <a:bodyPr/>
          <a:lstStyle>
            <a:lvl1pPr>
              <a:defRPr/>
            </a:lvl1pPr>
          </a:lstStyle>
          <a:p>
            <a:pPr>
              <a:defRPr/>
            </a:pPr>
            <a:endParaRPr lang="lv-LV" dirty="0"/>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Rom.6:12-23 Patiesa brīvība</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a:t>
            </a:r>
            <a:r>
              <a:rPr lang="lv-LV" sz="2000" dirty="0" smtClean="0"/>
              <a:t>.jūl.2020.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dirty="0" smtClean="0"/>
          </a:p>
        </p:txBody>
      </p:sp>
      <p:pic>
        <p:nvPicPr>
          <p:cNvPr id="14338" name="Picture 2" descr="Att&amp;emacr;lu rezult&amp;amacr;ti vaic&amp;amacr;jumam “good works”"/>
          <p:cNvPicPr>
            <a:picLocks noChangeAspect="1" noChangeArrowheads="1"/>
          </p:cNvPicPr>
          <p:nvPr/>
        </p:nvPicPr>
        <p:blipFill>
          <a:blip r:embed="rId3" cstate="print"/>
          <a:srcRect/>
          <a:stretch>
            <a:fillRect/>
          </a:stretch>
        </p:blipFill>
        <p:spPr bwMode="auto">
          <a:xfrm>
            <a:off x="214282" y="1285860"/>
            <a:ext cx="8674614"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7715250" cy="850900"/>
          </a:xfrm>
        </p:spPr>
        <p:txBody>
          <a:bodyPr/>
          <a:lstStyle/>
          <a:p>
            <a:pPr eaLnBrk="1" hangingPunct="1"/>
            <a:r>
              <a:rPr lang="lv-LV" b="1" dirty="0" smtClean="0">
                <a:solidFill>
                  <a:schemeClr val="tx1"/>
                </a:solidFill>
              </a:rPr>
              <a:t>Kopsavilkums</a:t>
            </a:r>
          </a:p>
        </p:txBody>
      </p:sp>
      <p:sp>
        <p:nvSpPr>
          <p:cNvPr id="7" name="Rectangle 6"/>
          <p:cNvSpPr>
            <a:spLocks noChangeArrowheads="1"/>
          </p:cNvSpPr>
          <p:nvPr/>
        </p:nvSpPr>
        <p:spPr bwMode="auto">
          <a:xfrm>
            <a:off x="0" y="981075"/>
            <a:ext cx="9144000" cy="5694363"/>
          </a:xfrm>
          <a:prstGeom prst="rect">
            <a:avLst/>
          </a:prstGeom>
          <a:noFill/>
          <a:ln w="9525">
            <a:noFill/>
            <a:miter lim="800000"/>
            <a:headEnd/>
            <a:tailEnd/>
          </a:ln>
        </p:spPr>
        <p:txBody>
          <a:bodyPr>
            <a:spAutoFit/>
          </a:bodyPr>
          <a:lstStyle/>
          <a:p>
            <a:pPr>
              <a:buFontTx/>
              <a:buChar char="•"/>
            </a:pPr>
            <a:r>
              <a:rPr lang="lv-LV" sz="2800" b="1" dirty="0"/>
              <a:t>Kristība</a:t>
            </a:r>
            <a:r>
              <a:rPr lang="lv-LV" sz="2800" dirty="0"/>
              <a:t> ir </a:t>
            </a:r>
            <a:r>
              <a:rPr lang="lv-LV" sz="2800" b="1" dirty="0"/>
              <a:t>Dieva darbs</a:t>
            </a:r>
          </a:p>
          <a:p>
            <a:pPr>
              <a:buFontTx/>
              <a:buChar char="•"/>
            </a:pPr>
            <a:r>
              <a:rPr lang="lv-LV" sz="2800" b="1" dirty="0"/>
              <a:t>Kristība </a:t>
            </a:r>
            <a:r>
              <a:rPr lang="lv-LV" sz="2800" dirty="0"/>
              <a:t>ir </a:t>
            </a:r>
            <a:r>
              <a:rPr lang="lv-LV" sz="2800" b="1" dirty="0"/>
              <a:t>milzīga dāvana</a:t>
            </a:r>
            <a:r>
              <a:rPr lang="lv-LV" sz="2800" dirty="0"/>
              <a:t>, kas mums dod </a:t>
            </a:r>
            <a:r>
              <a:rPr lang="lv-LV" sz="2800" b="1" dirty="0"/>
              <a:t>mierinājumu</a:t>
            </a:r>
            <a:r>
              <a:rPr lang="lv-LV" sz="2800" dirty="0"/>
              <a:t>, ka mūsu </a:t>
            </a:r>
            <a:r>
              <a:rPr lang="lv-LV" sz="2800" b="1" dirty="0"/>
              <a:t>grēki</a:t>
            </a:r>
            <a:r>
              <a:rPr lang="lv-LV" sz="2800" dirty="0"/>
              <a:t> mums ir </a:t>
            </a:r>
            <a:r>
              <a:rPr lang="lv-LV" sz="2800" b="1" dirty="0"/>
              <a:t>piedoti.</a:t>
            </a:r>
          </a:p>
          <a:p>
            <a:pPr>
              <a:buFontTx/>
              <a:buChar char="•"/>
            </a:pPr>
            <a:r>
              <a:rPr lang="lv-LV" sz="2800" dirty="0"/>
              <a:t>Kristību </a:t>
            </a:r>
            <a:r>
              <a:rPr lang="lv-LV" sz="2800" b="1" dirty="0"/>
              <a:t>nevar uzskatīt</a:t>
            </a:r>
            <a:r>
              <a:rPr lang="lv-LV" sz="2800" dirty="0"/>
              <a:t> par „</a:t>
            </a:r>
            <a:r>
              <a:rPr lang="lv-LV" sz="2800" b="1" dirty="0"/>
              <a:t>brīvbiļeti</a:t>
            </a:r>
            <a:r>
              <a:rPr lang="lv-LV" sz="2800" dirty="0"/>
              <a:t>” uz debesīm.</a:t>
            </a:r>
          </a:p>
          <a:p>
            <a:pPr>
              <a:buFontTx/>
              <a:buChar char="•"/>
            </a:pPr>
            <a:r>
              <a:rPr lang="lv-LV" sz="2800" b="1" dirty="0"/>
              <a:t>Kristības iedarbība</a:t>
            </a:r>
            <a:r>
              <a:rPr lang="lv-LV" sz="2800" dirty="0"/>
              <a:t> nav savienojama </a:t>
            </a:r>
            <a:r>
              <a:rPr lang="lv-LV" sz="2800" b="1" dirty="0"/>
              <a:t>ar neticību</a:t>
            </a:r>
            <a:r>
              <a:rPr lang="lv-LV" sz="2800" dirty="0"/>
              <a:t> un ar nenožēlojoša </a:t>
            </a:r>
            <a:r>
              <a:rPr lang="lv-LV" sz="2800" b="1" dirty="0"/>
              <a:t>grēcinieka dzīvi</a:t>
            </a:r>
            <a:r>
              <a:rPr lang="lv-LV" sz="2800" dirty="0"/>
              <a:t>.</a:t>
            </a:r>
          </a:p>
          <a:p>
            <a:pPr>
              <a:buFontTx/>
              <a:buChar char="•"/>
            </a:pPr>
            <a:r>
              <a:rPr lang="lv-LV" sz="2800" b="1" dirty="0"/>
              <a:t>Ticība</a:t>
            </a:r>
            <a:r>
              <a:rPr lang="lv-LV" sz="2800" dirty="0"/>
              <a:t> ar </a:t>
            </a:r>
            <a:r>
              <a:rPr lang="lv-LV" sz="2800" b="1" dirty="0"/>
              <a:t>Kristību</a:t>
            </a:r>
            <a:r>
              <a:rPr lang="lv-LV" sz="2800" dirty="0"/>
              <a:t> iet </a:t>
            </a:r>
            <a:r>
              <a:rPr lang="lv-LV" sz="2800" b="1" dirty="0"/>
              <a:t>roku rokā</a:t>
            </a:r>
            <a:r>
              <a:rPr lang="lv-LV" sz="2800" dirty="0"/>
              <a:t>.</a:t>
            </a:r>
          </a:p>
          <a:p>
            <a:pPr>
              <a:buFontTx/>
              <a:buChar char="•"/>
            </a:pPr>
            <a:r>
              <a:rPr lang="lv-LV" sz="2800" dirty="0"/>
              <a:t>Un tomēr, ja savas dzīves laikā krītam grēkos, mums vienmēr ir i</a:t>
            </a:r>
            <a:r>
              <a:rPr lang="lv-LV" sz="2800" b="1" dirty="0"/>
              <a:t>espēja nožēlot savus grēkus</a:t>
            </a:r>
            <a:r>
              <a:rPr lang="lv-LV" sz="2800" dirty="0"/>
              <a:t> un </a:t>
            </a:r>
            <a:r>
              <a:rPr lang="lv-LV" sz="2800" b="1" dirty="0"/>
              <a:t>atgriezties</a:t>
            </a:r>
            <a:r>
              <a:rPr lang="lv-LV" sz="2800" dirty="0"/>
              <a:t>.</a:t>
            </a:r>
          </a:p>
          <a:p>
            <a:pPr>
              <a:buFontTx/>
              <a:buChar char="•"/>
            </a:pPr>
            <a:r>
              <a:rPr lang="lv-LV" sz="2800" dirty="0"/>
              <a:t>Dievs ir </a:t>
            </a:r>
            <a:r>
              <a:rPr lang="lv-LV" sz="2800" b="1" dirty="0"/>
              <a:t>mīlestības pilns Dievs</a:t>
            </a:r>
            <a:r>
              <a:rPr lang="lv-LV" sz="2800" dirty="0"/>
              <a:t>, kurš vienmēr </a:t>
            </a:r>
            <a:r>
              <a:rPr lang="lv-LV" sz="2800" b="1" dirty="0"/>
              <a:t>gaida</a:t>
            </a:r>
            <a:r>
              <a:rPr lang="lv-LV" sz="2800" dirty="0"/>
              <a:t>, kad </a:t>
            </a:r>
            <a:r>
              <a:rPr lang="lv-LV" sz="2800" b="1" dirty="0"/>
              <a:t>atsauksimies Viņa saucienam </a:t>
            </a:r>
            <a:r>
              <a:rPr lang="lv-LV" sz="2800" dirty="0"/>
              <a:t>un vērsīsim savus </a:t>
            </a:r>
            <a:r>
              <a:rPr lang="lv-LV" sz="2800" b="1" dirty="0"/>
              <a:t>skatus ticībā</a:t>
            </a:r>
            <a:r>
              <a:rPr lang="lv-LV" sz="2800" dirty="0"/>
              <a:t> </a:t>
            </a:r>
            <a:r>
              <a:rPr lang="lv-LV" sz="2800" b="1" dirty="0"/>
              <a:t>uz Viņu</a:t>
            </a:r>
            <a:r>
              <a:rPr lang="lv-LV" sz="2800" dirty="0"/>
              <a:t>. Āmen</a:t>
            </a:r>
          </a:p>
        </p:txBody>
      </p:sp>
      <p:pic>
        <p:nvPicPr>
          <p:cNvPr id="4" name="Picture 7"/>
          <p:cNvPicPr>
            <a:picLocks noChangeAspect="1" noChangeArrowheads="1"/>
          </p:cNvPicPr>
          <p:nvPr/>
        </p:nvPicPr>
        <p:blipFill>
          <a:blip r:embed="rId2" cstate="print"/>
          <a:srcRect/>
          <a:stretch>
            <a:fillRect/>
          </a:stretch>
        </p:blipFill>
        <p:spPr bwMode="auto">
          <a:xfrm>
            <a:off x="7215206" y="0"/>
            <a:ext cx="1928794" cy="19288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dirty="0" smtClean="0"/>
              <a:t>Un Dieva miers, kas ir augstāks par visu saprašanu lai pasargā jūsu sirdis un jūsu domas. </a:t>
            </a:r>
            <a:r>
              <a:rPr lang="lv-LV" sz="5400" b="1" dirty="0" smtClean="0"/>
              <a:t>Āmen</a:t>
            </a:r>
            <a:br>
              <a:rPr lang="lv-LV" sz="5400" b="1" dirty="0" smtClean="0"/>
            </a:br>
            <a:endParaRPr lang="lv-LV" sz="5400" b="1" dirty="0"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11</a:t>
            </a:fld>
            <a:endParaRPr lang="lv-LV"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dirty="0" smtClean="0"/>
              <a:t>Rom.6:12-23 Patiesa brīvība</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dirty="0" smtClean="0"/>
          </a:p>
        </p:txBody>
      </p:sp>
      <p:sp>
        <p:nvSpPr>
          <p:cNvPr id="3077" name="Rectangle 6"/>
          <p:cNvSpPr>
            <a:spLocks noChangeArrowheads="1"/>
          </p:cNvSpPr>
          <p:nvPr/>
        </p:nvSpPr>
        <p:spPr bwMode="auto">
          <a:xfrm>
            <a:off x="0" y="692150"/>
            <a:ext cx="9144000" cy="6232475"/>
          </a:xfrm>
          <a:prstGeom prst="rect">
            <a:avLst/>
          </a:prstGeom>
          <a:noFill/>
          <a:ln w="9525">
            <a:noFill/>
            <a:miter lim="800000"/>
            <a:headEnd/>
            <a:tailEnd/>
          </a:ln>
        </p:spPr>
        <p:txBody>
          <a:bodyPr>
            <a:spAutoFit/>
          </a:bodyPr>
          <a:lstStyle/>
          <a:p>
            <a:pPr algn="just"/>
            <a:r>
              <a:rPr lang="lv-LV" sz="2100" i="1" dirty="0" smtClean="0"/>
              <a:t>12 Lai jūsu mirstīgajā miesā vairs nevalda grēks, kas liek paklausīt tās </a:t>
            </a:r>
            <a:r>
              <a:rPr lang="lv-LV" sz="2100" i="1" dirty="0" err="1" smtClean="0"/>
              <a:t>iekārēm</a:t>
            </a:r>
            <a:r>
              <a:rPr lang="lv-LV" sz="2100" i="1" dirty="0" smtClean="0"/>
              <a:t>! 13 Neatdodiet savus locekļus grēkam par netaisnības ieročiem, bet nododiet sevi Dievam kā tādus, kas no mirušiem darīti dzīvi, un savus locekļus dodiet par taisnības ieročiem Dievam! 14 Grēks vairs nevaldīs pār jums, jo jūs neesat padoti bauslībai, bet gan žēlastībai. Taisnības kalpi 15 Ko nu? Vai varam grēkot, ja vairs neesam padoti bauslībai, bet gan žēlastībai? Nē, taču! 16 Vai tad nezināt, ka, nodevuši sevi verdzības klausībā, jūs esat vergi tam, kam paklausāt, – vai nu grēkam, kas ved nāvē, vai paklausībai Dievam, kas ved uz taisnību. 17 Bet lai pateicība Dievam, ka, reiz būdami grēka vergi, jūs no sirds esat paklausījuši tai mācībai, kas jums nodota, 18 un, atbrīvoti no grēka, jūs paklausāt taisnībai. 19 Jūsu cilvēciskā nespēka dēļ es runāju vienkāršā cilvēku valodā. Tāpat kā jūs, ļaunu darīdami, reiz nodevāt savus locekļus kā vergus nešķīstībai un ļaundarībai, tā tagad nododiet savus locekļus kā vergus taisnībai uz svētumu. 20 Kad jūs bijāt grēka vergi, jūs nekalpojāt taisnībai. 21 Kāds tad toreiz bija jūsu auglis? Tāds, par ko jums tagad jākaunas; tas viss ved nāvē. 22 Bet tagad, kad esat atbrīvoti no grēka un kļuvuši par kalpiem Dievam, jūsu darba auglis ir svētums; tas viss ved mūžīgajā dzīvībā. 23 Jo grēka alga ir nāve, bet Dieva dāvana ir mūžīgā dzīvība Jēzū Kristū, mūsu Kungā.</a:t>
            </a:r>
            <a:endParaRPr lang="lv-LV" sz="2100" i="1" dirty="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a:t>
            </a:r>
            <a:r>
              <a:rPr lang="lv-LV" sz="2000" dirty="0" smtClean="0"/>
              <a:t>.jūl.2020.</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214563"/>
            <a:ext cx="9144000" cy="4462462"/>
          </a:xfrm>
          <a:prstGeom prst="rect">
            <a:avLst/>
          </a:prstGeom>
          <a:noFill/>
          <a:ln w="9525">
            <a:noFill/>
            <a:miter lim="800000"/>
            <a:headEnd/>
            <a:tailEnd/>
          </a:ln>
        </p:spPr>
        <p:txBody>
          <a:bodyPr>
            <a:spAutoFit/>
          </a:bodyPr>
          <a:lstStyle/>
          <a:p>
            <a:pPr>
              <a:buFont typeface="Wingdings" pitchFamily="2" charset="2"/>
              <a:buNone/>
            </a:pPr>
            <a:r>
              <a:rPr lang="lv-LV" sz="3600"/>
              <a:t>“</a:t>
            </a:r>
            <a:r>
              <a:rPr lang="sv-SE" sz="3600" i="1"/>
              <a:t>Kas tic un top kristīts, tas tiks izglābts, </a:t>
            </a:r>
            <a:endParaRPr lang="lv-LV" sz="3600" i="1"/>
          </a:p>
          <a:p>
            <a:pPr>
              <a:buFont typeface="Wingdings" pitchFamily="2" charset="2"/>
              <a:buNone/>
            </a:pPr>
            <a:r>
              <a:rPr lang="sv-SE" sz="3600" i="1"/>
              <a:t>bet, kas netic, tiks pazudināts.</a:t>
            </a:r>
            <a:r>
              <a:rPr lang="lv-LV" sz="3600"/>
              <a:t>” (Mk.16:16).</a:t>
            </a:r>
            <a:endParaRPr lang="lv-LV" sz="3200" i="1"/>
          </a:p>
          <a:p>
            <a:pPr>
              <a:buFont typeface="Wingdings" pitchFamily="2" charset="2"/>
              <a:buChar char="§"/>
            </a:pPr>
            <a:endParaRPr lang="lv-LV" sz="2000"/>
          </a:p>
          <a:p>
            <a:pPr>
              <a:buFont typeface="Wingdings" pitchFamily="2" charset="2"/>
              <a:buChar char="§"/>
            </a:pPr>
            <a:r>
              <a:rPr lang="lv-LV" sz="3200"/>
              <a:t>Bieži vien cilvēki mēģina </a:t>
            </a:r>
            <a:r>
              <a:rPr lang="lv-LV" sz="3200" b="1"/>
              <a:t>Dievam aizbildināties</a:t>
            </a:r>
            <a:r>
              <a:rPr lang="lv-LV" sz="3200"/>
              <a:t> </a:t>
            </a:r>
          </a:p>
          <a:p>
            <a:r>
              <a:rPr lang="lv-LV" sz="3200"/>
              <a:t>ar </a:t>
            </a:r>
            <a:r>
              <a:rPr lang="lv-LV" sz="3200" b="1"/>
              <a:t>kristību, iesvētību un laulību apliecības</a:t>
            </a:r>
            <a:r>
              <a:rPr lang="lv-LV" sz="3200"/>
              <a:t>. </a:t>
            </a:r>
          </a:p>
          <a:p>
            <a:pPr>
              <a:buFont typeface="Wingdings" pitchFamily="2" charset="2"/>
              <a:buChar char="§"/>
            </a:pPr>
            <a:r>
              <a:rPr lang="lv-LV" sz="3200"/>
              <a:t>Kristība </a:t>
            </a:r>
            <a:r>
              <a:rPr lang="lv-LV" sz="3200" b="1"/>
              <a:t>nav apdrošināšanas polise vai amulets pret velnu</a:t>
            </a:r>
            <a:r>
              <a:rPr lang="lv-LV" sz="3200"/>
              <a:t>. </a:t>
            </a:r>
          </a:p>
          <a:p>
            <a:pPr>
              <a:buFont typeface="Wingdings" pitchFamily="2" charset="2"/>
              <a:buChar char="§"/>
            </a:pPr>
            <a:r>
              <a:rPr lang="lv-LV" sz="3200" b="1"/>
              <a:t>Kristība bez ticības nedarbojas, tā ir bezjēdzīga!</a:t>
            </a:r>
            <a:r>
              <a:rPr lang="lv-LV" sz="3200"/>
              <a:t> </a:t>
            </a:r>
          </a:p>
        </p:txBody>
      </p:sp>
      <p:sp>
        <p:nvSpPr>
          <p:cNvPr id="92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56F594B9-0174-44F0-BAE1-3359F6D86513}" type="slidenum">
              <a:rPr lang="lv-LV" sz="1400"/>
              <a:pPr algn="r"/>
              <a:t>3</a:t>
            </a:fld>
            <a:endParaRPr lang="lv-LV" sz="1400"/>
          </a:p>
        </p:txBody>
      </p:sp>
      <p:sp>
        <p:nvSpPr>
          <p:cNvPr id="2" name="Rectangle 2"/>
          <p:cNvSpPr>
            <a:spLocks noChangeArrowheads="1"/>
          </p:cNvSpPr>
          <p:nvPr/>
        </p:nvSpPr>
        <p:spPr bwMode="auto">
          <a:xfrm>
            <a:off x="-642938" y="714375"/>
            <a:ext cx="8229601" cy="692150"/>
          </a:xfrm>
          <a:prstGeom prst="rect">
            <a:avLst/>
          </a:prstGeom>
          <a:noFill/>
          <a:ln w="9525">
            <a:noFill/>
            <a:miter lim="800000"/>
            <a:headEnd/>
            <a:tailEnd/>
          </a:ln>
        </p:spPr>
        <p:txBody>
          <a:bodyPr anchor="ctr"/>
          <a:lstStyle/>
          <a:p>
            <a:pPr algn="ctr"/>
            <a:r>
              <a:rPr lang="lv-LV" sz="5400" b="1"/>
              <a:t>Kristība un Ticība</a:t>
            </a:r>
          </a:p>
        </p:txBody>
      </p:sp>
      <p:pic>
        <p:nvPicPr>
          <p:cNvPr id="5" name="Picture 7"/>
          <p:cNvPicPr>
            <a:picLocks noChangeAspect="1" noChangeArrowheads="1"/>
          </p:cNvPicPr>
          <p:nvPr/>
        </p:nvPicPr>
        <p:blipFill>
          <a:blip r:embed="rId2" cstate="print"/>
          <a:srcRect/>
          <a:stretch>
            <a:fillRect/>
          </a:stretch>
        </p:blipFill>
        <p:spPr bwMode="auto">
          <a:xfrm>
            <a:off x="6858016" y="-1"/>
            <a:ext cx="2285984" cy="22145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 calcmode="lin" valueType="num">
                                      <p:cBhvr additive="base">
                                        <p:cTn id="2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3000"/>
                            </p:stCondLst>
                            <p:childTnLst>
                              <p:par>
                                <p:cTn id="31" presetID="2" presetClass="entr" presetSubtype="4" fill="hold" nodeType="after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5" fill="hold" nodeType="withGroup">
                            <p:stCondLst>
                              <p:cond delay="3500"/>
                            </p:stCondLst>
                            <p:childTnLst>
                              <p:par>
                                <p:cTn id="36" presetID="2" presetClass="entr" presetSubtype="4" fill="hold" nodeType="afterEffect">
                                  <p:stCondLst>
                                    <p:cond delay="0"/>
                                  </p:stCondLst>
                                  <p:childTnLst>
                                    <p:set>
                                      <p:cBhvr>
                                        <p:cTn id="37" dur="1" fill="hold">
                                          <p:stCondLst>
                                            <p:cond delay="0"/>
                                          </p:stCondLst>
                                        </p:cTn>
                                        <p:tgtEl>
                                          <p:spTgt spid="6">
                                            <p:txEl>
                                              <p:pRg st="6" end="6"/>
                                            </p:txEl>
                                          </p:spTgt>
                                        </p:tgtEl>
                                        <p:attrNameLst>
                                          <p:attrName>style.visibility</p:attrName>
                                        </p:attrNameLst>
                                      </p:cBhvr>
                                      <p:to>
                                        <p:strVal val="visible"/>
                                      </p:to>
                                    </p:set>
                                    <p:anim calcmode="lin" valueType="num">
                                      <p:cBhvr additive="base">
                                        <p:cTn id="3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072313" cy="857250"/>
          </a:xfrm>
        </p:spPr>
        <p:txBody>
          <a:bodyPr/>
          <a:lstStyle/>
          <a:p>
            <a:r>
              <a:rPr lang="lv-LV" sz="4800" b="1" smtClean="0">
                <a:solidFill>
                  <a:schemeClr val="tx1"/>
                </a:solidFill>
              </a:rPr>
              <a:t>Kristieši ir svētie</a:t>
            </a:r>
          </a:p>
        </p:txBody>
      </p:sp>
      <p:sp>
        <p:nvSpPr>
          <p:cNvPr id="13315" name="Slide Number Placeholder 4"/>
          <p:cNvSpPr>
            <a:spLocks noGrp="1"/>
          </p:cNvSpPr>
          <p:nvPr>
            <p:ph type="sldNum" sz="quarter" idx="12"/>
          </p:nvPr>
        </p:nvSpPr>
        <p:spPr>
          <a:noFill/>
        </p:spPr>
        <p:txBody>
          <a:bodyPr/>
          <a:lstStyle/>
          <a:p>
            <a:fld id="{65063E0E-FAFC-4AAA-8904-C0C705832922}" type="slidenum">
              <a:rPr lang="en-US" smtClean="0">
                <a:latin typeface="Arial" pitchFamily="34" charset="0"/>
              </a:rPr>
              <a:pPr/>
              <a:t>4</a:t>
            </a:fld>
            <a:endParaRPr lang="en-US" smtClean="0">
              <a:latin typeface="Arial" pitchFamily="34" charset="0"/>
            </a:endParaRPr>
          </a:p>
        </p:txBody>
      </p:sp>
      <p:sp>
        <p:nvSpPr>
          <p:cNvPr id="6" name="Rectangle 5"/>
          <p:cNvSpPr>
            <a:spLocks noChangeArrowheads="1"/>
          </p:cNvSpPr>
          <p:nvPr/>
        </p:nvSpPr>
        <p:spPr bwMode="auto">
          <a:xfrm>
            <a:off x="34925" y="765175"/>
            <a:ext cx="9144000" cy="5964238"/>
          </a:xfrm>
          <a:prstGeom prst="rect">
            <a:avLst/>
          </a:prstGeom>
          <a:noFill/>
          <a:ln w="9525">
            <a:noFill/>
            <a:miter lim="800000"/>
            <a:headEnd/>
            <a:tailEnd/>
          </a:ln>
        </p:spPr>
        <p:txBody>
          <a:bodyPr>
            <a:spAutoFit/>
          </a:bodyPr>
          <a:lstStyle/>
          <a:p>
            <a:pPr>
              <a:lnSpc>
                <a:spcPct val="90000"/>
              </a:lnSpc>
            </a:pPr>
            <a:r>
              <a:rPr lang="lv-LV" sz="2400"/>
              <a:t>“</a:t>
            </a:r>
            <a:r>
              <a:rPr lang="lv-LV" sz="2400" i="1"/>
              <a:t>Jums visiem, Dieva mīļotajiem, aicinātiem                          svētajiem, kas esat Romā</a:t>
            </a:r>
            <a:r>
              <a:rPr lang="lv-LV" sz="2400"/>
              <a:t>” </a:t>
            </a:r>
            <a:r>
              <a:rPr lang="lv-LV" sz="2400" i="1"/>
              <a:t>(Rom.1:7)</a:t>
            </a:r>
          </a:p>
          <a:p>
            <a:pPr>
              <a:lnSpc>
                <a:spcPct val="90000"/>
              </a:lnSpc>
            </a:pPr>
            <a:r>
              <a:rPr lang="lv-LV" sz="2400" i="1"/>
              <a:t>“Dieva draudzei Korintā, Kristū Jēzū svētītajiem,               aicinātajiem svētajiem līdz ar visiem citiem, kas                       piesauc mūsu Kunga Jēzus Kristus vārdu visās                                         vietās” (1.Kor.1:2)</a:t>
            </a:r>
          </a:p>
          <a:p>
            <a:pPr>
              <a:buFont typeface="Arial" pitchFamily="34" charset="0"/>
              <a:buChar char="•"/>
            </a:pPr>
            <a:r>
              <a:rPr lang="lv-LV" sz="2400" b="1"/>
              <a:t>Svētie nav tikai tie, ko pāvests ieceļ, bet...</a:t>
            </a:r>
          </a:p>
          <a:p>
            <a:pPr>
              <a:buFont typeface="Arial" pitchFamily="34" charset="0"/>
              <a:buChar char="•"/>
            </a:pPr>
            <a:r>
              <a:rPr lang="lv-LV" sz="2400" b="1"/>
              <a:t>Visi kristieši, kas grib atgriezties no grēkiem.</a:t>
            </a:r>
          </a:p>
          <a:p>
            <a:pPr>
              <a:buFont typeface="Arial" pitchFamily="34" charset="0"/>
              <a:buChar char="•"/>
            </a:pPr>
            <a:r>
              <a:rPr lang="lv-LV" sz="2400" b="1"/>
              <a:t>Ja es esmu sapratis, ka esmu grēkojis...</a:t>
            </a:r>
          </a:p>
          <a:p>
            <a:r>
              <a:rPr lang="lv-LV" sz="2400" i="1"/>
              <a:t>“Kā lai mēs, kas grēkam esam miruši, vēl dzīvojam tajā?” (1.Kor.6:2)</a:t>
            </a:r>
          </a:p>
          <a:p>
            <a:pPr>
              <a:buFont typeface="Arial" pitchFamily="34" charset="0"/>
              <a:buChar char="•"/>
            </a:pPr>
            <a:r>
              <a:rPr lang="lv-LV" sz="2400" b="1"/>
              <a:t>Ja es to nožēloju, kā lai es turpinu dzīvot grēkā???</a:t>
            </a:r>
          </a:p>
          <a:p>
            <a:pPr>
              <a:lnSpc>
                <a:spcPct val="90000"/>
              </a:lnSpc>
            </a:pPr>
            <a:r>
              <a:rPr lang="lv-LV" sz="2400" i="1"/>
              <a:t>“Bet jūs esat izredzēta cilts, ķēnišķīgi priesteri, svēta tauta, Dieva īpašums, lai jūs paustu Tā varenos darbus, kas jūs ir aicinājis no tumsas Savā brīnišķīgajā gaismā” (1.Pēt.2:9)</a:t>
            </a:r>
          </a:p>
          <a:p>
            <a:pPr>
              <a:lnSpc>
                <a:spcPct val="90000"/>
              </a:lnSpc>
              <a:buFont typeface="Arial" pitchFamily="34" charset="0"/>
              <a:buChar char="•"/>
            </a:pPr>
            <a:r>
              <a:rPr lang="lv-LV" sz="2400" b="1"/>
              <a:t>Ko lai tagad DARU? </a:t>
            </a:r>
            <a:r>
              <a:rPr lang="lv-LV" sz="2400" b="1">
                <a:sym typeface="Wingdings" pitchFamily="2" charset="2"/>
              </a:rPr>
              <a:t> Cīnīties ar kārdinājumiem grēkot</a:t>
            </a:r>
          </a:p>
          <a:p>
            <a:pPr>
              <a:lnSpc>
                <a:spcPct val="90000"/>
              </a:lnSpc>
              <a:buFont typeface="Arial" pitchFamily="34" charset="0"/>
              <a:buChar char="•"/>
            </a:pPr>
            <a:r>
              <a:rPr lang="lv-LV" sz="2400" b="1">
                <a:sym typeface="Wingdings" pitchFamily="2" charset="2"/>
              </a:rPr>
              <a:t>Ja Dievam grēks ir riebīgs, tad arī mums tam tādam jākļūst</a:t>
            </a:r>
            <a:r>
              <a:rPr lang="lv-LV" sz="2400" b="1">
                <a:solidFill>
                  <a:srgbClr val="F8F204"/>
                </a:solidFill>
                <a:sym typeface="Wingdings" pitchFamily="2" charset="2"/>
              </a:rPr>
              <a:t>.</a:t>
            </a:r>
            <a:endParaRPr lang="lv-LV" sz="2400"/>
          </a:p>
        </p:txBody>
      </p:sp>
      <p:pic>
        <p:nvPicPr>
          <p:cNvPr id="52226" name="Picture 2"/>
          <p:cNvPicPr>
            <a:picLocks noChangeAspect="1" noChangeArrowheads="1"/>
          </p:cNvPicPr>
          <p:nvPr/>
        </p:nvPicPr>
        <p:blipFill>
          <a:blip r:embed="rId2" cstate="print"/>
          <a:srcRect/>
          <a:stretch>
            <a:fillRect/>
          </a:stretch>
        </p:blipFill>
        <p:spPr bwMode="auto">
          <a:xfrm>
            <a:off x="6858016" y="2285992"/>
            <a:ext cx="2285984" cy="1781438"/>
          </a:xfrm>
          <a:prstGeom prst="rect">
            <a:avLst/>
          </a:prstGeom>
          <a:ln>
            <a:noFill/>
          </a:ln>
          <a:effectLst>
            <a:softEdge rad="112500"/>
          </a:effectLst>
        </p:spPr>
      </p:pic>
      <p:pic>
        <p:nvPicPr>
          <p:cNvPr id="52227" name="Picture 3"/>
          <p:cNvPicPr>
            <a:picLocks noChangeAspect="1" noChangeArrowheads="1"/>
          </p:cNvPicPr>
          <p:nvPr/>
        </p:nvPicPr>
        <p:blipFill>
          <a:blip r:embed="rId3" cstate="print"/>
          <a:srcRect/>
          <a:stretch>
            <a:fillRect/>
          </a:stretch>
        </p:blipFill>
        <p:spPr bwMode="auto">
          <a:xfrm>
            <a:off x="6929454" y="1"/>
            <a:ext cx="2214545" cy="25717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 calcmode="lin" valueType="num">
                                      <p:cBhvr additive="base">
                                        <p:cTn id="2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 calcmode="lin" valueType="num">
                                      <p:cBhvr additive="base">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anim calcmode="lin" valueType="num">
                                      <p:cBhvr additive="base">
                                        <p:cTn id="3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5" end="5"/>
                                            </p:txEl>
                                          </p:spTgt>
                                        </p:tgtEl>
                                        <p:attrNameLst>
                                          <p:attrName>ppt_y</p:attrName>
                                        </p:attrNameLst>
                                      </p:cBhvr>
                                      <p:tavLst>
                                        <p:tav tm="0">
                                          <p:val>
                                            <p:strVal val="1+#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52227"/>
                                        </p:tgtEl>
                                        <p:attrNameLst>
                                          <p:attrName>style.visibility</p:attrName>
                                        </p:attrNameLst>
                                      </p:cBhvr>
                                      <p:to>
                                        <p:strVal val="visible"/>
                                      </p:to>
                                    </p:set>
                                    <p:animEffect transition="in" filter="fade">
                                      <p:cBhvr>
                                        <p:cTn id="43" dur="2000"/>
                                        <p:tgtEl>
                                          <p:spTgt spid="52227"/>
                                        </p:tgtEl>
                                      </p:cBhvr>
                                    </p:animEffect>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6">
                                            <p:txEl>
                                              <p:pRg st="6" end="6"/>
                                            </p:txEl>
                                          </p:spTgt>
                                        </p:tgtEl>
                                        <p:attrNameLst>
                                          <p:attrName>style.visibility</p:attrName>
                                        </p:attrNameLst>
                                      </p:cBhvr>
                                      <p:to>
                                        <p:strVal val="visible"/>
                                      </p:to>
                                    </p:set>
                                    <p:anim calcmode="lin" valueType="num">
                                      <p:cBhvr additive="base">
                                        <p:cTn id="4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nodeType="afterEffect">
                                  <p:stCondLst>
                                    <p:cond delay="0"/>
                                  </p:stCondLst>
                                  <p:childTnLst>
                                    <p:set>
                                      <p:cBhvr>
                                        <p:cTn id="51" dur="1" fill="hold">
                                          <p:stCondLst>
                                            <p:cond delay="0"/>
                                          </p:stCondLst>
                                        </p:cTn>
                                        <p:tgtEl>
                                          <p:spTgt spid="6">
                                            <p:txEl>
                                              <p:pRg st="7" end="7"/>
                                            </p:txEl>
                                          </p:spTgt>
                                        </p:tgtEl>
                                        <p:attrNameLst>
                                          <p:attrName>style.visibility</p:attrName>
                                        </p:attrNameLst>
                                      </p:cBhvr>
                                      <p:to>
                                        <p:strVal val="visible"/>
                                      </p:to>
                                    </p:set>
                                    <p:anim calcmode="lin" valueType="num">
                                      <p:cBhvr additive="base">
                                        <p:cTn id="52"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6">
                                            <p:txEl>
                                              <p:pRg st="8" end="8"/>
                                            </p:txEl>
                                          </p:spTgt>
                                        </p:tgtEl>
                                        <p:attrNameLst>
                                          <p:attrName>style.visibility</p:attrName>
                                        </p:attrNameLst>
                                      </p:cBhvr>
                                      <p:to>
                                        <p:strVal val="visible"/>
                                      </p:to>
                                    </p:set>
                                    <p:anim calcmode="lin" valueType="num">
                                      <p:cBhvr additive="base">
                                        <p:cTn id="58"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2" presetClass="entr" presetSubtype="4" fill="hold" nodeType="afterEffect">
                                  <p:stCondLst>
                                    <p:cond delay="0"/>
                                  </p:stCondLst>
                                  <p:childTnLst>
                                    <p:set>
                                      <p:cBhvr>
                                        <p:cTn id="62" dur="1" fill="hold">
                                          <p:stCondLst>
                                            <p:cond delay="0"/>
                                          </p:stCondLst>
                                        </p:cTn>
                                        <p:tgtEl>
                                          <p:spTgt spid="6">
                                            <p:txEl>
                                              <p:pRg st="9" end="9"/>
                                            </p:txEl>
                                          </p:spTgt>
                                        </p:tgtEl>
                                        <p:attrNameLst>
                                          <p:attrName>style.visibility</p:attrName>
                                        </p:attrNameLst>
                                      </p:cBhvr>
                                      <p:to>
                                        <p:strVal val="visible"/>
                                      </p:to>
                                    </p:set>
                                    <p:anim calcmode="lin" valueType="num">
                                      <p:cBhvr additive="base">
                                        <p:cTn id="63"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9" end="9"/>
                                            </p:txEl>
                                          </p:spTgt>
                                        </p:tgtEl>
                                        <p:attrNameLst>
                                          <p:attrName>ppt_y</p:attrName>
                                        </p:attrNameLst>
                                      </p:cBhvr>
                                      <p:tavLst>
                                        <p:tav tm="0">
                                          <p:val>
                                            <p:strVal val="1+#ppt_h/2"/>
                                          </p:val>
                                        </p:tav>
                                        <p:tav tm="100000">
                                          <p:val>
                                            <p:strVal val="#ppt_y"/>
                                          </p:val>
                                        </p:tav>
                                      </p:tavLst>
                                    </p:anim>
                                  </p:childTnLst>
                                </p:cTn>
                              </p:par>
                              <p:par>
                                <p:cTn id="65" presetID="10" presetClass="entr" presetSubtype="0" fill="hold" nodeType="withEffect">
                                  <p:stCondLst>
                                    <p:cond delay="0"/>
                                  </p:stCondLst>
                                  <p:childTnLst>
                                    <p:set>
                                      <p:cBhvr>
                                        <p:cTn id="66" dur="1" fill="hold">
                                          <p:stCondLst>
                                            <p:cond delay="0"/>
                                          </p:stCondLst>
                                        </p:cTn>
                                        <p:tgtEl>
                                          <p:spTgt spid="52226"/>
                                        </p:tgtEl>
                                        <p:attrNameLst>
                                          <p:attrName>style.visibility</p:attrName>
                                        </p:attrNameLst>
                                      </p:cBhvr>
                                      <p:to>
                                        <p:strVal val="visible"/>
                                      </p:to>
                                    </p:set>
                                    <p:animEffect transition="in" filter="fade">
                                      <p:cBhvr>
                                        <p:cTn id="67" dur="2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12 Lai jūsu mirstīgajā miesā vairs nevalda grēks, kas liek paklausīt tās </a:t>
            </a:r>
            <a:r>
              <a:rPr lang="lv-LV" sz="2800" i="1" dirty="0" err="1" smtClean="0"/>
              <a:t>iekārēm</a:t>
            </a:r>
            <a:r>
              <a:rPr lang="lv-LV" sz="2800" i="1" dirty="0" smtClean="0"/>
              <a:t>! 13 Neatdodiet savus locekļus grēkam par netaisnības ieročiem, bet nododiet sevi Dievam kā tādus, kas no mirušiem darīti dzīvi, un savus locekļus dodiet par taisnības ieročiem Dievam!</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sp>
        <p:nvSpPr>
          <p:cNvPr id="5" name="Rectangle 4"/>
          <p:cNvSpPr>
            <a:spLocks noChangeArrowheads="1"/>
          </p:cNvSpPr>
          <p:nvPr/>
        </p:nvSpPr>
        <p:spPr bwMode="auto">
          <a:xfrm>
            <a:off x="0" y="1714488"/>
            <a:ext cx="6858016" cy="5262979"/>
          </a:xfrm>
          <a:prstGeom prst="rect">
            <a:avLst/>
          </a:prstGeom>
          <a:noFill/>
          <a:ln w="9525">
            <a:noFill/>
            <a:miter lim="800000"/>
            <a:headEnd/>
            <a:tailEnd/>
          </a:ln>
        </p:spPr>
        <p:txBody>
          <a:bodyPr wrap="square">
            <a:spAutoFit/>
          </a:bodyPr>
          <a:lstStyle/>
          <a:p>
            <a:pPr>
              <a:buFontTx/>
              <a:buChar char="•"/>
            </a:pPr>
            <a:r>
              <a:rPr lang="lv-LV" sz="2800" b="1" dirty="0"/>
              <a:t>Grēcīgais</a:t>
            </a:r>
            <a:r>
              <a:rPr lang="lv-LV" sz="2800" dirty="0"/>
              <a:t> cilvēks </a:t>
            </a:r>
            <a:r>
              <a:rPr lang="lv-LV" sz="2800" b="1" dirty="0"/>
              <a:t>izsecina</a:t>
            </a:r>
            <a:r>
              <a:rPr lang="lv-LV" sz="2800" dirty="0"/>
              <a:t>: tad nu gan es </a:t>
            </a:r>
            <a:r>
              <a:rPr lang="lv-LV" sz="2800" b="1" dirty="0"/>
              <a:t>varēšu grēkot cik uziet</a:t>
            </a:r>
            <a:r>
              <a:rPr lang="lv-LV" sz="2800" dirty="0"/>
              <a:t>, un tāpat </a:t>
            </a:r>
            <a:r>
              <a:rPr lang="lv-LV" sz="2800" b="1" dirty="0"/>
              <a:t>nonākt debesīs</a:t>
            </a:r>
            <a:r>
              <a:rPr lang="lv-LV" sz="2800" dirty="0"/>
              <a:t>, ja jau </a:t>
            </a:r>
            <a:r>
              <a:rPr lang="lv-LV" sz="2800" b="1" dirty="0"/>
              <a:t>kristībā</a:t>
            </a:r>
            <a:r>
              <a:rPr lang="lv-LV" sz="2800" dirty="0"/>
              <a:t> man </a:t>
            </a:r>
            <a:r>
              <a:rPr lang="lv-LV" sz="2800" b="1" dirty="0"/>
              <a:t>visi grēki piedoti</a:t>
            </a:r>
            <a:r>
              <a:rPr lang="lv-LV" sz="2800" dirty="0"/>
              <a:t>.</a:t>
            </a:r>
          </a:p>
          <a:p>
            <a:pPr>
              <a:buFontTx/>
              <a:buChar char="•"/>
            </a:pPr>
            <a:r>
              <a:rPr lang="lv-LV" sz="2800" dirty="0"/>
              <a:t>Tas, protams, tikai </a:t>
            </a:r>
            <a:r>
              <a:rPr lang="lv-LV" sz="2800" b="1" dirty="0"/>
              <a:t>norāda</a:t>
            </a:r>
            <a:r>
              <a:rPr lang="lv-LV" sz="2800" dirty="0"/>
              <a:t>, ko tad </a:t>
            </a:r>
            <a:r>
              <a:rPr lang="lv-LV" sz="2800" b="1" dirty="0"/>
              <a:t>cilvēks visvairāk grib: grēkot</a:t>
            </a:r>
            <a:r>
              <a:rPr lang="lv-LV" sz="2800" dirty="0"/>
              <a:t>!</a:t>
            </a:r>
          </a:p>
          <a:p>
            <a:pPr>
              <a:buFontTx/>
              <a:buChar char="•"/>
            </a:pPr>
            <a:r>
              <a:rPr lang="lv-LV" sz="2800" dirty="0"/>
              <a:t>Bet </a:t>
            </a:r>
            <a:r>
              <a:rPr lang="lv-LV" sz="2800" b="1" dirty="0"/>
              <a:t>Kristība nav </a:t>
            </a:r>
            <a:r>
              <a:rPr lang="lv-LV" sz="2800" dirty="0"/>
              <a:t>ceļš uz </a:t>
            </a:r>
            <a:r>
              <a:rPr lang="lv-LV" sz="2800" b="1" dirty="0"/>
              <a:t>visatļautību!</a:t>
            </a:r>
            <a:endParaRPr lang="lv-LV" sz="2800" dirty="0"/>
          </a:p>
          <a:p>
            <a:pPr>
              <a:buFontTx/>
              <a:buChar char="•"/>
            </a:pPr>
            <a:r>
              <a:rPr lang="lv-LV" sz="2800" b="1" dirty="0"/>
              <a:t>Kristībā</a:t>
            </a:r>
            <a:r>
              <a:rPr lang="lv-LV" sz="2800" dirty="0"/>
              <a:t> ir mūsu </a:t>
            </a:r>
            <a:r>
              <a:rPr lang="lv-LV" sz="2800" b="1" dirty="0"/>
              <a:t>spēks</a:t>
            </a:r>
            <a:r>
              <a:rPr lang="lv-LV" sz="2800" dirty="0"/>
              <a:t> </a:t>
            </a:r>
            <a:r>
              <a:rPr lang="lv-LV" sz="2800" b="1" dirty="0"/>
              <a:t>cīņai</a:t>
            </a:r>
            <a:r>
              <a:rPr lang="lv-LV" sz="2800" dirty="0"/>
              <a:t> pret </a:t>
            </a:r>
            <a:r>
              <a:rPr lang="lv-LV" sz="2800" b="1" dirty="0"/>
              <a:t>grēku</a:t>
            </a:r>
            <a:r>
              <a:rPr lang="lv-LV" sz="2800" dirty="0"/>
              <a:t>. </a:t>
            </a:r>
          </a:p>
          <a:p>
            <a:pPr>
              <a:buFontTx/>
              <a:buChar char="•"/>
            </a:pPr>
            <a:r>
              <a:rPr lang="lv-LV" sz="2800" dirty="0"/>
              <a:t>Kristība norāda uz cilvēka </a:t>
            </a:r>
            <a:r>
              <a:rPr lang="lv-LV" sz="2800" b="1" dirty="0"/>
              <a:t>identitātes</a:t>
            </a:r>
            <a:r>
              <a:rPr lang="lv-LV" sz="2800" dirty="0"/>
              <a:t> </a:t>
            </a:r>
            <a:r>
              <a:rPr lang="lv-LV" sz="2800" b="1" dirty="0"/>
              <a:t>maiņu</a:t>
            </a:r>
            <a:r>
              <a:rPr lang="lv-LV" sz="2800" dirty="0"/>
              <a:t>, kur vecais </a:t>
            </a:r>
            <a:r>
              <a:rPr lang="lv-LV" sz="2800" b="1" dirty="0"/>
              <a:t>grēcīgais cilvēks mirst</a:t>
            </a:r>
            <a:r>
              <a:rPr lang="lv-LV" sz="2800" dirty="0"/>
              <a:t>, un </a:t>
            </a:r>
            <a:r>
              <a:rPr lang="lv-LV" sz="2800" b="1" dirty="0"/>
              <a:t>dzīvo</a:t>
            </a:r>
            <a:r>
              <a:rPr lang="lv-LV" sz="2800" dirty="0"/>
              <a:t> jaunais </a:t>
            </a:r>
            <a:r>
              <a:rPr lang="lv-LV" sz="2800" b="1" dirty="0"/>
              <a:t>cilvēks</a:t>
            </a:r>
            <a:r>
              <a:rPr lang="lv-LV" sz="2800" dirty="0"/>
              <a:t> – </a:t>
            </a:r>
            <a:r>
              <a:rPr lang="lv-LV" sz="2800" b="1" dirty="0"/>
              <a:t>kristietis</a:t>
            </a:r>
            <a:r>
              <a:rPr lang="lv-LV" sz="2800" dirty="0"/>
              <a:t>.</a:t>
            </a:r>
          </a:p>
        </p:txBody>
      </p:sp>
      <p:pic>
        <p:nvPicPr>
          <p:cNvPr id="6" name="Picture 2" descr="https://encrypted-tbn3.google.com/images?q=tbn:ANd9GcQ_7Tf2it_Qe6iztx3wnnTbvBi8F8lsS8n2iTjlPxE3mh7wtomg"/>
          <p:cNvPicPr>
            <a:picLocks noChangeAspect="1" noChangeArrowheads="1"/>
          </p:cNvPicPr>
          <p:nvPr/>
        </p:nvPicPr>
        <p:blipFill>
          <a:blip r:embed="rId2" cstate="print"/>
          <a:srcRect/>
          <a:stretch>
            <a:fillRect/>
          </a:stretch>
        </p:blipFill>
        <p:spPr bwMode="auto">
          <a:xfrm>
            <a:off x="6572264" y="1714488"/>
            <a:ext cx="2571736" cy="47149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14 Grēks vairs nevaldīs pār jums, jo jūs neesat padoti bauslībai, bet gan žēlastībai. Taisnības kalpi 15 Ko nu? Vai varam grēkot, ja vairs neesam padoti bauslībai, bet gan žēlastībai? Nē, taču!</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sp>
        <p:nvSpPr>
          <p:cNvPr id="5" name="Rectangle 4"/>
          <p:cNvSpPr>
            <a:spLocks noChangeArrowheads="1"/>
          </p:cNvSpPr>
          <p:nvPr/>
        </p:nvSpPr>
        <p:spPr bwMode="auto">
          <a:xfrm>
            <a:off x="0" y="1643063"/>
            <a:ext cx="6858000" cy="4832350"/>
          </a:xfrm>
          <a:prstGeom prst="rect">
            <a:avLst/>
          </a:prstGeom>
          <a:noFill/>
          <a:ln w="9525">
            <a:noFill/>
            <a:miter lim="800000"/>
            <a:headEnd/>
            <a:tailEnd/>
          </a:ln>
        </p:spPr>
        <p:txBody>
          <a:bodyPr>
            <a:spAutoFit/>
          </a:bodyPr>
          <a:lstStyle/>
          <a:p>
            <a:pPr>
              <a:buFontTx/>
              <a:buChar char="•"/>
            </a:pPr>
            <a:r>
              <a:rPr lang="lv-LV" sz="2800" b="1" dirty="0"/>
              <a:t>Patiesa ticība nav savienojama ar dzīvi atklātā grēkā!</a:t>
            </a:r>
          </a:p>
          <a:p>
            <a:pPr>
              <a:buFontTx/>
              <a:buChar char="•"/>
            </a:pPr>
            <a:r>
              <a:rPr lang="lv-LV" sz="2800" b="1" dirty="0"/>
              <a:t>Kristus</a:t>
            </a:r>
            <a:r>
              <a:rPr lang="lv-LV" sz="2800" dirty="0"/>
              <a:t> pie </a:t>
            </a:r>
            <a:r>
              <a:rPr lang="lv-LV" sz="2800" b="1" dirty="0"/>
              <a:t>krusta</a:t>
            </a:r>
            <a:r>
              <a:rPr lang="lv-LV" sz="2800" dirty="0"/>
              <a:t> izcīnīja </a:t>
            </a:r>
            <a:r>
              <a:rPr lang="lv-LV" sz="2800" b="1" dirty="0"/>
              <a:t>uzvaru</a:t>
            </a:r>
            <a:r>
              <a:rPr lang="lv-LV" sz="2800" dirty="0"/>
              <a:t> pār </a:t>
            </a:r>
            <a:r>
              <a:rPr lang="lv-LV" sz="2800" b="1" dirty="0"/>
              <a:t>grēku</a:t>
            </a:r>
            <a:r>
              <a:rPr lang="lv-LV" sz="2800" dirty="0"/>
              <a:t>, </a:t>
            </a:r>
            <a:r>
              <a:rPr lang="lv-LV" sz="2800" b="1" dirty="0"/>
              <a:t>nāvi</a:t>
            </a:r>
            <a:r>
              <a:rPr lang="lv-LV" sz="2800" dirty="0"/>
              <a:t> un </a:t>
            </a:r>
            <a:r>
              <a:rPr lang="lv-LV" sz="2800" b="1" dirty="0"/>
              <a:t>elli</a:t>
            </a:r>
            <a:r>
              <a:rPr lang="lv-LV" sz="2800" dirty="0"/>
              <a:t>.</a:t>
            </a:r>
          </a:p>
          <a:p>
            <a:pPr>
              <a:buFontTx/>
              <a:buChar char="•"/>
            </a:pPr>
            <a:r>
              <a:rPr lang="lv-LV" sz="2800" dirty="0"/>
              <a:t>Ja mēs </a:t>
            </a:r>
            <a:r>
              <a:rPr lang="lv-LV" sz="2800" b="1" dirty="0"/>
              <a:t>kristīti</a:t>
            </a:r>
            <a:r>
              <a:rPr lang="lv-LV" sz="2800" dirty="0"/>
              <a:t> </a:t>
            </a:r>
            <a:r>
              <a:rPr lang="lv-LV" sz="2800" b="1" dirty="0"/>
              <a:t>būdami</a:t>
            </a:r>
            <a:r>
              <a:rPr lang="lv-LV" sz="2800" dirty="0"/>
              <a:t> gribam </a:t>
            </a:r>
            <a:r>
              <a:rPr lang="lv-LV" sz="2800" b="1" dirty="0"/>
              <a:t>dot vaļu </a:t>
            </a:r>
            <a:r>
              <a:rPr lang="lv-LV" sz="2800" dirty="0"/>
              <a:t>savām </a:t>
            </a:r>
            <a:r>
              <a:rPr lang="lv-LV" sz="2800" b="1" dirty="0"/>
              <a:t>netiklajām </a:t>
            </a:r>
            <a:r>
              <a:rPr lang="lv-LV" sz="2800" b="1" dirty="0" err="1"/>
              <a:t>iekārēm</a:t>
            </a:r>
            <a:r>
              <a:rPr lang="lv-LV" sz="2800" dirty="0"/>
              <a:t>, tad mēs ar </a:t>
            </a:r>
            <a:r>
              <a:rPr lang="lv-LV" sz="2800" dirty="0" smtClean="0"/>
              <a:t>savām kājām “</a:t>
            </a:r>
            <a:r>
              <a:rPr lang="lv-LV" sz="2800" b="1" dirty="0" smtClean="0"/>
              <a:t>mīdām</a:t>
            </a:r>
            <a:r>
              <a:rPr lang="lv-LV" sz="2800" dirty="0"/>
              <a:t>”</a:t>
            </a:r>
            <a:r>
              <a:rPr lang="lv-LV" sz="2800" b="1" dirty="0"/>
              <a:t> Kristus paveikto</a:t>
            </a:r>
            <a:r>
              <a:rPr lang="lv-LV" sz="2800" dirty="0"/>
              <a:t>.</a:t>
            </a:r>
          </a:p>
          <a:p>
            <a:pPr>
              <a:buFontTx/>
              <a:buChar char="•"/>
            </a:pPr>
            <a:r>
              <a:rPr lang="lv-LV" sz="2800" b="1" dirty="0"/>
              <a:t>Kristieša dzīve nav puķu dārzs</a:t>
            </a:r>
            <a:r>
              <a:rPr lang="lv-LV" sz="2800" dirty="0"/>
              <a:t>, kur tu tikai </a:t>
            </a:r>
            <a:r>
              <a:rPr lang="lv-LV" sz="2800" b="1" dirty="0"/>
              <a:t>staigā</a:t>
            </a:r>
            <a:r>
              <a:rPr lang="lv-LV" sz="2800" dirty="0"/>
              <a:t> un </a:t>
            </a:r>
            <a:r>
              <a:rPr lang="lv-LV" sz="2800" b="1" dirty="0"/>
              <a:t>plūc skaistākās puķes</a:t>
            </a:r>
            <a:r>
              <a:rPr lang="lv-LV" sz="2800" dirty="0"/>
              <a:t>.</a:t>
            </a:r>
          </a:p>
          <a:p>
            <a:pPr>
              <a:buFontTx/>
              <a:buChar char="•"/>
            </a:pPr>
            <a:r>
              <a:rPr lang="lv-LV" sz="2800" b="1" dirty="0"/>
              <a:t>Kristieša dzīve ir </a:t>
            </a:r>
            <a:r>
              <a:rPr lang="lv-LV" sz="2800" dirty="0"/>
              <a:t>arī nostāšanās uz </a:t>
            </a:r>
            <a:r>
              <a:rPr lang="lv-LV" sz="2800" b="1" dirty="0"/>
              <a:t>kara takas ar grēku, pasauli</a:t>
            </a:r>
            <a:r>
              <a:rPr lang="lv-LV" sz="2800" dirty="0"/>
              <a:t> un </a:t>
            </a:r>
            <a:r>
              <a:rPr lang="lv-LV" sz="2800" b="1" dirty="0"/>
              <a:t>velnu!</a:t>
            </a:r>
            <a:endParaRPr lang="lv-LV" sz="2800" dirty="0"/>
          </a:p>
        </p:txBody>
      </p:sp>
      <p:pic>
        <p:nvPicPr>
          <p:cNvPr id="6" name="Picture 2" descr="https://encrypted-tbn2.google.com/images?q=tbn:ANd9GcRoHvmiIbk_XIjZVqrldQGkx4w5Bt2YnlhtEroD9dYTfk68YheoDw"/>
          <p:cNvPicPr>
            <a:picLocks noChangeAspect="1" noChangeArrowheads="1"/>
          </p:cNvPicPr>
          <p:nvPr/>
        </p:nvPicPr>
        <p:blipFill>
          <a:blip r:embed="rId2" cstate="print"/>
          <a:srcRect l="10417" r="13194"/>
          <a:stretch>
            <a:fillRect/>
          </a:stretch>
        </p:blipFill>
        <p:spPr bwMode="auto">
          <a:xfrm>
            <a:off x="6665645" y="1785926"/>
            <a:ext cx="2478355" cy="47291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 calcmode="lin" valueType="num">
                                      <p:cBhvr additive="base">
                                        <p:cTn id="2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additive="base">
                                        <p:cTn id="3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16 Vai tad nezināt, ka, nodevuši sevi verdzības klausībā, jūs esat vergi tam, kam paklausāt, – vai nu grēkam, kas ved nāvē, vai paklausībai Dievam, kas ved uz taisnību. 17 Bet lai pateicība Dievam, ka, reiz būdami grēka vergi, jūs no sirds esat paklausījuši tai mācībai, kas jums nodota, 18 un, atbrīvoti no grēka, jūs paklausāt taisnībai.</a:t>
            </a:r>
          </a:p>
        </p:txBody>
      </p:sp>
      <p:sp>
        <p:nvSpPr>
          <p:cNvPr id="7" name="Rectangle 6"/>
          <p:cNvSpPr>
            <a:spLocks noChangeArrowheads="1"/>
          </p:cNvSpPr>
          <p:nvPr/>
        </p:nvSpPr>
        <p:spPr bwMode="auto">
          <a:xfrm>
            <a:off x="0" y="2071678"/>
            <a:ext cx="6858016" cy="4832092"/>
          </a:xfrm>
          <a:prstGeom prst="rect">
            <a:avLst/>
          </a:prstGeom>
          <a:noFill/>
          <a:ln w="9525">
            <a:noFill/>
            <a:miter lim="800000"/>
            <a:headEnd/>
            <a:tailEnd/>
          </a:ln>
        </p:spPr>
        <p:txBody>
          <a:bodyPr wrap="square">
            <a:spAutoFit/>
          </a:bodyPr>
          <a:lstStyle/>
          <a:p>
            <a:pPr>
              <a:buFontTx/>
              <a:buChar char="•"/>
            </a:pPr>
            <a:r>
              <a:rPr lang="lv-LV" sz="2800" b="1" dirty="0" smtClean="0"/>
              <a:t>Katrs</a:t>
            </a:r>
            <a:r>
              <a:rPr lang="lv-LV" sz="2800" dirty="0" smtClean="0"/>
              <a:t>, kas </a:t>
            </a:r>
            <a:r>
              <a:rPr lang="lv-LV" sz="2800" b="1" dirty="0" smtClean="0"/>
              <a:t>grēku dara</a:t>
            </a:r>
            <a:r>
              <a:rPr lang="lv-LV" sz="2800" dirty="0" smtClean="0"/>
              <a:t>, ir </a:t>
            </a:r>
            <a:r>
              <a:rPr lang="lv-LV" sz="2800" b="1" dirty="0" smtClean="0"/>
              <a:t>grēka vergs</a:t>
            </a:r>
            <a:r>
              <a:rPr lang="lv-LV" sz="2800" dirty="0" smtClean="0"/>
              <a:t>!</a:t>
            </a:r>
            <a:endParaRPr lang="lv-LV" sz="2800" dirty="0"/>
          </a:p>
          <a:p>
            <a:pPr>
              <a:buFontTx/>
              <a:buChar char="•"/>
            </a:pPr>
            <a:r>
              <a:rPr lang="lv-LV" sz="2800" b="1" dirty="0" smtClean="0"/>
              <a:t>Paklausība grēkam </a:t>
            </a:r>
            <a:r>
              <a:rPr lang="lv-LV" sz="2800" dirty="0" smtClean="0"/>
              <a:t>ved </a:t>
            </a:r>
            <a:r>
              <a:rPr lang="lv-LV" sz="2800" dirty="0" smtClean="0">
                <a:sym typeface="Wingdings" pitchFamily="2" charset="2"/>
              </a:rPr>
              <a:t></a:t>
            </a:r>
            <a:r>
              <a:rPr lang="lv-LV" sz="2800" dirty="0" smtClean="0"/>
              <a:t>uz </a:t>
            </a:r>
            <a:r>
              <a:rPr lang="lv-LV" sz="2800" b="1" dirty="0" smtClean="0"/>
              <a:t>nāvi</a:t>
            </a:r>
            <a:r>
              <a:rPr lang="lv-LV" sz="2800" dirty="0" smtClean="0"/>
              <a:t>!</a:t>
            </a:r>
          </a:p>
          <a:p>
            <a:pPr>
              <a:buFontTx/>
              <a:buChar char="•"/>
            </a:pPr>
            <a:r>
              <a:rPr lang="lv-LV" sz="2800" b="1" dirty="0" smtClean="0"/>
              <a:t>Paklausība Dievam </a:t>
            </a:r>
            <a:r>
              <a:rPr lang="lv-LV" sz="2800" dirty="0" smtClean="0"/>
              <a:t>ved </a:t>
            </a:r>
            <a:r>
              <a:rPr lang="lv-LV" sz="2800" dirty="0" smtClean="0">
                <a:sym typeface="Wingdings" pitchFamily="2" charset="2"/>
              </a:rPr>
              <a:t> </a:t>
            </a:r>
            <a:r>
              <a:rPr lang="lv-LV" sz="2800" dirty="0" smtClean="0"/>
              <a:t>uz </a:t>
            </a:r>
            <a:r>
              <a:rPr lang="lv-LV" sz="2800" b="1" dirty="0" smtClean="0"/>
              <a:t>taisnību</a:t>
            </a:r>
            <a:r>
              <a:rPr lang="lv-LV" sz="2800" dirty="0" smtClean="0"/>
              <a:t>!</a:t>
            </a:r>
          </a:p>
          <a:p>
            <a:pPr>
              <a:buFontTx/>
              <a:buChar char="•"/>
            </a:pPr>
            <a:r>
              <a:rPr lang="lv-LV" sz="2800" b="1" dirty="0" smtClean="0"/>
              <a:t>Reiz</a:t>
            </a:r>
            <a:r>
              <a:rPr lang="lv-LV" sz="2800" dirty="0" smtClean="0"/>
              <a:t> mēs </a:t>
            </a:r>
            <a:r>
              <a:rPr lang="lv-LV" sz="2800" b="1" dirty="0" smtClean="0"/>
              <a:t>visi</a:t>
            </a:r>
            <a:r>
              <a:rPr lang="lv-LV" sz="2800" dirty="0" smtClean="0"/>
              <a:t> esam bijuši </a:t>
            </a:r>
            <a:r>
              <a:rPr lang="lv-LV" sz="2800" b="1" dirty="0" smtClean="0"/>
              <a:t>grēka vergi</a:t>
            </a:r>
            <a:r>
              <a:rPr lang="lv-LV" sz="2800" dirty="0" smtClean="0"/>
              <a:t>!</a:t>
            </a:r>
          </a:p>
          <a:p>
            <a:pPr>
              <a:buFontTx/>
              <a:buChar char="•"/>
            </a:pPr>
            <a:r>
              <a:rPr lang="lv-LV" sz="2800" dirty="0" smtClean="0"/>
              <a:t>Bet </a:t>
            </a:r>
            <a:r>
              <a:rPr lang="lv-LV" sz="2800" b="1" dirty="0" smtClean="0"/>
              <a:t>pateicība Dievam </a:t>
            </a:r>
            <a:r>
              <a:rPr lang="lv-LV" sz="2800" dirty="0" smtClean="0"/>
              <a:t>par tiem, kas reiz </a:t>
            </a:r>
            <a:r>
              <a:rPr lang="lv-LV" sz="2800" b="1" dirty="0" smtClean="0"/>
              <a:t>atsaukušies Dieva aicinājumam </a:t>
            </a:r>
            <a:r>
              <a:rPr lang="lv-LV" sz="2800" dirty="0" smtClean="0"/>
              <a:t>kļūt par </a:t>
            </a:r>
            <a:r>
              <a:rPr lang="lv-LV" sz="2800" b="1" dirty="0" smtClean="0"/>
              <a:t>Dieva bērniem </a:t>
            </a:r>
            <a:r>
              <a:rPr lang="lv-LV" sz="2800" dirty="0" smtClean="0"/>
              <a:t>un kļuvuši </a:t>
            </a:r>
            <a:r>
              <a:rPr lang="lv-LV" sz="2800" b="1" dirty="0" smtClean="0"/>
              <a:t>brīvi no grēka</a:t>
            </a:r>
            <a:r>
              <a:rPr lang="lv-LV" sz="2800" dirty="0" smtClean="0"/>
              <a:t>!</a:t>
            </a:r>
          </a:p>
          <a:p>
            <a:pPr>
              <a:buFontTx/>
              <a:buChar char="•"/>
            </a:pPr>
            <a:r>
              <a:rPr lang="lv-LV" sz="2800" b="1" dirty="0" smtClean="0"/>
              <a:t>Īsta</a:t>
            </a:r>
            <a:r>
              <a:rPr lang="lv-LV" sz="2800" dirty="0" smtClean="0"/>
              <a:t>, patiesa </a:t>
            </a:r>
            <a:r>
              <a:rPr lang="lv-LV" sz="2800" b="1" dirty="0" smtClean="0"/>
              <a:t>brīvība</a:t>
            </a:r>
            <a:r>
              <a:rPr lang="lv-LV" sz="2800" dirty="0" smtClean="0"/>
              <a:t> ir </a:t>
            </a:r>
            <a:r>
              <a:rPr lang="lv-LV" sz="2800" b="1" dirty="0" smtClean="0"/>
              <a:t>nevis brīvība grēkot</a:t>
            </a:r>
            <a:r>
              <a:rPr lang="lv-LV" sz="2800" dirty="0" smtClean="0"/>
              <a:t>, jo tur cilvēkam īstas brīvības nav!</a:t>
            </a:r>
          </a:p>
          <a:p>
            <a:pPr>
              <a:buFontTx/>
              <a:buChar char="•"/>
            </a:pPr>
            <a:r>
              <a:rPr lang="lv-LV" sz="2800" dirty="0" smtClean="0"/>
              <a:t>Bet </a:t>
            </a:r>
            <a:r>
              <a:rPr lang="lv-LV" sz="2800" b="1" dirty="0" smtClean="0"/>
              <a:t>patiesa brīvība </a:t>
            </a:r>
            <a:r>
              <a:rPr lang="lv-LV" sz="2800" dirty="0" smtClean="0"/>
              <a:t>ir dzīvē </a:t>
            </a:r>
            <a:r>
              <a:rPr lang="lv-LV" sz="2800" b="1" dirty="0" smtClean="0"/>
              <a:t>paklausot Kristum, bez grēka</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dirty="0" smtClean="0"/>
          </a:p>
        </p:txBody>
      </p:sp>
      <p:pic>
        <p:nvPicPr>
          <p:cNvPr id="10242" name="Picture 2" descr="Att&amp;emacr;lu rezult&amp;amacr;ti vaic&amp;amacr;jumam “free from sin”"/>
          <p:cNvPicPr>
            <a:picLocks noChangeAspect="1" noChangeArrowheads="1"/>
          </p:cNvPicPr>
          <p:nvPr/>
        </p:nvPicPr>
        <p:blipFill>
          <a:blip r:embed="rId2" cstate="print"/>
          <a:srcRect/>
          <a:stretch>
            <a:fillRect/>
          </a:stretch>
        </p:blipFill>
        <p:spPr bwMode="auto">
          <a:xfrm>
            <a:off x="6686550" y="2143116"/>
            <a:ext cx="2457450" cy="40719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2"/>
                                        </p:tgtEl>
                                        <p:attrNameLst>
                                          <p:attrName>style.visibility</p:attrName>
                                        </p:attrNameLst>
                                      </p:cBhvr>
                                      <p:to>
                                        <p:strVal val="visible"/>
                                      </p:to>
                                    </p:set>
                                    <p:animEffect transition="in" filter="fade">
                                      <p:cBhvr>
                                        <p:cTn id="11" dur="2000"/>
                                        <p:tgtEl>
                                          <p:spTgt spid="102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dirty="0" smtClean="0"/>
              <a:t>19 Jūsu cilvēciskā nespēka dēļ es runāju vienkāršā cilvēku valodā. Tāpat kā jūs, ļaunu darīdami, reiz nodevāt savus locekļus kā vergus nešķīstībai un ļaundarībai, tā tagad nododiet savus locekļus kā vergus taisnībai uz svētumu. 20 Kad jūs bijāt grēka vergi, jūs nekalpojāt taisnībai. 21 Kāds tad toreiz bija jūsu auglis? Tāds, par ko jums tagad jākaunas; tas viss ved nāvē.</a:t>
            </a:r>
          </a:p>
        </p:txBody>
      </p:sp>
      <p:sp>
        <p:nvSpPr>
          <p:cNvPr id="7" name="Rectangle 6"/>
          <p:cNvSpPr>
            <a:spLocks noChangeArrowheads="1"/>
          </p:cNvSpPr>
          <p:nvPr/>
        </p:nvSpPr>
        <p:spPr bwMode="auto">
          <a:xfrm>
            <a:off x="0" y="2528257"/>
            <a:ext cx="6300788" cy="4401205"/>
          </a:xfrm>
          <a:prstGeom prst="rect">
            <a:avLst/>
          </a:prstGeom>
          <a:noFill/>
          <a:ln w="9525">
            <a:noFill/>
            <a:miter lim="800000"/>
            <a:headEnd/>
            <a:tailEnd/>
          </a:ln>
        </p:spPr>
        <p:txBody>
          <a:bodyPr>
            <a:spAutoFit/>
          </a:bodyPr>
          <a:lstStyle/>
          <a:p>
            <a:pPr>
              <a:buFontTx/>
              <a:buChar char="•"/>
            </a:pPr>
            <a:r>
              <a:rPr lang="lv-LV" sz="2800" dirty="0" smtClean="0"/>
              <a:t>Ar kādu </a:t>
            </a:r>
            <a:r>
              <a:rPr lang="lv-LV" sz="2800" b="1" dirty="0" smtClean="0"/>
              <a:t>aizrautību</a:t>
            </a:r>
            <a:r>
              <a:rPr lang="lv-LV" sz="2800" dirty="0" smtClean="0"/>
              <a:t> jūs </a:t>
            </a:r>
            <a:r>
              <a:rPr lang="lv-LV" sz="2800" b="1" dirty="0" smtClean="0"/>
              <a:t>reiz kalpojāt </a:t>
            </a:r>
            <a:r>
              <a:rPr lang="lv-LV" sz="2800" dirty="0" smtClean="0"/>
              <a:t>dažādiem </a:t>
            </a:r>
            <a:r>
              <a:rPr lang="lv-LV" sz="2800" b="1" dirty="0" smtClean="0"/>
              <a:t>grēkiem</a:t>
            </a:r>
            <a:r>
              <a:rPr lang="lv-LV" sz="2800" dirty="0" smtClean="0"/>
              <a:t>, ar tādu pašu </a:t>
            </a:r>
            <a:r>
              <a:rPr lang="lv-LV" sz="2800" b="1" dirty="0" smtClean="0"/>
              <a:t>aizrautību</a:t>
            </a:r>
            <a:r>
              <a:rPr lang="lv-LV" sz="2800" dirty="0" smtClean="0"/>
              <a:t> mums vajadzētu darīt </a:t>
            </a:r>
            <a:r>
              <a:rPr lang="lv-LV" sz="2800" b="1" dirty="0" smtClean="0"/>
              <a:t>taisnības darbus </a:t>
            </a:r>
            <a:r>
              <a:rPr lang="lv-LV" sz="2800" dirty="0" smtClean="0"/>
              <a:t>saviem </a:t>
            </a:r>
            <a:r>
              <a:rPr lang="lv-LV" sz="2800" b="1" dirty="0" smtClean="0"/>
              <a:t>tuvākajiem</a:t>
            </a:r>
            <a:r>
              <a:rPr lang="lv-LV" sz="2800" dirty="0" smtClean="0"/>
              <a:t>!</a:t>
            </a:r>
            <a:endParaRPr lang="lv-LV" sz="2800" dirty="0"/>
          </a:p>
          <a:p>
            <a:pPr>
              <a:buFontTx/>
              <a:buChar char="•"/>
            </a:pPr>
            <a:r>
              <a:rPr lang="lv-LV" sz="2800" b="1" dirty="0" smtClean="0"/>
              <a:t>Ap. Pāvils </a:t>
            </a:r>
            <a:r>
              <a:rPr lang="lv-LV" sz="2800" dirty="0" smtClean="0"/>
              <a:t>tam ir </a:t>
            </a:r>
            <a:r>
              <a:rPr lang="lv-LV" sz="2800" b="1" dirty="0" smtClean="0"/>
              <a:t>izcils piemērs</a:t>
            </a:r>
            <a:r>
              <a:rPr lang="lv-LV" sz="2800" dirty="0" smtClean="0"/>
              <a:t>:</a:t>
            </a:r>
          </a:p>
          <a:p>
            <a:pPr>
              <a:buFontTx/>
              <a:buChar char="•"/>
            </a:pPr>
            <a:r>
              <a:rPr lang="lv-LV" sz="2800" b="1" dirty="0" smtClean="0"/>
              <a:t>Pirms</a:t>
            </a:r>
            <a:r>
              <a:rPr lang="lv-LV" sz="2800" dirty="0" smtClean="0"/>
              <a:t> viņš </a:t>
            </a:r>
            <a:r>
              <a:rPr lang="lv-LV" sz="2800" b="1" dirty="0" smtClean="0"/>
              <a:t>Kristu</a:t>
            </a:r>
            <a:r>
              <a:rPr lang="lv-LV" sz="2800" dirty="0" smtClean="0"/>
              <a:t> bija </a:t>
            </a:r>
            <a:r>
              <a:rPr lang="lv-LV" sz="2800" b="1" dirty="0" smtClean="0"/>
              <a:t>saticis</a:t>
            </a:r>
            <a:r>
              <a:rPr lang="lv-LV" sz="2800" dirty="0" smtClean="0"/>
              <a:t>, viņš </a:t>
            </a:r>
            <a:r>
              <a:rPr lang="lv-LV" sz="2800" b="1" dirty="0" smtClean="0"/>
              <a:t>vajāja Dieva draudzi </a:t>
            </a:r>
            <a:r>
              <a:rPr lang="lv-LV" sz="2800" dirty="0" smtClean="0"/>
              <a:t>– </a:t>
            </a:r>
            <a:r>
              <a:rPr lang="lv-LV" sz="2800" b="1" dirty="0" smtClean="0"/>
              <a:t>kristiešus</a:t>
            </a:r>
            <a:r>
              <a:rPr lang="lv-LV" sz="2800" dirty="0" smtClean="0"/>
              <a:t>, bet tad, kad viņš </a:t>
            </a:r>
            <a:r>
              <a:rPr lang="lv-LV" sz="2800" b="1" dirty="0" smtClean="0"/>
              <a:t>sastapa Kristu</a:t>
            </a:r>
            <a:r>
              <a:rPr lang="lv-LV" sz="2800" dirty="0" smtClean="0"/>
              <a:t>, visa </a:t>
            </a:r>
            <a:r>
              <a:rPr lang="lv-LV" sz="2800" b="1" dirty="0" smtClean="0"/>
              <a:t>viņa dzīve mainījās </a:t>
            </a:r>
            <a:r>
              <a:rPr lang="lv-LV" sz="2800" dirty="0" smtClean="0"/>
              <a:t>un viņš </a:t>
            </a:r>
            <a:r>
              <a:rPr lang="lv-LV" sz="2800" b="1" dirty="0" smtClean="0"/>
              <a:t>kļuva</a:t>
            </a:r>
            <a:r>
              <a:rPr lang="lv-LV" sz="2800" dirty="0" smtClean="0"/>
              <a:t> par </a:t>
            </a:r>
            <a:r>
              <a:rPr lang="lv-LV" sz="2800" b="1" dirty="0" smtClean="0"/>
              <a:t>dedzīgu Tā Kunga kalpu</a:t>
            </a:r>
            <a:r>
              <a:rPr lang="lv-LV" sz="2800" dirty="0" smtClean="0"/>
              <a:t>!</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dirty="0" smtClean="0"/>
          </a:p>
        </p:txBody>
      </p:sp>
      <p:pic>
        <p:nvPicPr>
          <p:cNvPr id="9218" name="Picture 2" descr="Att&amp;emacr;lu rezult&amp;amacr;ti vaic&amp;amacr;jumam “St. Paul”"/>
          <p:cNvPicPr>
            <a:picLocks noChangeAspect="1" noChangeArrowheads="1"/>
          </p:cNvPicPr>
          <p:nvPr/>
        </p:nvPicPr>
        <p:blipFill>
          <a:blip r:embed="rId2" cstate="print"/>
          <a:srcRect/>
          <a:stretch>
            <a:fillRect/>
          </a:stretch>
        </p:blipFill>
        <p:spPr bwMode="auto">
          <a:xfrm>
            <a:off x="6500826" y="2285992"/>
            <a:ext cx="2643174" cy="457200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ts val="0"/>
              </a:spcBef>
              <a:buNone/>
            </a:pPr>
            <a:r>
              <a:rPr lang="lv-LV" sz="2800" i="1" dirty="0" smtClean="0"/>
              <a:t>22 Bet tagad, kad esat atbrīvoti no grēka un kļuvuši par kalpiem Dievam, jūsu darba auglis ir svētums; tas viss ved mūžīgajā dzīvībā. 23 Jo grēka alga ir nāve, bet Dieva dāvana ir mūžīgā dzīvība Jēzū Kristū, mūsu Kungā.</a:t>
            </a:r>
            <a:endParaRPr lang="lv-LV" sz="2800" i="1" dirty="0"/>
          </a:p>
        </p:txBody>
      </p:sp>
      <p:sp>
        <p:nvSpPr>
          <p:cNvPr id="7" name="Rectangle 6"/>
          <p:cNvSpPr>
            <a:spLocks noChangeArrowheads="1"/>
          </p:cNvSpPr>
          <p:nvPr/>
        </p:nvSpPr>
        <p:spPr bwMode="auto">
          <a:xfrm>
            <a:off x="0" y="2405714"/>
            <a:ext cx="4429124" cy="523220"/>
          </a:xfrm>
          <a:prstGeom prst="rect">
            <a:avLst/>
          </a:prstGeom>
          <a:noFill/>
          <a:ln w="9525">
            <a:noFill/>
            <a:miter lim="800000"/>
            <a:headEnd/>
            <a:tailEnd/>
          </a:ln>
        </p:spPr>
        <p:txBody>
          <a:bodyPr wrap="square">
            <a:spAutoFit/>
          </a:bodyPr>
          <a:lstStyle/>
          <a:p>
            <a:pPr algn="ctr"/>
            <a:r>
              <a:rPr lang="lv-LV" sz="2800" b="1" dirty="0" smtClean="0"/>
              <a:t>Grēka alga ir nāve!</a:t>
            </a:r>
            <a:endParaRPr lang="lv-LV" sz="2800" b="1"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dirty="0" smtClean="0"/>
          </a:p>
        </p:txBody>
      </p:sp>
      <p:pic>
        <p:nvPicPr>
          <p:cNvPr id="5" name="Picture 4" descr="2004-09-20"/>
          <p:cNvPicPr>
            <a:picLocks noChangeAspect="1" noChangeArrowheads="1"/>
          </p:cNvPicPr>
          <p:nvPr/>
        </p:nvPicPr>
        <p:blipFill>
          <a:blip r:embed="rId2" cstate="print"/>
          <a:srcRect/>
          <a:stretch>
            <a:fillRect/>
          </a:stretch>
        </p:blipFill>
        <p:spPr>
          <a:xfrm>
            <a:off x="0" y="3143248"/>
            <a:ext cx="4554109" cy="3571876"/>
          </a:xfrm>
          <a:prstGeom prst="rect">
            <a:avLst/>
          </a:prstGeom>
          <a:effectLst>
            <a:softEdge rad="112500"/>
          </a:effectLst>
        </p:spPr>
      </p:pic>
      <p:sp>
        <p:nvSpPr>
          <p:cNvPr id="6" name="Rectangle 5"/>
          <p:cNvSpPr>
            <a:spLocks noChangeArrowheads="1"/>
          </p:cNvSpPr>
          <p:nvPr/>
        </p:nvSpPr>
        <p:spPr bwMode="auto">
          <a:xfrm>
            <a:off x="4643438" y="2117703"/>
            <a:ext cx="4429124" cy="954107"/>
          </a:xfrm>
          <a:prstGeom prst="rect">
            <a:avLst/>
          </a:prstGeom>
          <a:noFill/>
          <a:ln w="9525">
            <a:noFill/>
            <a:miter lim="800000"/>
            <a:headEnd/>
            <a:tailEnd/>
          </a:ln>
        </p:spPr>
        <p:txBody>
          <a:bodyPr wrap="square">
            <a:spAutoFit/>
          </a:bodyPr>
          <a:lstStyle/>
          <a:p>
            <a:pPr algn="ctr"/>
            <a:r>
              <a:rPr lang="lv-LV" sz="2800" b="1" dirty="0" smtClean="0"/>
              <a:t>Dieva dāvana ir mūžīgā dzīvība Jēzū Kristū!</a:t>
            </a:r>
            <a:endParaRPr lang="lv-LV" sz="2800" b="1" dirty="0"/>
          </a:p>
        </p:txBody>
      </p:sp>
      <p:pic>
        <p:nvPicPr>
          <p:cNvPr id="8194" name="Picture 2" descr="Saist&amp;imacr;ts att&amp;emacr;ls"/>
          <p:cNvPicPr>
            <a:picLocks noChangeAspect="1" noChangeArrowheads="1"/>
          </p:cNvPicPr>
          <p:nvPr/>
        </p:nvPicPr>
        <p:blipFill>
          <a:blip r:embed="rId3" cstate="print"/>
          <a:srcRect/>
          <a:stretch>
            <a:fillRect/>
          </a:stretch>
        </p:blipFill>
        <p:spPr bwMode="auto">
          <a:xfrm>
            <a:off x="4420279" y="3143248"/>
            <a:ext cx="4723721" cy="35004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21"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4)">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8194"/>
                                        </p:tgtEl>
                                        <p:attrNameLst>
                                          <p:attrName>style.visibility</p:attrName>
                                        </p:attrNameLst>
                                      </p:cBhvr>
                                      <p:to>
                                        <p:strVal val="visible"/>
                                      </p:to>
                                    </p:set>
                                    <p:animEffect transition="in" filter="fade">
                                      <p:cBhvr>
                                        <p:cTn id="24"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6814</TotalTime>
  <Words>1222</Words>
  <Application>Microsoft Office PowerPoint</Application>
  <PresentationFormat>On-screen Show (4:3)</PresentationFormat>
  <Paragraphs>71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Rom.6:12-23 Patiesa brīvība</vt:lpstr>
      <vt:lpstr>Rom.6:12-23 Patiesa brīvība</vt:lpstr>
      <vt:lpstr>Slide 3</vt:lpstr>
      <vt:lpstr>Kristieši ir svētie</vt:lpstr>
      <vt:lpstr>Slide 5</vt:lpstr>
      <vt:lpstr>Slide 6</vt:lpstr>
      <vt:lpstr>Slide 7</vt:lpstr>
      <vt:lpstr>Slide 8</vt:lpstr>
      <vt:lpstr>Slide 9</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81</cp:revision>
  <dcterms:created xsi:type="dcterms:W3CDTF">2010-10-07T14:46:11Z</dcterms:created>
  <dcterms:modified xsi:type="dcterms:W3CDTF">2020-07-04T07:11:16Z</dcterms:modified>
</cp:coreProperties>
</file>