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58" r:id="rId3"/>
    <p:sldId id="282" r:id="rId4"/>
    <p:sldId id="285" r:id="rId5"/>
    <p:sldId id="292" r:id="rId6"/>
    <p:sldId id="286" r:id="rId7"/>
    <p:sldId id="260" r:id="rId8"/>
    <p:sldId id="287" r:id="rId9"/>
    <p:sldId id="288" r:id="rId10"/>
    <p:sldId id="291" r:id="rId11"/>
    <p:sldId id="293" r:id="rId12"/>
    <p:sldId id="290" r:id="rId13"/>
    <p:sldId id="279" r:id="rId14"/>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p:scale>
          <a:sx n="70" d="100"/>
          <a:sy n="70" d="100"/>
        </p:scale>
        <p:origin x="-600" y="68"/>
      </p:cViewPr>
      <p:guideLst>
        <p:guide orient="horz" pos="2160"/>
        <p:guide pos="2880"/>
      </p:guideLst>
    </p:cSldViewPr>
  </p:slideViewPr>
  <p:notesTextViewPr>
    <p:cViewPr>
      <p:scale>
        <a:sx n="100" d="100"/>
        <a:sy n="100" d="100"/>
      </p:scale>
      <p:origin x="0" y="0"/>
    </p:cViewPr>
  </p:notesTextViewPr>
  <p:sorterViewPr>
    <p:cViewPr>
      <p:scale>
        <a:sx n="90" d="100"/>
        <a:sy n="90" d="100"/>
      </p:scale>
      <p:origin x="0" y="46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30F1DF1-3E85-4C32-825F-B8FC5547145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2128CD0-4BF0-4F52-9D54-5A7684C8512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E1AD476-0555-4E88-91D3-B40DA79F8469}"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0D95604-B233-457A-A519-B15A77C5CDF5}"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144930A-F831-4F4C-814C-A967708A736C}"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698AA97-BFDB-4B08-A3B2-6F8D732A254B}"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9897A89C-763B-4330-8D49-E6DEE9785F30}"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33B0B35-040D-4B66-8CE8-991DF90E258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767C0542-91AC-4B9E-8023-0EE2613E7987}"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9A102D0-CB4F-45D4-A952-1755D9A9D200}"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E4E0542-85CA-4BAD-B45B-B4CD054C10D8}"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72AE82C-7FB9-49E5-84F5-32A90B9C146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571500" y="92075"/>
            <a:ext cx="8229600" cy="836613"/>
          </a:xfrm>
        </p:spPr>
        <p:txBody>
          <a:bodyPr/>
          <a:lstStyle/>
          <a:p>
            <a:pPr eaLnBrk="1" hangingPunct="1"/>
            <a:r>
              <a:rPr lang="lv-LV" sz="4000" b="1" dirty="0" smtClean="0">
                <a:solidFill>
                  <a:schemeClr val="tx1"/>
                </a:solidFill>
              </a:rPr>
              <a:t>2.Tes.2 </a:t>
            </a:r>
            <a:r>
              <a:rPr lang="lv-LV" sz="4000" b="1" dirty="0" smtClean="0">
                <a:solidFill>
                  <a:schemeClr val="tx1"/>
                </a:solidFill>
              </a:rPr>
              <a:t>Pēdējie laiki</a:t>
            </a:r>
          </a:p>
        </p:txBody>
      </p:sp>
      <p:pic>
        <p:nvPicPr>
          <p:cNvPr id="2051" name="Picture 3" descr="DOVE019"/>
          <p:cNvPicPr>
            <a:picLocks noChangeAspect="1" noChangeArrowheads="1"/>
          </p:cNvPicPr>
          <p:nvPr/>
        </p:nvPicPr>
        <p:blipFill>
          <a:blip r:embed="rId2"/>
          <a:srcRect/>
          <a:stretch>
            <a:fillRect/>
          </a:stretch>
        </p:blipFill>
        <p:spPr bwMode="auto">
          <a:xfrm>
            <a:off x="285750"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500938" y="0"/>
            <a:ext cx="1643062" cy="366713"/>
          </a:xfrm>
          <a:prstGeom prst="rect">
            <a:avLst/>
          </a:prstGeom>
          <a:noFill/>
          <a:ln w="9525">
            <a:noFill/>
            <a:miter lim="800000"/>
            <a:headEnd/>
            <a:tailEnd/>
          </a:ln>
        </p:spPr>
        <p:txBody>
          <a:bodyPr>
            <a:spAutoFit/>
          </a:bodyPr>
          <a:lstStyle/>
          <a:p>
            <a:pPr>
              <a:spcBef>
                <a:spcPct val="50000"/>
              </a:spcBef>
            </a:pPr>
            <a:r>
              <a:rPr lang="lv-LV" dirty="0" smtClean="0"/>
              <a:t>29.nov.2020.</a:t>
            </a:r>
            <a:endParaRPr lang="lv-LV" dirty="0"/>
          </a:p>
        </p:txBody>
      </p:sp>
      <p:sp>
        <p:nvSpPr>
          <p:cNvPr id="2053" name="Text Box 6"/>
          <p:cNvSpPr txBox="1">
            <a:spLocks noChangeArrowheads="1"/>
          </p:cNvSpPr>
          <p:nvPr/>
        </p:nvSpPr>
        <p:spPr bwMode="auto">
          <a:xfrm>
            <a:off x="6156325" y="776288"/>
            <a:ext cx="2987675" cy="366712"/>
          </a:xfrm>
          <a:prstGeom prst="rect">
            <a:avLst/>
          </a:prstGeom>
          <a:noFill/>
          <a:ln w="9525">
            <a:noFill/>
            <a:miter lim="800000"/>
            <a:headEnd/>
            <a:tailEnd/>
          </a:ln>
        </p:spPr>
        <p:txBody>
          <a:bodyPr>
            <a:spAutoFit/>
          </a:bodyPr>
          <a:lstStyle/>
          <a:p>
            <a:pPr algn="r">
              <a:spcBef>
                <a:spcPct val="50000"/>
              </a:spcBef>
            </a:pPr>
            <a:r>
              <a:rPr lang="lv-LV"/>
              <a:t>Māc. Roberts Otomers</a:t>
            </a:r>
          </a:p>
        </p:txBody>
      </p:sp>
      <p:pic>
        <p:nvPicPr>
          <p:cNvPr id="7" name="Picture 2" descr="I:\325px-The_Last_Judgement._Jean_Cousin..jpg"/>
          <p:cNvPicPr>
            <a:picLocks noChangeAspect="1" noChangeArrowheads="1"/>
          </p:cNvPicPr>
          <p:nvPr/>
        </p:nvPicPr>
        <p:blipFill>
          <a:blip r:embed="rId3"/>
          <a:srcRect/>
          <a:stretch>
            <a:fillRect/>
          </a:stretch>
        </p:blipFill>
        <p:spPr bwMode="auto">
          <a:xfrm>
            <a:off x="71406" y="1214422"/>
            <a:ext cx="9001156" cy="55491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96875" y="500063"/>
            <a:ext cx="9540875" cy="1052512"/>
          </a:xfrm>
        </p:spPr>
        <p:txBody>
          <a:bodyPr/>
          <a:lstStyle/>
          <a:p>
            <a:r>
              <a:rPr lang="lv-LV" sz="2800" i="1" dirty="0" smtClean="0"/>
              <a:t>„26 ...</a:t>
            </a:r>
            <a:r>
              <a:rPr lang="lv-LV" sz="2800" i="1" dirty="0" smtClean="0"/>
              <a:t>viņu </a:t>
            </a:r>
            <a:r>
              <a:rPr lang="lv-LV" sz="2800" i="1" dirty="0" smtClean="0"/>
              <a:t>sievietes ir apmainījušas dabiskās dzimumu attiecības ar pretdabiskām</a:t>
            </a:r>
            <a:r>
              <a:rPr lang="lv-LV" sz="2800" dirty="0" smtClean="0"/>
              <a:t>, </a:t>
            </a:r>
            <a:r>
              <a:rPr lang="lv-LV" sz="2800" dirty="0" smtClean="0"/>
              <a:t>27 </a:t>
            </a:r>
            <a:r>
              <a:rPr lang="lv-LV" sz="2800" i="1" dirty="0" smtClean="0"/>
              <a:t>Tāpat </a:t>
            </a:r>
            <a:r>
              <a:rPr lang="lv-LV" sz="2800" i="1" dirty="0" smtClean="0"/>
              <a:t>arī vīrieši, atmezdami dabisko kopdzīvi ar sievieti, cits pret citu iekaisuši savā iekārē, piekopdami netiklību, vīrietis ar vīrieti, paši saņemdami sodu par savu maldīšanos... </a:t>
            </a:r>
            <a:r>
              <a:rPr lang="lv-LV" sz="2800" i="1" dirty="0" smtClean="0"/>
              <a:t>31 Pazīdami </a:t>
            </a:r>
            <a:r>
              <a:rPr lang="lv-LV" sz="2800" i="1" dirty="0" smtClean="0"/>
              <a:t>Dieva taisnību, ka tie, kas tādas lietas dara, ir pelnījuši nāvi...”(</a:t>
            </a:r>
            <a:r>
              <a:rPr lang="lv-LV" sz="2800" i="1" dirty="0" smtClean="0"/>
              <a:t>Rom.1:26-27,31</a:t>
            </a:r>
            <a:r>
              <a:rPr lang="lv-LV" sz="2800" i="1" dirty="0" smtClean="0"/>
              <a:t>) </a:t>
            </a:r>
            <a:endParaRPr lang="en-US" sz="2800" dirty="0" smtClean="0"/>
          </a:p>
        </p:txBody>
      </p:sp>
      <p:sp>
        <p:nvSpPr>
          <p:cNvPr id="7" name="Rectangle 6"/>
          <p:cNvSpPr>
            <a:spLocks noChangeArrowheads="1"/>
          </p:cNvSpPr>
          <p:nvPr/>
        </p:nvSpPr>
        <p:spPr bwMode="auto">
          <a:xfrm>
            <a:off x="0" y="3429000"/>
            <a:ext cx="6643702" cy="3539430"/>
          </a:xfrm>
          <a:prstGeom prst="rect">
            <a:avLst/>
          </a:prstGeom>
          <a:noFill/>
          <a:ln w="9525">
            <a:noFill/>
            <a:miter lim="800000"/>
            <a:headEnd/>
            <a:tailEnd/>
          </a:ln>
        </p:spPr>
        <p:txBody>
          <a:bodyPr wrap="square">
            <a:spAutoFit/>
          </a:bodyPr>
          <a:lstStyle/>
          <a:p>
            <a:pPr>
              <a:buFontTx/>
              <a:buChar char="•"/>
            </a:pPr>
            <a:r>
              <a:rPr lang="lv-LV" sz="2800" b="1" dirty="0"/>
              <a:t>Iedzimtība</a:t>
            </a:r>
            <a:r>
              <a:rPr lang="lv-LV" sz="2800" dirty="0"/>
              <a:t> vai </a:t>
            </a:r>
            <a:r>
              <a:rPr lang="lv-LV" sz="2800" b="1" dirty="0"/>
              <a:t>dzīves laikā radies</a:t>
            </a:r>
            <a:r>
              <a:rPr lang="lv-LV" sz="2800" dirty="0" smtClean="0"/>
              <a:t>?</a:t>
            </a:r>
          </a:p>
          <a:p>
            <a:pPr>
              <a:buFontTx/>
              <a:buChar char="•"/>
            </a:pPr>
            <a:r>
              <a:rPr lang="lv-LV" sz="2800" dirty="0" smtClean="0"/>
              <a:t>Raksti saka: </a:t>
            </a:r>
            <a:r>
              <a:rPr lang="lv-LV" sz="2800" b="1" dirty="0" smtClean="0"/>
              <a:t>iekaisuši kārībā</a:t>
            </a:r>
            <a:r>
              <a:rPr lang="lv-LV" sz="2800" dirty="0" smtClean="0"/>
              <a:t>!</a:t>
            </a:r>
          </a:p>
          <a:p>
            <a:pPr>
              <a:buFontTx/>
              <a:buChar char="•"/>
            </a:pPr>
            <a:r>
              <a:rPr lang="lv-LV" sz="2800" dirty="0" smtClean="0"/>
              <a:t>Euro Praidos izvirtība sit augstu vilni.</a:t>
            </a:r>
          </a:p>
          <a:p>
            <a:pPr>
              <a:buFontTx/>
              <a:buChar char="•"/>
            </a:pPr>
            <a:r>
              <a:rPr lang="lv-LV" sz="2800" dirty="0" smtClean="0"/>
              <a:t>LGBT paši neuzskata, ka tas iedzimts.</a:t>
            </a:r>
            <a:endParaRPr lang="lv-LV" sz="2800" dirty="0"/>
          </a:p>
          <a:p>
            <a:pPr>
              <a:buFontTx/>
              <a:buChar char="•"/>
            </a:pPr>
            <a:r>
              <a:rPr lang="lv-LV" sz="2800" dirty="0" smtClean="0"/>
              <a:t>Dievs radīja </a:t>
            </a:r>
            <a:r>
              <a:rPr lang="lv-LV" sz="2800" b="1" dirty="0" smtClean="0"/>
              <a:t>vīrieti</a:t>
            </a:r>
            <a:r>
              <a:rPr lang="lv-LV" sz="2800" dirty="0" smtClean="0"/>
              <a:t> un </a:t>
            </a:r>
            <a:r>
              <a:rPr lang="lv-LV" sz="2800" b="1" dirty="0" smtClean="0"/>
              <a:t>sievieti</a:t>
            </a:r>
            <a:r>
              <a:rPr lang="lv-LV" sz="2800" dirty="0" smtClean="0"/>
              <a:t>, nevis </a:t>
            </a:r>
            <a:r>
              <a:rPr lang="lv-LV" sz="2800" b="1" dirty="0" smtClean="0"/>
              <a:t>2 vīriešus </a:t>
            </a:r>
            <a:r>
              <a:rPr lang="lv-LV" sz="2800" dirty="0" smtClean="0"/>
              <a:t>vai </a:t>
            </a:r>
            <a:r>
              <a:rPr lang="lv-LV" sz="2800" b="1" dirty="0" smtClean="0"/>
              <a:t>sievietes</a:t>
            </a:r>
            <a:r>
              <a:rPr lang="lv-LV" sz="2800" dirty="0" smtClean="0"/>
              <a:t>.</a:t>
            </a:r>
          </a:p>
          <a:p>
            <a:pPr>
              <a:buFontTx/>
              <a:buChar char="•"/>
            </a:pPr>
            <a:r>
              <a:rPr lang="lv-LV" sz="2800" b="1" dirty="0" smtClean="0"/>
              <a:t>Homoseksuālisms</a:t>
            </a:r>
            <a:r>
              <a:rPr lang="lv-LV" sz="2800" dirty="0" smtClean="0"/>
              <a:t> </a:t>
            </a:r>
            <a:r>
              <a:rPr lang="lv-LV" sz="2800" dirty="0" smtClean="0"/>
              <a:t>ir Dieva radītās </a:t>
            </a:r>
            <a:r>
              <a:rPr lang="lv-LV" sz="2800" b="1" dirty="0" smtClean="0"/>
              <a:t>kārtības nicinājums</a:t>
            </a:r>
            <a:r>
              <a:rPr lang="lv-LV" sz="2800" dirty="0" smtClean="0"/>
              <a:t>!</a:t>
            </a:r>
            <a:endParaRPr lang="lv-LV" sz="2800" dirty="0"/>
          </a:p>
        </p:txBody>
      </p:sp>
      <p:pic>
        <p:nvPicPr>
          <p:cNvPr id="4" name="Picture 5"/>
          <p:cNvPicPr>
            <a:picLocks noChangeAspect="1" noChangeArrowheads="1"/>
          </p:cNvPicPr>
          <p:nvPr/>
        </p:nvPicPr>
        <p:blipFill>
          <a:blip r:embed="rId2" cstate="print"/>
          <a:srcRect r="3903"/>
          <a:stretch>
            <a:fillRect/>
          </a:stretch>
        </p:blipFill>
        <p:spPr bwMode="auto">
          <a:xfrm>
            <a:off x="6286512" y="3286124"/>
            <a:ext cx="2857488" cy="3143801"/>
          </a:xfrm>
          <a:prstGeom prst="ellipse">
            <a:avLst/>
          </a:prstGeom>
          <a:ln>
            <a:noFill/>
          </a:ln>
          <a:effectLst>
            <a:softEdge rad="112500"/>
          </a:effectLst>
        </p:spPr>
      </p:pic>
      <p:sp>
        <p:nvSpPr>
          <p:cNvPr id="5" name="Rectangle 2"/>
          <p:cNvSpPr>
            <a:spLocks noGrp="1" noChangeArrowheads="1"/>
          </p:cNvSpPr>
          <p:nvPr>
            <p:ph type="title" idx="4294967295"/>
          </p:nvPr>
        </p:nvSpPr>
        <p:spPr>
          <a:xfrm>
            <a:off x="468313" y="-142875"/>
            <a:ext cx="8229600" cy="850900"/>
          </a:xfrm>
        </p:spPr>
        <p:txBody>
          <a:bodyPr/>
          <a:lstStyle/>
          <a:p>
            <a:pPr eaLnBrk="1" hangingPunct="1"/>
            <a:r>
              <a:rPr lang="lv-LV" b="1" smtClean="0">
                <a:solidFill>
                  <a:schemeClr val="tx1"/>
                </a:solidFill>
              </a:rPr>
              <a:t>Homoseksuālisms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1267">
                                            <p:txEl>
                                              <p:pRg st="0" end="0"/>
                                            </p:txEl>
                                          </p:spTgt>
                                        </p:tgtEl>
                                        <p:attrNameLst>
                                          <p:attrName>style.visibility</p:attrName>
                                        </p:attrNameLst>
                                      </p:cBhvr>
                                      <p:to>
                                        <p:strVal val="visible"/>
                                      </p:to>
                                    </p:set>
                                    <p:anim calcmode="lin" valueType="num">
                                      <p:cBhvr additive="base">
                                        <p:cTn id="15"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charRg st="146" end="212"/>
                                            </p:txEl>
                                          </p:spTgt>
                                        </p:tgtEl>
                                        <p:attrNameLst>
                                          <p:attrName>style.visibility</p:attrName>
                                        </p:attrNameLst>
                                      </p:cBhvr>
                                      <p:to>
                                        <p:strVal val="visible"/>
                                      </p:to>
                                    </p:set>
                                    <p:anim calcmode="lin" valueType="num">
                                      <p:cBhvr additive="base">
                                        <p:cTn id="40" dur="500" fill="hold"/>
                                        <p:tgtEl>
                                          <p:spTgt spid="7">
                                            <p:txEl>
                                              <p:charRg st="146" end="212"/>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charRg st="146" end="212"/>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charRg st="212" end="266"/>
                                            </p:txEl>
                                          </p:spTgt>
                                        </p:tgtEl>
                                        <p:attrNameLst>
                                          <p:attrName>style.visibility</p:attrName>
                                        </p:attrNameLst>
                                      </p:cBhvr>
                                      <p:to>
                                        <p:strVal val="visible"/>
                                      </p:to>
                                    </p:set>
                                    <p:anim calcmode="lin" valueType="num">
                                      <p:cBhvr additive="base">
                                        <p:cTn id="45" dur="500" fill="hold"/>
                                        <p:tgtEl>
                                          <p:spTgt spid="7">
                                            <p:txEl>
                                              <p:charRg st="212" end="26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charRg st="212" end="26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287383F5-7715-416D-8D3B-0BC5D6FCB53D}" type="slidenum">
              <a:rPr lang="lv-LV" smtClean="0"/>
              <a:pPr/>
              <a:t>11</a:t>
            </a:fld>
            <a:endParaRPr lang="lv-LV" smtClean="0"/>
          </a:p>
        </p:txBody>
      </p:sp>
      <p:sp>
        <p:nvSpPr>
          <p:cNvPr id="10243" name="Rectangle 2"/>
          <p:cNvSpPr>
            <a:spLocks noGrp="1" noChangeArrowheads="1"/>
          </p:cNvSpPr>
          <p:nvPr>
            <p:ph type="title" idx="4294967295"/>
          </p:nvPr>
        </p:nvSpPr>
        <p:spPr>
          <a:xfrm>
            <a:off x="0" y="0"/>
            <a:ext cx="9144000" cy="642938"/>
          </a:xfrm>
        </p:spPr>
        <p:txBody>
          <a:bodyPr/>
          <a:lstStyle/>
          <a:p>
            <a:pPr eaLnBrk="1" hangingPunct="1"/>
            <a:r>
              <a:rPr lang="lv-LV" sz="4000" b="1" dirty="0" smtClean="0">
                <a:solidFill>
                  <a:schemeClr val="tx1"/>
                </a:solidFill>
              </a:rPr>
              <a:t>Ko darīt, kā palīdzēt?</a:t>
            </a:r>
          </a:p>
        </p:txBody>
      </p:sp>
      <p:sp>
        <p:nvSpPr>
          <p:cNvPr id="19460" name="Rectangle 6"/>
          <p:cNvSpPr>
            <a:spLocks noChangeArrowheads="1"/>
          </p:cNvSpPr>
          <p:nvPr/>
        </p:nvSpPr>
        <p:spPr bwMode="auto">
          <a:xfrm>
            <a:off x="0" y="572184"/>
            <a:ext cx="9144000" cy="2785378"/>
          </a:xfrm>
          <a:prstGeom prst="rect">
            <a:avLst/>
          </a:prstGeom>
          <a:noFill/>
          <a:ln w="9525">
            <a:noFill/>
            <a:miter lim="800000"/>
            <a:headEnd/>
            <a:tailEnd/>
          </a:ln>
        </p:spPr>
        <p:txBody>
          <a:bodyPr>
            <a:spAutoFit/>
          </a:bodyPr>
          <a:lstStyle/>
          <a:p>
            <a:pPr>
              <a:lnSpc>
                <a:spcPts val="3000"/>
              </a:lnSpc>
            </a:pPr>
            <a:r>
              <a:rPr lang="lv-LV" sz="2800" dirty="0"/>
              <a:t>“9 </a:t>
            </a:r>
            <a:r>
              <a:rPr lang="lv-LV" sz="2800" b="1" i="1" dirty="0"/>
              <a:t>Nepievilieties</a:t>
            </a:r>
            <a:r>
              <a:rPr lang="lv-LV" sz="2800" i="1" dirty="0"/>
              <a:t>! Ne netikli, ne elku kalpi, ne laulības pārkāpēji, ne </a:t>
            </a:r>
            <a:r>
              <a:rPr lang="lv-LV" sz="2800" b="1" i="1" dirty="0"/>
              <a:t>vīriešu prostitūtas</a:t>
            </a:r>
            <a:r>
              <a:rPr lang="lv-LV" sz="2800" i="1" dirty="0"/>
              <a:t>, ne </a:t>
            </a:r>
            <a:r>
              <a:rPr lang="lv-LV" sz="2800" b="1" i="1" dirty="0"/>
              <a:t>homoseksuālisti, </a:t>
            </a:r>
            <a:r>
              <a:rPr lang="lv-LV" sz="2800" i="1" dirty="0"/>
              <a:t>10 ne zagļi, ne mantrauši, ne dzērāji, ne zaimotāji, ne laupītāji </a:t>
            </a:r>
            <a:r>
              <a:rPr lang="lv-LV" sz="2800" b="1" i="1" dirty="0"/>
              <a:t>neiemantos Dieva valstību</a:t>
            </a:r>
            <a:r>
              <a:rPr lang="lv-LV" sz="2800" i="1" dirty="0"/>
              <a:t>. 11 Un </a:t>
            </a:r>
            <a:r>
              <a:rPr lang="lv-LV" sz="2800" b="1" i="1" dirty="0"/>
              <a:t>daži no jums bija tādi</a:t>
            </a:r>
            <a:r>
              <a:rPr lang="lv-LV" sz="2800" i="1" dirty="0"/>
              <a:t>. Bet jūs esat nomazgāti, jūs esat svēti kļuvuši, jūs esat </a:t>
            </a:r>
            <a:r>
              <a:rPr lang="lv-LV" sz="2800" b="1" i="1" dirty="0"/>
              <a:t>attaisnoti Kunga Jēzus Kristus Vārdā </a:t>
            </a:r>
            <a:r>
              <a:rPr lang="lv-LV" sz="2800" i="1" dirty="0"/>
              <a:t>un mūsu Dieva Garā.</a:t>
            </a:r>
            <a:r>
              <a:rPr lang="lv-LV" sz="2800" dirty="0"/>
              <a:t>”(</a:t>
            </a:r>
            <a:r>
              <a:rPr lang="lv-LV" sz="2800" dirty="0" smtClean="0"/>
              <a:t>1</a:t>
            </a:r>
            <a:r>
              <a:rPr lang="lv-LV" sz="2600" dirty="0" smtClean="0"/>
              <a:t>.Kor.6:9-11)</a:t>
            </a:r>
            <a:endParaRPr lang="lv-LV" sz="2600" dirty="0"/>
          </a:p>
        </p:txBody>
      </p:sp>
      <p:sp>
        <p:nvSpPr>
          <p:cNvPr id="6" name="Rectangle 5"/>
          <p:cNvSpPr>
            <a:spLocks noChangeArrowheads="1"/>
          </p:cNvSpPr>
          <p:nvPr/>
        </p:nvSpPr>
        <p:spPr bwMode="auto">
          <a:xfrm>
            <a:off x="0" y="3357562"/>
            <a:ext cx="6500813" cy="3554819"/>
          </a:xfrm>
          <a:prstGeom prst="rect">
            <a:avLst/>
          </a:prstGeom>
          <a:noFill/>
          <a:ln w="9525">
            <a:noFill/>
            <a:miter lim="800000"/>
            <a:headEnd/>
            <a:tailEnd/>
          </a:ln>
        </p:spPr>
        <p:txBody>
          <a:bodyPr>
            <a:spAutoFit/>
          </a:bodyPr>
          <a:lstStyle/>
          <a:p>
            <a:pPr>
              <a:lnSpc>
                <a:spcPts val="3000"/>
              </a:lnSpc>
              <a:buFont typeface="Arial" charset="0"/>
              <a:buChar char="•"/>
            </a:pPr>
            <a:r>
              <a:rPr lang="lv-LV" sz="2800" b="1" dirty="0" smtClean="0"/>
              <a:t>Neļaut mainīt likumus, bet mīlestībā</a:t>
            </a:r>
            <a:r>
              <a:rPr lang="lv-LV" sz="2800" dirty="0" smtClean="0"/>
              <a:t> </a:t>
            </a:r>
            <a:r>
              <a:rPr lang="lv-LV" sz="2800" dirty="0"/>
              <a:t>vadīt uz </a:t>
            </a:r>
            <a:r>
              <a:rPr lang="lv-LV" sz="2800" b="1" dirty="0"/>
              <a:t>atgriešanos</a:t>
            </a:r>
            <a:r>
              <a:rPr lang="lv-LV" sz="2800" dirty="0"/>
              <a:t>!</a:t>
            </a:r>
          </a:p>
          <a:p>
            <a:pPr>
              <a:lnSpc>
                <a:spcPts val="3000"/>
              </a:lnSpc>
              <a:buFont typeface="Arial" charset="0"/>
              <a:buChar char="•"/>
            </a:pPr>
            <a:r>
              <a:rPr lang="lv-LV" sz="2800" b="1" dirty="0" smtClean="0"/>
              <a:t>Grēku</a:t>
            </a:r>
            <a:r>
              <a:rPr lang="lv-LV" sz="2800" dirty="0" smtClean="0"/>
              <a:t> </a:t>
            </a:r>
            <a:r>
              <a:rPr lang="lv-LV" sz="2800" b="1" dirty="0"/>
              <a:t>nožēla</a:t>
            </a:r>
            <a:r>
              <a:rPr lang="lv-LV" sz="2800" dirty="0"/>
              <a:t> un </a:t>
            </a:r>
            <a:r>
              <a:rPr lang="lv-LV" sz="2800" b="1" dirty="0"/>
              <a:t>atgriešanās</a:t>
            </a:r>
            <a:r>
              <a:rPr lang="lv-LV" sz="2800" dirty="0"/>
              <a:t> no šī </a:t>
            </a:r>
            <a:r>
              <a:rPr lang="lv-LV" sz="2800" b="1" dirty="0"/>
              <a:t>grēka</a:t>
            </a:r>
            <a:r>
              <a:rPr lang="lv-LV" sz="2800" dirty="0"/>
              <a:t> ir </a:t>
            </a:r>
            <a:r>
              <a:rPr lang="lv-LV" sz="2800" b="1" dirty="0"/>
              <a:t>iespējama!</a:t>
            </a:r>
            <a:endParaRPr lang="lv-LV" sz="2800" dirty="0"/>
          </a:p>
          <a:p>
            <a:pPr>
              <a:lnSpc>
                <a:spcPts val="3000"/>
              </a:lnSpc>
              <a:buFont typeface="Arial" charset="0"/>
              <a:buChar char="•"/>
            </a:pPr>
            <a:r>
              <a:rPr lang="lv-LV" sz="2800" dirty="0" smtClean="0"/>
              <a:t>YouTube var atrast daudz </a:t>
            </a:r>
            <a:r>
              <a:rPr lang="lv-LV" sz="2800" b="1" dirty="0" smtClean="0"/>
              <a:t>liecības</a:t>
            </a:r>
            <a:r>
              <a:rPr lang="lv-LV" sz="2800" dirty="0" smtClean="0"/>
              <a:t> par </a:t>
            </a:r>
            <a:r>
              <a:rPr lang="lv-LV" sz="2800" b="1" dirty="0" smtClean="0"/>
              <a:t>dziedināšanu no homoseksuālisma</a:t>
            </a:r>
            <a:r>
              <a:rPr lang="lv-LV" sz="2800" dirty="0" smtClean="0"/>
              <a:t>.</a:t>
            </a:r>
            <a:endParaRPr lang="lv-LV" sz="2800" b="1" dirty="0"/>
          </a:p>
          <a:p>
            <a:pPr>
              <a:lnSpc>
                <a:spcPts val="3000"/>
              </a:lnSpc>
              <a:buFont typeface="Arial" charset="0"/>
              <a:buChar char="•"/>
            </a:pPr>
            <a:r>
              <a:rPr lang="lv-LV" sz="2800" dirty="0"/>
              <a:t>ASV </a:t>
            </a:r>
            <a:r>
              <a:rPr lang="lv-LV" sz="2800" b="1" dirty="0" smtClean="0"/>
              <a:t>šogad maijā tika rīkots jau 3.brīvības gājiens Vašingtonā, kur piedalījās 250 bijušie LGBT.</a:t>
            </a:r>
            <a:endParaRPr lang="lv-LV" sz="2800" dirty="0"/>
          </a:p>
        </p:txBody>
      </p:sp>
      <p:sp>
        <p:nvSpPr>
          <p:cNvPr id="28678" name="AutoShape 2" descr="data:image/jpeg;base64,/9j/4AAQSkZJRgABAQAAAQABAAD/2wCEAAkGBhQSEBQUExQWFBUWGB8YGBgXFxgYHBsbFhoZGxcYGBsYHCYgHB0jGhsZHy8gJCcpLSwsGiAxNTAqNSYrLCkBCQoKDQwMFA8MDykYFBgpKSkpKSkpKSkpKSkpKSkpKSkpKSkpKSkpKSkpKSkpKSkpKSkpKSkpKSkpKSkpKSkpKf/AABEIANMA7gMBIgACEQEDEQH/xAAcAAABBAMBAAAAAAAAAAAAAAAABAUGBwEDCAL/xABBEAABAwIEBAMFBgQFBAIDAAABAgMRACEEBRIxBkFRYSJxgQcTkaGxFDJCUsHwCCPR4WJygpLxM4OishZDFRck/8QAFgEBAQEAAAAAAAAAAAAAAAAAAAEC/8QAFhEBAQEAAAAAAAAAAAAAAAAAABEB/9oADAMBAAIRAxEAPwCjaKKKAooooCiiigKK24bDKcWlDaVLWogJSkEkk7AAXJq7+BP4fgAl7MTJ3GHQbDs6sb/5U/7jtQUxleTP4lehhpx5XRtJUfMwLDuanmV+wHM3RKwyx2cck/BoL+ZFdI4DLWmEBtltDSBslCQkfAUoJig58T/DbiovimJ7Bw/pQ5/Dbi4timCe4cHz0mr1cz7DpMKfZB6FxA/WlWHxaHBKFpWOqSFD5UHMGbew7NGJIZS+kc2Vg/8AirSo+gqGZjk72HVpfZcaV0cQpB/8gK7XpLmOVtYhBbebQ6g7pWkKHwPPvQcTUVf/ABn/AA+NLSXMvV7te/unFEoPZKjJSfOR3FUfneRPYN5TOIbLbidwe+xBFiD1FAgooooCiiigKKKKAooooCiiigKKKKAooooCiiigKKKKArKUyYFyaxVgexLhYYzNEKWJbww98roVJIDaf93i7hBoLe9kfszRl+HS88gHFuCVE3LSVbNp6GPvEcyRcCrFopHm2YpYaUtXKw7k7Cgas+4wRh1FCElxwb3hKemo3v2AJqs+NvaA+43pVCUcwgkAyeaje3TvS7HDwLeWdRM6RfdX4j3i/qkc7Vdn+drSSkqBnl25zeOv7FRWxDhdc1EgXA2G9jb+1L08UOYJ5Km3dK0gHsOxB3EcufwqM4B8lxKh4QT6CSJPltWMyZdfcWtCVKSNiBYJFqqumeBOO28wb5JdSJUn8wt4k9qldcr+zzO1YbEMPXKUOQr/ACq+99fpXUzbgUAQZBEgjmDsaI9VC/anwGnMsGoJAGIalbSuZIF2z2V9YPWppRRHDy0FJIIIIMEGxBG4NeatP2+cH/Z8aMU2mG8TdUbB1P39vzCFdyVVVlAUUUUBRRRQFFFFAUUUUBRRRQFFFFAUUUUBRRRQFdH/AMPOSBrLlvkeLEOG/wDga8KR/uLnxrnCutfZKxoyXBCIlvV/uWpX60EuqB+1xSksMKkhIdhXS6TE+o+dTyoJ7Z1Rlalcw6iPUkfQ0EYwmPQ54SfCkQB9SfmfWqhxGAOIxhSn8SyB6XNSTh/M/CQZ2Go/lQJJnuq3pPUUo4LyEnEoUpBhGpZMbqcjSn0En/mo0SscOpaZUm6ioCTMgRzER+xTrws6lK0D7ok2FvT50+8UtJQ0SixmCO3Oo7mOHLJbNxIChHcAn60Grjfh5eGcLzAlp1f3RNlq2t5zcdT62F7E+KFPMe4WqdIOkEyQUkakjnF5jleoyjNEP4ZaVwUpSHBBH4FAyO0pI5VBeB+JVYbGhwK0yokTcX5HsRINEdY0U3ZFnaMU0FpsfxJmYP6jof7041URL2q8PjGZViERKkJ96jsprxW806h61yTXb2JYC0KQdlJKT5KEGuJsSyULUk7pJT8DFBqooooCiiigKKKKAooooCiiigKKKKAooooCiiigK639lToVk2CIM/yo9UlQI9CCK5Irpr2AZj7zJwif+i6tHoqHB/7mgsmq09u2IjBMt/nevMxCUKJmLnrFWXUT9pXDacXglyoJLQUsE7QE+IdpAoOc8qy/EYlSwzqDaTLhsIsbk89j+71ZvCa28PhW1vLCWykkqVO4UqZ5yarPJsxdwy1BokEyF7EEBXQz1I9TerT4YdScKtLqU6kfzIUAZDl4v25VGkP4r9oLTjgbw6VLQLEkRqJ2jc/T+jFxRmb+JDY0qTAtYJCkcjPPnTzxBlmE1e/ab92dQCW02SSbKMchvanziPK1DDMuFKQps+6MmUhKtiOwj50Ed9n+EWVK13GkJIm2m9vgfnULx7Pu8Q4lP4FqA/0m1TnhjMg0w5B1KJISoCJSJvG4teo1lY14tt1QELc1RuN+hsaosf2O8ZoaUUOqN0hMc9xB8gBt3q9G3kqEpIPkQfpVAZ/gQnEYhbKQlAaAXCUhKXdQGhJEbkX76hS/KM9fbA8CiBF4BkWuP3yqIvOuM+L1A5hiynb37kf7zV7J41WSCFONgbzMHvvBEEdKr3iH2a+91O4ckKUSSFElKiq9lfgN9lSO4qorSit+MwS2lqbcSULTYpUII/fWtFAUUUUBRRRQFFFFAUUUUBRRRQFFFFAUUUUBVx/w58RhvEv4RRj3yQ4i/wCJudSQOpQZ/wBFU5Vnex/2b4rEvN40LOGaaWFIXpkuKSbpQmRKd0lRtci94DpWmDinAnFMFhCikKPjUOg5AnvBsDtTu+mEzcxf98qQi5F5nn+tQU1xFwW20wtLSFF1AU6Y1LhtLgQdRiyiNagDchJ9Nrj5ewvvEQpaEpDiU31tnZYg/lv8elT3GYgM5sSdnGwD03Ok+hn0NacXwQljFfasMEoaUkpeaAhPjOorTyHiAtsJV1oqvs2z3CsYZl4JS44JCUkiyhuojpcVE89xWIcY1LfaQlZktId21CLtxa3QipbxzwMgKLjQJSq+gC45kDt25fKopmueoOFDZabLkBJWQkqhPUkTa3nRTHisIcO2hxtR/mApnrPMDlcGnrJcMgMNurIT7lxIPko3tz5HrvUa99r0oAHhMg/vvSvLkmDJhInfaT+tvmKokPFnHBedX9nltoyIP4gSTKuRM3/rUY//ADbwkB1YneCb/SnTCcNLfTr1J08gTEjvG08uV6bncHB08xuI2270G/DcTvpSRrUoTzUT8ZJtP61PeFeOdSAmNPLSdjvYSTF/3yNXut6bb9In99a3YJ5SSCP3+7URZPF+BYd0qUNbZMSIC2xO4VzHODI9b1XXEXDisKUqCg405Pu3AImNwoSdKtrd7Gn1vPfCpKjqCjuRcWgj1P1p1by9OIy9gLtqBKY3B94sCO9jvvNBWtFSHMOBsS22XQkOIG5RJIHVSd43uJiL1HqIKKKKAooooCiiigKKKKAooooCiiigX5FlSsTimWE7uuJR5alAE+gv6V2Vg8ChllDTSdKG0hKAOSUiAPhXOvsG4cLuNXilDwYZPh7uugpR8E6j/t610kagw05qE024NHiUnklVuwk0pZe0tknko/8AtTfgFacU4g8ySPI39aCP8cN6MWy4dikpO9rgj6Kp/wAix3vEKQq5Tb0i00g4/wAtLrI0/eSpBTJjdWk38lV54XcH2h2DyH9J+XzopPn/AAuqAWTJIn3ZPhkEatFiUkg7bT0qsOIMnYW6ffgMqEgqcbUCSCBAInVGoXG+rqCBe+Z2QFflP6U0vSXXUlIIXJEieRg3oOfWclZLyQDqQpBWlaE6EKCVaSlIIBJ1CPI95pNnzWrEFCIDSLKIFiQJIHWDaae+NswbbfQpKNKoUSLgEqKDA5BIINgBuRelfFOSKaw2EUneEly0+JadRPxPOitBeQllJ0lI0nfkQYIJ5j470wY0IKFKKVRsFpSoi1pJAsJtvy2FK38yUS2VKsohHhH3RYE7XsdQF7+Vp8Me7hnHkvqWrCkhLCUFJY9yoaUpUki/hgqVc86Co0FBiNZA5xO1+Qt++lJVoAsOXWxFWNm/DbTb4QnwNunU0ogakKSYW0qJmCDB5yL3pnzPgxbcqQJA3vz7CeY6E7VREnESgntY94FqlGWZoFZaiD/MZNxsQNZIV/5H4GmlvB6ipMRJuVEJAkRc7eXP5014bFHDOwdKxsYMhSTBg9PqKCwsoz4qBAIBAMGbcv70xcQ8PoxOt5lKULgHSn7qzfUOyrWjfY3uY0t1KFhTaipBOxMKEEGCD8jsfiKkDGeaGQkKTfpCj89t+8WtRELS2SYAJPQU5YnhfFNpKlMOaRuoJKkjzUmQKnfCOVIU7715CVEqmIlRKvzHYkmPjVjLyNJguKUeQSDCRvZKU2PS8moOaqK6Azf2IYfFOJdSpWFn76UjVqnYgKsg+pnp1D/D3gwk/wAzEKPI6m/oEfrSo5/oqf8AFfspVhCSh3Wj/EII7Kj61AnGykkEQRYiqPNFFFAUUUUBRRTlw3gQ/jMO0QVBx5CCBzClgH5E0HSHsryD7JlmGRphbpD7nm5BSPRAQPQ1P1pkEdqbMOqXExt/SYApzJqBlL4cwzmncT8f+QaS4DFa/dunf7p7x+xXhLnunsQ3Bg+IeSrn6mtOTkaVtcwZHrP0MCopw4tWQyqNykx6XqJZZjC28CJ+4CfKTUo4rlTaQN1IXHnoMVF8OgFb4/I0lAPcCSfiZqie47xYdX+WsNthaWl84HzFI8tfKsHe5Ag+sUvy4fy0joBQUfxhkDbuZNoWkm2gJTaSpQKRI7kiJ6VLG2G8WytkmS0fcuaTMKQkXHYg6h6jlTZxswtGOCkEJWHkaFHYErSCT2gzSvEuowbalYLDPvOrKVFwJcKVwoFSlKnQokBQhIi42oG1XszCErLbn3QTp5ETNidj/eljfD4xGDS2YbeQkpUeZABG/WLbQe3Jw4Y4xTmC1hKA2UJlxJJJTPhCbgXsZP8AWleCw594RtyH9/pFBDPaA4ls4AIVK9a1AT+EJQJt10j4ml3EnHmDS2lCEqfeKQF+7SShJjfUSkKPkb2vWrjfLcIhYWtB1mSu9o5BI3EmTGwgWqAZtnYcc93gmyTzWBM3m08vOgXO8X4IHSrBFUklQXuCSLwFRJvO1K8dhctxDJW0httXIDUgpvEECyhfftUUTh3G3NT7wG8pCg4T+ZOlJgX6/OjH4FS1FxCS0hRMAmORsnvAPbyqhpx7CUuKSkhSQYm9/XnSUpvsfr+lZXMmb+dZC460HvDZg42oKbcWhQ2KVFJ+INTDIPa9jcOsFxQfTt4wNQ6lCwJBi0mag5rFEdRcF8aYPGjW04Q7ErbdPjTG8AyCnuk+d7VN2HwoAhYI7VxdgcatlxLjaihaTKVDcfvpzqeYH2o4twgBSWuRU2klU8lDUVD0A596kV0RmvDzDwJWy2pUWJT9Yg1U3tKyXBNpHvMIjUrwpcZUpK0q/DPiII7FJH6ps4y3HOBs4rEOnDwCpsulS7xCVpQABvcjVG0inLP+EsL9jJSUI1AFGgjxE7ARY3oKSzTKlMkSDpV90mPgYtN6QVN8WlSsC828CSg6m3LXKT4kq6GCb879phFVBRRRQFO/CGKDWYYRwmAjENKPkHEk/KmispMGg6+RmIQ+Gzbxx/usPnIp6xT+n4VAuI8SpWHwuMb2ebQo/wCZaUrSfjb/AFVJMVmSXGULSbLQCPUVFGcMxiErBstEbc0mo09m3un0EeRHxt++lSHiDFaWG3AJIFvM7VAXnNQClXJVuTN9P/FBY2eYlCEtOOKCUAEknYagEj5kVBsnc1MPOnd1cDykxHoAKkPGLmrLQom3ugr5pP6VHuE2y6220mLDWQD+a/1BF6CcZCxGHjqR+xTphFxb92rGDwWhIB5VhAh2PWggPtAeS1iEuLTrSlaVKTAOpIKZTBsZjnXriDMEFHvHsV9lSRICdClJBA0jUolKVaeSQT3mvPtXZMW5pF/8qpNVZnOKDzi8OAAdX8swLJMFYST3kAdx0EBjhPPxg8wLjep9slTcwQtxCp8QB2VISqDG3KrPwefIdUS0SYIJSUlKxPVJuPPa29VJicvXh1BSTpWm4mw6g+W4rfkGavtocQlUFROpQV45IVqUlUiLKn4dKKfs5y3EZhiXdaFBhpxSTpst1Um17AJAAnoOfJB/8AWls+9WEImNKTKe0wfEeclRmn/CZy+GjpGkHYqEwBsADvPffmeVYxDWLfTBKlyD9+IvJ2N/jaiIkMIw0R7tovLO2oeCx06iB97n6+VGOaAhb5U6ufC2mAEg3ggfdG3OYG1O2Y5PmTSDDraE7whKUqv1JAPQzPOmBeYYuPFPSdKQfLr8CPSio3iiVGSnTe28fPekSkHnT07jHVWIUqPzCbDYRNxI5zMeVI/tigFAWBnw6RF+oi1VDcaK9OEchFeaIEi9W3w1luFygOuvvMPOraltSDrSkRICZEkrMXjYdCaqOt+Cwa3nENtpK1rUEpSNyVGABQW37OuIXcwxLnvVq0sICmkD8SyrSnWdzElQTtIHSm3OML9nzYoUoBOnXY7EgggDrPTrS91tOSN+6ZUC+4E+9cEKVYmAkGwkkhIHSTUazFtx1aXXUkPOqKEpG6UgWJJ3UVKEnr5VFKONuKGxhE4RpvSpSy4tZESn8IHnAny71XtSfjnENlbKECChvxHuTP786jFVBRRRQFLMoy1WIxDTCPvOrShPmogT6b0jqfew/LffZyweTSVun/SkpH/kpNB0geHmvsacKBDaGw2nsEgAett6h+X4dbKHMM5JLSpbP5m1c/MKlJ6SKsSmbiHLwvSoWWNlee4PUEfu1QR7iPExlzZ9PnFRDOsUkBlMxck26QPpUp4sbIy0WuHP6/KTNVtmDxXiGUTaY+f9k/GirH48djAhsHdtCPiUz8q2+zTDwt8xsltIP+UGR8T8qiuf5yHkMJVOr8Y7oAG3dN/MjpVl8I4IN4Vqw1LHvFx1Xf5CB6UD5Wot+MK7RR73xxWyiIL7TMLrRblB9DY1RXEbehlh5JhQUpKiD+IGx7fdB9avz2gqhs85hPxB/U1QvEw0++a3Db5TNhtImP1orfwzmZxjvu35UrSYUCBOm8EHnF7f3qRZNhksOqcWANBIAjmQkEnnAEefpUK4ZUUY1kpCjChOkFStPa3P9an2NIU7cGSdRSDqiVA6ZEj7pE7jeinrDZiFqKg3zFzYAneREny+lOSsxKUTpCe5geX0E+VNzC0JACpUT+ET8el/h3rzmeOMCwSJv2tAnvz5TFENnEGaalX6d5O528h525RZoC0oRK4jnq22vN/+bbctmKeaZQVOKknYdzvvyEG53PXlX+c52p1USdIsBttz/cbUU8ZtxA2kkNIBUOfQzc+dMCWFuyZBUQOwA77Dv8a0YZlSyYsALnkBbf8Ad62YrGCNKNQTF5sVm0lUcrWFVCNxMGK8msmt+Ey9bphCSfgPraiE9TbhpScDgjjSk++dKm2T+VIBStQ/xKV4Z5AK61C3GykwRBFbnsxcW220pZLbc6E8k6zKo8zegsbgVJxRex2MOprDf9NP5nTBKjzVpTG/UbCmrKc3D2OddultErBMq0DVJtPO1q8ZvnjbGW4fDYdwKLiAt0JiApYBWVK31zKNPIIBPKo5hsw93hHEJI1Oq0qt4tKYIvyBJIopZxPhIawjp3dbJPcBVifOT8Kj9OOaZsXkYdBJhlvQP9yjb0I+FN1EFFFFAVdX8OORue9xGKKYb0e5So81FSVKCewAEnuO9VVwxw65jsU3h2h4lm5iQlI+8tXYC/y511xw9w+3hGG2WhpbbSEpHzKj1UokknqaBycNI8wTqSBN9/nThSLMMKTBTuLEdjUEJ40X/wDxugmUhX/P1+VVzkzYcxqATsSbcwJSPiRV4YjIEPMLbX+IyOx5GqzyPIRhsxdS9A0BRM7EaSQRPIg29aKbM0Qk4lRGyVWHK4/sfnVwcMPasI0rkEAf7bfpVJKfK39pJVIEXBUTt6kAetXM4sYXCNsz4ykJj/2PlvQbMBjtT6h0E/GnUKNRfhlBU44qZHM97/2qQYjMUNmLqPRIk+vIfWgjHHi5b0g7qHy5eV6pPPG06swE3DlgdydXL4/IVc+bOoeOkJKVTcukCL8kiT8Y8jUFzb2esBWIxGNxqW1urKghoBVySQnxDxKJOwAoGfhNuW1LSACoxy5WHlaN++9SzCZII8JgkfeiSRz3PkB32imrKMN7nQ3yT94mN/vKt5n6dRSPiritxuW2p1EWi8dCr+n9aB7zTOMJgjKzqX+VJlSjJ9SZHpHcAwXO+MVvSVJAO7bYNkiDdU7nbb9KbMa2MOC6+Q6+r7qCZiea4+nw61H8S+sSpRJcXcnmAd/U29KoxmWNUtUEyAT1Nyb7/valuHyhDaUuYpRAJs0n/qEdTNkjzprw2I0GYBI2nketeXnSoyok/vlQLcxzkuAISkNtp2Sn6qJupXKT6AU3E0GgJmiBIvT5l6sKfvuYhuB4SkIN++3Oe9+1OXDi3cLDhwQcCgYWb27bgedPLmd4VxAK8GUK/F4BpE26TeI/WioVnmkrJQ774TOoo0Kjlqg9x5U10754tkr/AJSSn0KZ9DtTSRRBQKxWaANYr0Nq80BRRRQXr/DflaQ1i8SQCrUlpJ5gAa1AeZKP9oq1zxClKtKxHqCfUCqd/hwzsBzE4U/iAdT/AKfAv5KR86uNzIEKWVK5mYFvjUC1rMm1bLT6mD8DSiajmKRhEEphSjzSjUR9YpBiOKsGlBbhzTtAURPaQuaBzzLPlFxLOHCVKJgqNwOu3QUmz/hZWIUm4JAgrUII3sCm58oik+T8Q5ehQ0KLZjSNYMC/5rj1Jp7c4owgF8SyP+4n+tA15V7PmWVJXrUVpOqfDEiYsQdiZpNnuIwmFUVvvqccOyAUqWZsAALJFwLwKR55xo05/KwxOJcNpFkD1sD9OdQzhvFsrxSy4UhDPjn865IBvulJ1HvANFWZgFrSydKQ1qM/mUmepNp/0wO+9JlFYgIgR1Mmecnr3pu/+UNLUJUNJNrgA/E1jPs+ebSFYdouRuBpk9hJA9agb+KeEncSkLDymVAyFtgKhW0qSYNr3BtJ3qC53kC8IvCuhK3vdLClLJKyspJJJJEiPy2sB5i4MNmKsRhUOoBaKkg6XEwpP+ZM26+opvbbxTStXu0PIO6UrCVAnoDA57zziKog32hJWSpekG4kbdeU2sI6joaiedcRNMEpbOty/iWCNO+wI3nckfoKsPjXiljD6FrwqibyHWjANolUEH51AM89ouGehX2NkODmhpAsDISVLBO/QDtQQLG4wrWVG5PXl5Vo71sxeI944pelKdRJhIgCeQHIV4UIqo3NtWKjsItO5O36/vdOpU0uypcqUg//AGJI9R4km/cD40goPSa2sM6lAfu5gCtANP8AwyhHvULcshJ1qtP3fuCOpNFXRwpkA902lcnlA8v0HPy2rRmfDbLilCBMHkkk9yekz/eb+uGeLg6shCShtQ0yo35yTyB2t85mlmMYKV+GYUrodgQLnz+m1QRfOeHAhrT7tC9UgGALgEnbnpJ+HWqizHAKZcKF7jnyIOxFdBYkagUKABMgRfaTN+ijvz71VvHuVkXI+7afXb0+kUEForKkwaxVRkCsVmsuJg/P40HmiipjwF7OncwWFr1N4ZJ8TgElUboaB3V32HPoQlH8PWQrVjXMWQQ0y2UBV4K3IGnvCJMd09RV0ZrxG0glCi4o80NNrWq/5ikaU+RIpNluTONstsYZtOGYbEJBEqPVRmZJN78ySZp1awvuEqUXFuL/AMalESf8IqKhXEGNfdZUjCYYtnmXQQSII0pCQd5G59KhWGeIUppwKQsGCIhQPQ9RsRBvuKsTNMKp67rmIWJ/DpaQP8qAFfFRqJ51w2ggHXiUEbKU2Hj/AKSCkpHa+9ApwvDyFA/zCq2ySfO/4rdzyrGIyfDtg+8WJE2krVfkEIBM+lVzm6nySj3jrkb3UBBm+lXl+4pqbwzo2SsR1uOW/X9m9qCycRm6y2WsIwGG1CHH8SQhSgNwlIV4U2veT2qH5tnreDJ9062+8r7+lCigRaNWofACO9MGJS66DIX8FW3PKmZbEf8AFUTLCcd+8AS8yhP+NrVIHdClEEeoqbZfjnNAKFJcQTCVp8UjpO4MmIInzqnMMuD5+f6VYHC+ZYYJBU57he2pBI1A7ak/dPbVQSF3MWVqDbxLax+LUoTEyN4+XOn/ACNlzxKw+LbXIuh4LM9wvUfkmq3ez5zE4gJbbQ+QrwKS2dRULzCTcc9h86kWZ5inDNk43Brw7hEpKAdCp2OpFgd5StM/WoPXEPHuL+0pb0BAbkKASlaVnn+K42tpmobxFicMp3WnChJcB8KBpSVj8QBkpF9haeQivGY8Te6UPcvr1KEklsCAQCkAkqnlyEfSMP41SlFWpSieaiZ5dDa9UanSEmx8U8th27nyrQedb3GhplP+oG++x/f/AAnFELcmI+0NTsFpJPYEE/KkVb8OsJlXYx5mRSegzS9h0pb8M6lmPh09SRSCpFwM3rxiEkTCVkD/AEkfU0VNOCcMtxnDGYl9SCrbwpShSoA6aoHIae9WViMQhOnV+FBVyETJ+MzUX4OwhQoGZS2245t+JxWgE7X2O1NHF3ERJLSJlZgxMkSJTbqDeoH8ZgHF+AgxAny+dpO/Q1FeJM1DqtaUgJBG+6gm2xnci3WKdW8s+z4YKWYKgJTMBAA2n0jyk86rviDOzqdQPDpVKYtIUBf99e1Aw5k9rdUe8W7CP0pLRRVRkVk1iigeODshONx2Hww2cWAqOSR4ln0SDXXuXZY0w2htpAQlCQlIA2A5Cud/4e8MFZspR3bw61J8yptH0Ua6RqDVjHyhBIEmoivjFzURpG8WF6mLqJBHWoNiMvUHVJWgEJNj5Rt6R86B2wucLWPApJ7GAf71v+zr03QIPcn5BUVGhg4PMekf0pThysbOKAB2k8utzUU+HBI5sonqQCfnSDHYBSvupbT/ANpBn4ppE/nDumyp+XlzFNyuJsSNlfNVB4xnDmLcBSI0kbBuBbzT5VX+Y+yTHhyWWdQV977iQL33PyAFWfheJcSq2r4p/wCKVu5piRGpaR5AVRTf/wCksyUJDKB2LjfbquetOeW+wXFlX811poSNWklUDntzjlPSrey3DPOeNbi0t77kFXYdB3rRnubnT7tkWG5HL+/f1oG7JMlw+ASWsImXDZbyrrPW+yR/hFqdxgUDCPl2/vUlBJgzIj8QI3vcchRw3lpKZi3X503cUZsCpSQYaZSVK76R+xQVrw97FEYnEqSHz7nDqSh5UALWsp1qS2LhGkFAJM3nyptzn2G47DhSklt4BR0pQo6lIFwqFACY/DM2tNXD7JcKoZf7xyy33nHldypUD5JEVJ81YlIP72NByPm2Su4RaUPJ0lSQqOx/WBtTbimSIMQFC3pV2+2zhonCt4kCSg6VdQDb9Kp99ZXhk2s2o9PxgfASBVDbyrya9xXmiPNSLgB/TmDXfUn4pIqPGnDIMQW8UyoXIWLbb2oOgUANYBTsQS0gGDfw6iB8z22NQDhTL1YnGl1YlLQkzca1Dwj03jqKlHtDzJaGWkN2SvflJvpHxjoNqhGacat4XDfZsKSpySXHYjUo2Ub37bDYbVFLfaPxUEqLaNwTHkYg+mmPSqxddKiSd6HXSoyokk8yZrzVQCisUUBWaxRQW3/Dgkfb8Sef2f6uN/0FdDCsUVAUkxqBIPPaiigZsXh0kzF9M/WkuHF00UVFe81aBTcDf9OtR/7KkLiLSfkBFFFA9M4VKWxpSBPTzH9adcpy5tS1EpBIgiZP1rNFAuzc+COpioolke9Nuf8ASsUVUSvEp93hjo8MJtHlVcZwJwRn8a0BXcKNwaKKKsHhNsJwbIAgaf1NLcdt6f0ooohr4kwaHcA+laQpJQSQewFUZk+SMqwmbAtghthCkXPhVqmRfrRRRVYGsUUVRlQtXthZSpKhYgyD3BtRRRFxcdmW8OeYQCOx8O3x/cVTBNFFF0UGiiiMVkViigKKKKD/2Q=="/>
          <p:cNvSpPr>
            <a:spLocks noChangeAspect="1" noChangeArrowheads="1"/>
          </p:cNvSpPr>
          <p:nvPr/>
        </p:nvSpPr>
        <p:spPr bwMode="auto">
          <a:xfrm>
            <a:off x="155575" y="-2147888"/>
            <a:ext cx="5048250" cy="4476751"/>
          </a:xfrm>
          <a:prstGeom prst="rect">
            <a:avLst/>
          </a:prstGeom>
          <a:noFill/>
          <a:ln w="9525">
            <a:noFill/>
            <a:miter lim="800000"/>
            <a:headEnd/>
            <a:tailEnd/>
          </a:ln>
        </p:spPr>
        <p:txBody>
          <a:bodyPr/>
          <a:lstStyle/>
          <a:p>
            <a:endParaRPr lang="en-US"/>
          </a:p>
        </p:txBody>
      </p:sp>
      <p:pic>
        <p:nvPicPr>
          <p:cNvPr id="26630" name="Picture 6" descr="http://www.vocationnetwork.org/images/cms-images/spiritcitings/MISERERE%20CONFESSION.jpg"/>
          <p:cNvPicPr>
            <a:picLocks noChangeAspect="1" noChangeArrowheads="1"/>
          </p:cNvPicPr>
          <p:nvPr/>
        </p:nvPicPr>
        <p:blipFill>
          <a:blip r:embed="rId2" cstate="print"/>
          <a:srcRect/>
          <a:stretch>
            <a:fillRect/>
          </a:stretch>
        </p:blipFill>
        <p:spPr bwMode="auto">
          <a:xfrm>
            <a:off x="6245236" y="3286124"/>
            <a:ext cx="2928927" cy="35718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9460">
                                            <p:txEl>
                                              <p:pRg st="0" end="0"/>
                                            </p:txEl>
                                          </p:spTgt>
                                        </p:tgtEl>
                                        <p:attrNameLst>
                                          <p:attrName>style.visibility</p:attrName>
                                        </p:attrNameLst>
                                      </p:cBhvr>
                                      <p:to>
                                        <p:strVal val="visible"/>
                                      </p:to>
                                    </p:set>
                                    <p:anim calcmode="lin" valueType="num">
                                      <p:cBhvr additive="base">
                                        <p:cTn id="12" dur="500" fill="hold"/>
                                        <p:tgtEl>
                                          <p:spTgt spid="19460">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9460">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6630"/>
                                        </p:tgtEl>
                                        <p:attrNameLst>
                                          <p:attrName>style.visibility</p:attrName>
                                        </p:attrNameLst>
                                      </p:cBhvr>
                                      <p:to>
                                        <p:strVal val="visible"/>
                                      </p:to>
                                    </p:set>
                                    <p:animEffect transition="in" filter="fade">
                                      <p:cBhvr>
                                        <p:cTn id="16" dur="2000"/>
                                        <p:tgtEl>
                                          <p:spTgt spid="2663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 calcmode="lin" valueType="num">
                                      <p:cBhvr additive="base">
                                        <p:cTn id="3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71462"/>
            <a:ext cx="8229600" cy="850900"/>
          </a:xfrm>
        </p:spPr>
        <p:txBody>
          <a:bodyPr/>
          <a:lstStyle/>
          <a:p>
            <a:pPr eaLnBrk="1" hangingPunct="1"/>
            <a:r>
              <a:rPr lang="lv-LV" b="1" dirty="0" smtClean="0">
                <a:solidFill>
                  <a:schemeClr val="tx1"/>
                </a:solidFill>
              </a:rPr>
              <a:t>Kopsavilkums</a:t>
            </a:r>
          </a:p>
        </p:txBody>
      </p:sp>
      <p:sp>
        <p:nvSpPr>
          <p:cNvPr id="7" name="Rectangle 6"/>
          <p:cNvSpPr>
            <a:spLocks noChangeArrowheads="1"/>
          </p:cNvSpPr>
          <p:nvPr/>
        </p:nvSpPr>
        <p:spPr bwMode="auto">
          <a:xfrm>
            <a:off x="0" y="571500"/>
            <a:ext cx="9144000" cy="2677656"/>
          </a:xfrm>
          <a:prstGeom prst="rect">
            <a:avLst/>
          </a:prstGeom>
          <a:noFill/>
          <a:ln w="9525">
            <a:noFill/>
            <a:miter lim="800000"/>
            <a:headEnd/>
            <a:tailEnd/>
          </a:ln>
        </p:spPr>
        <p:txBody>
          <a:bodyPr>
            <a:spAutoFit/>
          </a:bodyPr>
          <a:lstStyle/>
          <a:p>
            <a:pPr>
              <a:buFontTx/>
              <a:buChar char="•"/>
            </a:pPr>
            <a:r>
              <a:rPr lang="lv-LV" sz="2800" b="1" dirty="0" smtClean="0"/>
              <a:t>Beigu laiku simptomi pirms Kristus nāks</a:t>
            </a:r>
            <a:r>
              <a:rPr lang="lv-LV" sz="2800" dirty="0" smtClean="0"/>
              <a:t> </a:t>
            </a:r>
          </a:p>
          <a:p>
            <a:pPr marL="514350" indent="-514350">
              <a:buFont typeface="+mj-lt"/>
              <a:buAutoNum type="arabicPeriod"/>
            </a:pPr>
            <a:r>
              <a:rPr lang="lv-LV" sz="2800" b="1" dirty="0" smtClean="0"/>
              <a:t>Vispārēja atkrišana </a:t>
            </a:r>
            <a:r>
              <a:rPr lang="lv-LV" sz="2800" dirty="0" smtClean="0"/>
              <a:t>no </a:t>
            </a:r>
            <a:r>
              <a:rPr lang="lv-LV" sz="2800" b="1" dirty="0" smtClean="0"/>
              <a:t>Dieva</a:t>
            </a:r>
            <a:r>
              <a:rPr lang="lv-LV" sz="2800" dirty="0" smtClean="0"/>
              <a:t> un </a:t>
            </a:r>
            <a:r>
              <a:rPr lang="lv-LV" sz="2800" b="1" dirty="0" smtClean="0"/>
              <a:t>daudz grēku</a:t>
            </a:r>
            <a:r>
              <a:rPr lang="lv-LV" sz="2800" dirty="0" smtClean="0"/>
              <a:t>.</a:t>
            </a:r>
          </a:p>
          <a:p>
            <a:pPr marL="514350" indent="-514350">
              <a:buFont typeface="+mj-lt"/>
              <a:buAutoNum type="arabicPeriod"/>
            </a:pPr>
            <a:r>
              <a:rPr lang="lv-LV" sz="2800" b="1" dirty="0" smtClean="0"/>
              <a:t>Zvēra zīme</a:t>
            </a:r>
            <a:r>
              <a:rPr lang="lv-LV" sz="2800" dirty="0" smtClean="0"/>
              <a:t>, bez kā </a:t>
            </a:r>
            <a:r>
              <a:rPr lang="lv-LV" sz="2800" b="1" dirty="0" smtClean="0"/>
              <a:t>nevar ne pirkt</a:t>
            </a:r>
            <a:r>
              <a:rPr lang="lv-LV" sz="2800" dirty="0" smtClean="0"/>
              <a:t>, </a:t>
            </a:r>
            <a:r>
              <a:rPr lang="lv-LV" sz="2800" b="1" dirty="0" smtClean="0"/>
              <a:t>ne pārdot</a:t>
            </a:r>
            <a:r>
              <a:rPr lang="lv-LV" sz="2800" dirty="0" smtClean="0"/>
              <a:t>.</a:t>
            </a:r>
          </a:p>
          <a:p>
            <a:pPr marL="514350" indent="-514350">
              <a:buFont typeface="+mj-lt"/>
              <a:buAutoNum type="arabicPeriod"/>
            </a:pPr>
            <a:r>
              <a:rPr lang="lv-LV" sz="2800" dirty="0" smtClean="0"/>
              <a:t>Antikrista atklāšanās visā pilnībā.</a:t>
            </a:r>
            <a:endParaRPr lang="en-US" sz="2800" dirty="0"/>
          </a:p>
          <a:p>
            <a:pPr>
              <a:buFont typeface="Arial" charset="0"/>
              <a:buChar char="•"/>
            </a:pPr>
            <a:r>
              <a:rPr lang="lv-LV" sz="2800" b="1" dirty="0" smtClean="0"/>
              <a:t>Ko mums darīt? </a:t>
            </a:r>
            <a:r>
              <a:rPr lang="lv-LV" sz="2800" dirty="0" smtClean="0"/>
              <a:t>– </a:t>
            </a:r>
            <a:r>
              <a:rPr lang="lv-LV" sz="2800" b="1" dirty="0" smtClean="0"/>
              <a:t>Lūgt Dievu </a:t>
            </a:r>
            <a:r>
              <a:rPr lang="lv-LV" sz="2800" dirty="0" smtClean="0"/>
              <a:t>par </a:t>
            </a:r>
            <a:r>
              <a:rPr lang="lv-LV" sz="2800" b="1" dirty="0" smtClean="0"/>
              <a:t>sevi</a:t>
            </a:r>
            <a:r>
              <a:rPr lang="lv-LV" sz="2800" dirty="0" smtClean="0"/>
              <a:t>, savu </a:t>
            </a:r>
            <a:r>
              <a:rPr lang="lv-LV" sz="2800" b="1" dirty="0" smtClean="0"/>
              <a:t>valsti</a:t>
            </a:r>
            <a:r>
              <a:rPr lang="lv-LV" sz="2800" dirty="0" smtClean="0"/>
              <a:t> un </a:t>
            </a:r>
            <a:r>
              <a:rPr lang="lv-LV" sz="2800" b="1" dirty="0" smtClean="0"/>
              <a:t>cīnīties</a:t>
            </a:r>
            <a:r>
              <a:rPr lang="lv-LV" sz="2800" dirty="0" smtClean="0"/>
              <a:t> par to, lai </a:t>
            </a:r>
            <a:r>
              <a:rPr lang="lv-LV" sz="2800" b="1" dirty="0" smtClean="0"/>
              <a:t>aizkavētu grēka izplatību</a:t>
            </a:r>
            <a:r>
              <a:rPr lang="lv-LV" sz="2800" dirty="0" smtClean="0"/>
              <a:t>.</a:t>
            </a:r>
            <a:endParaRPr lang="lv-LV" sz="2800" dirty="0"/>
          </a:p>
        </p:txBody>
      </p:sp>
      <p:sp>
        <p:nvSpPr>
          <p:cNvPr id="9220" name="AutoShape 5" descr="data:image/jpeg;base64,/9j/4AAQSkZJRgABAQAAAQABAAD/2wCEAAkGBhQSEBUUExQQEhIVEhgYEBgVFB8YEhccGB0XGBMbHhwaJyYeGRovGRkXITAgIykpLi4sFh8zNTU2NScrLSoBCQoKDgwOGg8PGiokHyUuNC8sMi4tLTIqNDUwLi8tLDUsLCw1NSktKSw2LS0qMTUqLDAsLywsNS8vLC8sLCwwNf/AABEIALAAoAMBIgACEQEDEQH/xAAcAAEAAgMBAQEAAAAAAAAAAAAABQYDBAcCCAH/xABBEAACAQMDAgQDBQMLAwUBAAABAgMABBESITEFEwYiQVEHMmEUI0KBkTNicRckNFJUcqGxstLTc3SzQ4KSwdEV/8QAGgEBAAIDAQAAAAAAAAAAAAAAAAIDAQQFBv/EADIRAAIBAgMGBAUDBQAAAAAAAAABAgMRITFBBBJRYXHwgbHB0QUTkaHxIjLhBhQVQrL/2gAMAwEAAhEDEQA/AO40pSgFKUoBSlKAUpSgFKUoBSlKAUpSgFKUoBSlKAUpSgFKUoBSlKAUpSgFKUoBSlKAUpSgFKUoBSlKAUpSgFKUoBSlKAUpSgFKUoBSlKAUqq3XxR6bHI0b3cKujFXBDZDKSGHHuDWL+VrpX9th/Rv9tAW+lc+vfjLYrdW6Jc27W7rMblyHyhUJ2QNvUl/Q/L6VJfytdK/tsP6N/toC30qofytdK/tsP6N/tq30ApSlAKUpQClKUApSlAKUpQClKUApSlAfONx/SLr/AL66/wDK9eaxz3I+13SHIb7bclc8MO6+ce+PUVkr22xtOhC3BHo9nd6UegrQvXEjdo40ABp8nA08qv54JJ9Av1rJNeZOiIqz/iPKxjjLY9ecLySPbNa97bDQsA1Huse4x3bAw0jn0znSP/cNvSs1Z70WlivPl46mZyusO+Rr3EZFg5PLoZDjgGQhsD6b19VCvlbxU2YSg05+ds8hV9f/AJED86+qRXnfimFSMVorHJ23CaXBH7SlK5RoilKUApSlAKUpQCqv408fxdNMQkinlMqysvaCnAhCFydTL6OOM8GrRXIvjt+0tP8Atuof+OGspXZOnHekkyUg+OMDkhbPqBIVWPli4cZQ/tPUVE+N/iSt50+e2js75XlTSpcR6RuDvhyfT2rnPh2YqkDtkB17D591JaFjt7EpueCuKs1XxpJo6tHYKc43bZfP5ZYv7F1D9Iv+Sn8ssX9i6h+kX/JVDpUvkou/xlPi/sQqyrO00hUgPdzuA2zrqkYjdTswzjY+9BYjGC0rD2Mh/LjB/wAax9K+V/8Ary/6zW4zYGTsByTwPevV7NCLowutEXU4JQXQxxxJGuwSNRzwo9sk/puawWSFmMra8tlY1bbSoPt6EkAnO+wrw2Z2AwRCpyc/+qRwAPWP1z67Y23rJ1CYhQqHEkh0ocZx6s2PYDP54qV1+7RZc33gufgLrPREX1RlaKeXPzKI4skbhSC2n3BbJ/Kvq4V8nXkQa2lYD7tE0W42IwpAZ/qSfX2zvua+ivH984t1t4XaO4u37UTIcOi8zSD1wqZ323ZRkEivMfFZqDVSeCtdvxd304cjkbXdyXT178CwWN/HNGJInWSNs6WU5U4JU4PqMg7itiqL8M7QWr3liqyLHDMklvqOV7c6nAB5J7kcuc+4/K9VyqNWNanGpDJq6NNqzsKUpVpgUpSgFKUoBXKPjQAbrp6sCQyXikYzsywA5xwMetdXrkXxxu+3d9MPALXKnbPzfZx/mRUo5ouoNKrFvijn9hAGzG3mikiEbb/jgzGwAG4JRVfnbSRvW9aXpVu1KcSZPbJP7VecjYDVjYr77+ta97a+fQNKiRi8DDbRMoyQfcNudv3h6itmIrOhWRQHXHcX8SNjYqeQPVWB4/OttHoYJxdln595rr1N+lRd0Z4kcho5FWN2UvkSggEjOAVcAfRc+vuYno/VLiePUJ41IOGXsqSPb1HNW04yqS3IrHw9SUq6jJRs7+BlsLTUHIeRD35c6W2OHb0OQP4ithenxl8ktIy4OHfVpP4Tp4B22OPeteHp0yAgTruzMfuByxyfxe9fidMmDs4nXU4UN9yPw5C/i+pru0oOEIxdN4Z/t4aY8TXSaSW4/t7knLKFBZiAoGSTwKi53YJJLuruAkCttpDEBdvRicMc/wBUe1ep+mzOMNOpGQSOwMHHAPm3H0rWu3lSe3WSVXVpCfkCbqAB6nPzVOtUlb9UWllpm8L56XFSb1TS8NcOJtdYi0WbqMkLEFGedtIH+Vdbs7v7Te3HUCyvbwq1vYqrBlOlv5xJxganAUMDuo3yNNcn6/8A0WX+5/8AYrqHToVs7Y9OkURSxhuwQvbS6VTkyJ/WbGNaZJB33BBPiP63dRUYxprB2UuSuzXrRi9ogpZfyZ5b8W0lr1BiNCo1tfNpJIjdgUckZOFlUZwN+4TnbfpNcYv+9PYGwhXvXVwyCYqCY4EJAMkrD5M6CQNycHANdnFcj4F8xbM4zyUnu9M/pe9jT2+EYbRKMeIpSldw0hSlKAUpSgFce+PduXmsMZyqXjbDLHSsBOn9/Hy/vYrsNcs+MX9M6d/cvP8ATb1KOLRdQjvVIp8Sg2UqzxaHySAuc7MQQGik24JXDZ2wc+1a0kRVgZdSOCQtxGAdS7YEu223JI0+XIIr1GGR3VMs0LKdPBaKQFhH7bHVp4xgDbJqVgnDqGU5B/UfQ+x9xyDW2sT0UVvqzz78u8yAv+rP25FL2UitG4BSfSwGluVbUWJ9Avr/ABzUN4eYxx61AJIJCj5nVT94PQahlWHOxYZ9rT1PpkQglIihBETkERrkYU49KgxbaUidcBmii0E5AEgC4yRwrJlT9VWtrZIS33Ph337GrVhNTUm8kTiOCAQcggEH3B3B/SvVRtvJpGtAeyR5kA80bAkNgDnflRxyNq34ZldQykMp4IORXpKdRSzz7y5GzGVz3UD4jt9csAw7ftCQhw+wTcZ9RzU9UX1J2FxBpCk4l2JxnZMgH3xxVW1xUqVnxX/SK66ThZ8V5owXlxLJbshgl7jIAT5dOdsnnjb2rpXjD4j219aSQtY3xfBa3YiMduUA9pwRJlcN6j0yPWqZBOHUMpyD+o9wR6H6VkrWrfD4bRaU5N4cvYqqbLGraTk/sWXwH8QYbG1VJLO+kuWwbqXyO0hGQnmd9WkLgAcDfHJzZf5bIf7H1D9Iv+Sua1+FsDJ2A5zx9aoXwailZN/b2K3sEOLO8+FPEyX9sJ40kjUu6aZMawUOlvlJHI96mKonwYYHpYIwQbm4wRx+0ar3Xm5K0mkcaSs7ClKVEwa7dQjEoiMkYlZdSxlx3Cozkhc5I2O+PSvc10iFQzKpdtMYLAFjgnAzycAnA9jUB4w8Cw34ViXguYwfs9xESssZOcbggsuT8ufU4IyTXNvEni97aNrTqcsPUIWfEc9jMiXsDxE6C8eRiTUobPAOoEtsAB22uWfGL+mdO/uXn+m3qp9G+NFxBdkzTJf2YCRkxr25DsNEoV8aWOcOucZB+hOh1bx+9+9qZlQyW/2pGePyrKXWMR4VyGRyYm8pwNxj1AlB/qRbs04/OjjqjGJD9uK52NqCR9RIQD+jN+tZG+6mB30THB9Qsnoedgy5B25Ue5qPtuqxtI9we4ipGsTBh5gS7MSVGSB8ozx83tUp1CDuwsFIyVzERj5h5oyDxyBv7GttO6wPRxkpRbi76rvnifvVf6PL/wBGT/S1RtpCHt41YZUxJkHg+Va3r2bXau4yA1uzDPOGQkf51B9O6uGjhSPDOVUOP6gUAMTj+Gw+orp/D5wjOSlqvqRqSipq+qP1S8cmSMyHAz6Tqu677ASgH+B3/LYWFH1GJjE+fPgYOf30O3Iz6E45rYnaNyYmILEatIzqA9DkfKc8H+FR9vLFI7KzK7ov7VG0kr9WXHmAGfUeXI9cdJpQe7dNN8deuafnrji6mlF2v379557p72/7BtvKfMm/1HmyOOCKjLiHu3EKSsjMok1CPUoU4UjzHfPB9MYG3vuxvE6FhNI0a/Oe4QNsHfYH24qP+2oJIDAmpR3lRV2yTpAO/ClvU+1V1pRaV3hda3/2Wmv3IVGrK7ww1vqjehiJbGspOoGv1WRdgrFc4IIHocg7Z9K2BNMDgxo49WR8e+PK+Men4jWrf38e2cZTOuRWH3ZI3Cn8b/u44G4qNu+rzCPGtA2oqdKgY9RqYkqrYB8q1CrtVKg7Nu/LX64X5+uBXV2mnRaTbu8ra98fUl7i/deVRM/JqfU7f1sIgJb+GRyKxfY2fU87MIxv2/lXCg5LAZP1xk8fkMFlqlbMeUGkCWfHnkIAHk1cLkZzj8qzy7qixEYye0Cch2G5c+pRTk/ViDwBmze31vSu1pz8rr8Ylt97F4rTvXvM7T8FhjpQ20/zm4222+8bbbb9Ktdx4itkiklaeARxMVmbuLpRhypwdn/d5+lfMl54tmayXp660hFxO05Rtcsw1hlUqBlQN+Thjv8AhqIhl7ifZ0JeI5kWPuaY1lcKoODjUwRQM45z6GvJVHaTPOVa0YSZ9ZXfiK3ithcySoluVVhIxwpD4KEeu+RgfWt6GXUobDLkA4YYYZ3wR6GvmvwY1xLJbYtZLn7E5ZIVMceg+UllAOsAsIyXKtk/Wu8eHPEU9wxWexubQhSdTsjRncAKCDq1bk/LjynfjMLmYzUifrn/AI58BQykyGexsbdsC4ZrOHuuWYlyJ5CNDMCBnBOd984qe6l46ghuvspS6efQr6Yrd3BViAGyBjTk4J4B2Nc08U+M7+1DCWazuo9I70F3aLCxBPPbDsWUbHnf2rJMqPiqPplmxt7Rpb5sDWWeFbXgnBkRQ7sNvlYfN82QRVTglOMwiZif27FgXI4OE3wQcEN6H9atXiDxVFNH5rDpOADpKQvbE50nylZFLnjgHn61XTelDrMdvbKMaUC65uORrJcccscb1B8jQqShJb1O3TFfyzx9q0OUPdkEisB93ibB2IIYYcHc/wB4auazdN65NbALpjaMDdS2lhsG21bj2wBjOf41L9K8G3F/mZgEhRQwluD2rRVPBZwAHJO2E404J4rRu7K3EzyCQaRgRiceYgbFzHnUATkqpLEDGSTxlSccSVPaauz2nd3+t3yXnhbqRx6nohZQVMciRgoGznTp7v1RiTzjffnANe+j3yKrEMkTEEzMcazucCNeANx/httXqXEkcsraSqArCpXQAWxk498Fcbnge1bB8ISvFaxxR65Lhe5A2kIHyH1oGJwxVkA3x8y8ahmynVlDGLxy6dCdKvUcbJtNYX4dL94mswRSWLqWk8qxrLyOfvXz/DO/pj+HqURxwDW8cjBi4jQro1n307kAZG+2NvavBa3Mf3ZjUsN45FyMnkBzgrzzn0rW7/bKriLScgnyvp4wQ6HXjO/uMetV78uLNaMqksLy5rJtcPxnxNq6m1Rqvc1jfuOFYxLzqPHmc7Y1fTGNqwx6zlYUmwi4jOkajq/ExPHlPlA4DZBG+dqBJoPLgmBicdtRIQDxyNx+W+9a8tnp7SllmgOdJ16ADsSNzpU44z7ms/Mk3e4VaW9fevw8Pok1la5gvpNDohVkVcEGT5vTGNHyjYbruSNzUjbyOADhQuhhiOJtRVsEAaho9t9yfXNaUiKCAEMcobSoddepQMbp5sH19jyK9LPpkKSMX2yAuQg4wuiXC6cb4x7UTu05EsJtOWmLvjfvryN2yijk3SOUctl0VIT9WKj5QRuBzn24mYjk6o8SMwwZW+TAPG2M+uy4B5zUOHkbHfwsJwVTuIuoDGF5UaeDsPatkdfZmCR/ZwQPMWd2RQByXAAAHqd67+zbXs1OOdvDH7XS8Xf17+z7Xs0V+lpdF7XS8WeLezuVid1iuTGjSskqxs8LhWPcEhUELup32x9Bubt4c6Hfi1huYbfpvVLZyZGhJD6C2kSqolX7uUkebSSMpkg7Z6J8Lnhgs47Y3NnLcFpJHSG4SXdyXYDGDgZ+vHJq09K6LDbBxCgjR31lF2jBwFOlRsgOASAAMknkmuFKzk2jmfJhGo5rNkL0/wAA2GuO5Wyjt5/LIABoeNsA4xGdAI4IGx35zVopSsFpQOv+FepuNSXvfkeX5N7WziTS2CVjLTSENjbub5GoEA5wp8HLRLeX7RJPcTsmXuHVXmXCkOUGlskjV82tuMHIBrotKGLHHejfDuS7IAjexsUzh5Fz1G6Ow1Sav2S6k1BMBfN8pztek+GXTgIwbSFzFurOCzk7fMScycDZsjn3NWiqP8TPiGOnxFIlaS6aPWMIWWJM6e6+NsavKASAWxnahjdSxsUn4keJLFpVSGSTqAjUAWiTCPpsYCYV2Ma+cKyodOsYzsRxXN7zqs87AsYUha4CdqNQkLac4zjBkAAwpkLNkk5yTny1wNOgoEMhLyBQFkEYyzFtIwGO+FAGAcACpDwp4Ye8tp3SJma0jEyLHuxaSVSECct91FL6n02zioXbNH5s6rairfh+xY/AXhW5lvoZ+z3bM3msuGHkMOx1DOfnC4/u1dPi/wCGOz0yGWzVIT0+QPHuQUQkZC5yCe4Im3/qfkbJ8LelPB0yISq6O7SSsrrpdO4xZVI98Y//ACrVNCrqVYBlYEMCMqQdiCDsRj0qSVkbdKmoQS7yPmLxb0HtXjyRQslpdQLdW5KKoiEoQkbZBVWcBlGwBBxjBNbt07qnUlujDbVoI0sP6wBAT6EqQcEV9Rda8FRTraKuIltJFMYCK2YwpjeE6s+RkwCPXAzXF+vfDMWXUHgUN2boAWEkh+6Z+Wt5Gz5cjZWxnUqHjVWGiqrRveUcyjWPUHiJEYWVSckB8nO+dIABGdjjSeKsXSvCC3PcVI42n3eOOO4V1mQEiXQowUmVmTAfSChfbKkmJm6JJFHKjEloUcvDJEhljw4XO7AhMcldwQPKVYPWDwrHLPMIoC0Er7xtFHl2dN9m1B48KWJ7eSdsg8gkRhRSbbWeqfeJO/8A8ASWruHeSaAsLhdP85gRc6ZsjBeLYhhjKNsc5yuienPIFbBlZVBnaIYbQN/Ps47RAyJsFQQNQGK6j4Mk19TR5ZbeC+EKpcFMq16mBgPDMqSRTZCNqUHOltsYq0t8OhF1SK+tH7OWcXsRyUkEmWZl5w2vBIO3qMEHU3TP9rFO676eqyOG3nw7ke2F5Zr9sibaREGZoWwNSOgAJIzs6bEYbSAwrD0npN2wGVu2MZPfiRh3xvgZXS0se5HmMbL5huK+lOheELWzkmktolhM5UyhdkymvTheF+dthgVJ/Y07nc0J3dGjXpGvTnVp1c6c744zWbFsqMZLHv6nCvBwswQ9r1Fun3WvVL9qht5o2JUh1SVQgxtn5ht+HJrtHSra6X9vNBMNOPJbtE5bbzEmVx77BRz+VaXiPwFZX29xAjPjGtcpLjb8S4J4HOf8akOh9EjtIFhiMhjT5e5IzsB6DLZOANgOBWSyKsrEhSlKEhSlKAVRPH3QDP3Jrydl6bbRdxYYG0SSuoJYyO2B7BADyw3BG97rxNCrqVYBlYEMGGVIOxBB2Ix6UB819N8Gd6exiKMsl7LJPKjuWkjsxo7IEnqCnd82ASQuQMV3bwd4Nj6ekoRmkaad5Hd95CCSY1LEktgHkncljgFjU39jTudzQnc0aNeka9OdWnVzpzvjjNZqGEkshSlKGRUX4j8M29/AYblBJGSCN8MpHBUjdTyNvQketSlKAoHjb4ZGe5jvrF47a/jcEswzFJjbLAA+bG2cbjY+hFc6v8BmmuRLFNb2ySIDcxJCXiWTSNXbVmAKFy5AOnSMYz6dipQw0mrM5R4di61bXAgntor+3iIeOV5gXUkEMY5JPMW87DDjOBjUBvXVIXJUEqVJAJUkEqTyMjIOONq90oErClKUMilKUApSlA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32770" name="Picture 2" descr="https://www.papermasters.com/images/second-coming-christ.jpg"/>
          <p:cNvPicPr>
            <a:picLocks noChangeAspect="1" noChangeArrowheads="1"/>
          </p:cNvPicPr>
          <p:nvPr/>
        </p:nvPicPr>
        <p:blipFill>
          <a:blip r:embed="rId2"/>
          <a:srcRect/>
          <a:stretch>
            <a:fillRect/>
          </a:stretch>
        </p:blipFill>
        <p:spPr bwMode="auto">
          <a:xfrm>
            <a:off x="642910" y="3193830"/>
            <a:ext cx="7643866" cy="366417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32770"/>
                                        </p:tgtEl>
                                        <p:attrNameLst>
                                          <p:attrName>style.visibility</p:attrName>
                                        </p:attrNameLst>
                                      </p:cBhvr>
                                      <p:to>
                                        <p:strVal val="visible"/>
                                      </p:to>
                                    </p:set>
                                    <p:animEffect transition="in" filter="fade">
                                      <p:cBhvr>
                                        <p:cTn id="37" dur="2000"/>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819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fade">
                                      <p:cBhvr>
                                        <p:cTn id="7" dur="2000"/>
                                        <p:tgtEl>
                                          <p:spTgt spid="8195"/>
                                        </p:tgtEl>
                                      </p:cBhvr>
                                    </p:animEffect>
                                  </p:childTnLst>
                                </p:cTn>
                              </p:par>
                              <p:par>
                                <p:cTn id="8" presetID="10" presetClass="entr" presetSubtype="0" fill="hold" nodeType="withEffect">
                                  <p:stCondLst>
                                    <p:cond delay="0"/>
                                  </p:stCondLst>
                                  <p:childTnLst>
                                    <p:set>
                                      <p:cBhvr>
                                        <p:cTn id="9" dur="1" fill="hold">
                                          <p:stCondLst>
                                            <p:cond delay="0"/>
                                          </p:stCondLst>
                                        </p:cTn>
                                        <p:tgtEl>
                                          <p:spTgt spid="9220"/>
                                        </p:tgtEl>
                                        <p:attrNameLst>
                                          <p:attrName>style.visibility</p:attrName>
                                        </p:attrNameLst>
                                      </p:cBhvr>
                                      <p:to>
                                        <p:strVal val="visible"/>
                                      </p:to>
                                    </p:set>
                                    <p:animEffect transition="in" filter="fade">
                                      <p:cBhvr>
                                        <p:cTn id="10" dur="20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357188" y="1189053"/>
            <a:ext cx="9501188" cy="4525963"/>
          </a:xfrm>
        </p:spPr>
        <p:txBody>
          <a:bodyPr/>
          <a:lstStyle/>
          <a:p>
            <a:pPr algn="just" eaLnBrk="1" hangingPunct="1">
              <a:buFontTx/>
              <a:buNone/>
            </a:pPr>
            <a:r>
              <a:rPr lang="lv-LV" sz="2800" dirty="0" smtClean="0"/>
              <a:t>    </a:t>
            </a:r>
            <a:r>
              <a:rPr lang="lv-LV" sz="2800" baseline="30000" dirty="0" smtClean="0"/>
              <a:t>1</a:t>
            </a:r>
            <a:r>
              <a:rPr lang="lv-LV" sz="2800" dirty="0" smtClean="0"/>
              <a:t> Par mūsu Kunga Jēzus Kristus atnākšanu un mūsu piepulcēšanos viņam, mēs, brāļi, lūdzam, </a:t>
            </a:r>
            <a:r>
              <a:rPr lang="lv-LV" sz="2800" baseline="30000" dirty="0" smtClean="0"/>
              <a:t>2</a:t>
            </a:r>
            <a:r>
              <a:rPr lang="lv-LV" sz="2800" dirty="0" smtClean="0"/>
              <a:t> nezaudējiet pārsteidzīgi galvu un neuztraucieties, it kā Kunga diena jau būtu atnākusi – nedz kādas gara atklāsmes dēļ, nedz kāda vārda dēļ, nedz kādas vēstules dēļ, ko mēs it kā būtu sūtījuši –, </a:t>
            </a:r>
            <a:r>
              <a:rPr lang="lv-LV" sz="2800" baseline="30000" dirty="0" smtClean="0"/>
              <a:t>3</a:t>
            </a:r>
            <a:r>
              <a:rPr lang="lv-LV" sz="2800" dirty="0" smtClean="0"/>
              <a:t> </a:t>
            </a:r>
            <a:r>
              <a:rPr lang="lv-LV" sz="2800" dirty="0" smtClean="0"/>
              <a:t>lai neviens jūs nekādi nemaldina. Jo tā diena nenāks, pirms nebūs iestājusies atkrišana un neatklāsies ļaunuma cilvēks, pazudināšanas dēls, </a:t>
            </a:r>
            <a:r>
              <a:rPr lang="lv-LV" sz="2800" baseline="30000" dirty="0" smtClean="0"/>
              <a:t>4</a:t>
            </a:r>
            <a:r>
              <a:rPr lang="lv-LV" sz="2800" dirty="0" smtClean="0"/>
              <a:t>  naidnieks, kas sevi paaugstina pāri visam, ko sauc par Dievu vai svētumu, līdz beidzot viņš nebūs apsēdies Dieva templī, pasludinādams sevi par Dievu. </a:t>
            </a:r>
            <a:endParaRPr lang="lv-LV" sz="2800" dirty="0" smtClean="0"/>
          </a:p>
        </p:txBody>
      </p:sp>
      <p:sp>
        <p:nvSpPr>
          <p:cNvPr id="3076" name="Rectangle 2"/>
          <p:cNvSpPr>
            <a:spLocks noChangeArrowheads="1"/>
          </p:cNvSpPr>
          <p:nvPr/>
        </p:nvSpPr>
        <p:spPr bwMode="auto">
          <a:xfrm>
            <a:off x="285720" y="142852"/>
            <a:ext cx="8229600" cy="836612"/>
          </a:xfrm>
          <a:prstGeom prst="rect">
            <a:avLst/>
          </a:prstGeom>
          <a:noFill/>
          <a:ln w="9525">
            <a:noFill/>
            <a:miter lim="800000"/>
            <a:headEnd/>
            <a:tailEnd/>
          </a:ln>
        </p:spPr>
        <p:txBody>
          <a:bodyPr anchor="ctr"/>
          <a:lstStyle/>
          <a:p>
            <a:pPr algn="ctr"/>
            <a:r>
              <a:rPr lang="lv-LV" sz="4400" b="1" dirty="0" smtClean="0"/>
              <a:t>2.Tes.2 </a:t>
            </a:r>
            <a:r>
              <a:rPr lang="lv-LV" sz="4400" b="1" dirty="0" smtClean="0"/>
              <a:t>Pēdējie </a:t>
            </a:r>
            <a:r>
              <a:rPr lang="lv-LV" sz="4400" b="1" dirty="0"/>
              <a:t>laiki</a:t>
            </a:r>
          </a:p>
        </p:txBody>
      </p:sp>
      <p:pic>
        <p:nvPicPr>
          <p:cNvPr id="3077" name="Picture 3" descr="DOVE019"/>
          <p:cNvPicPr>
            <a:picLocks noChangeAspect="1" noChangeArrowheads="1"/>
          </p:cNvPicPr>
          <p:nvPr/>
        </p:nvPicPr>
        <p:blipFill>
          <a:blip r:embed="rId2"/>
          <a:srcRect/>
          <a:stretch>
            <a:fillRect/>
          </a:stretch>
        </p:blipFill>
        <p:spPr bwMode="auto">
          <a:xfrm>
            <a:off x="406401" y="71414"/>
            <a:ext cx="570632" cy="812782"/>
          </a:xfrm>
          <a:prstGeom prst="rect">
            <a:avLst/>
          </a:prstGeom>
          <a:noFill/>
          <a:ln w="9525">
            <a:noFill/>
            <a:miter lim="800000"/>
            <a:headEnd/>
            <a:tailEnd/>
          </a:ln>
        </p:spPr>
      </p:pic>
      <p:sp>
        <p:nvSpPr>
          <p:cNvPr id="3078" name="Text Box 6"/>
          <p:cNvSpPr txBox="1">
            <a:spLocks noChangeArrowheads="1"/>
          </p:cNvSpPr>
          <p:nvPr/>
        </p:nvSpPr>
        <p:spPr bwMode="auto">
          <a:xfrm>
            <a:off x="7500938" y="0"/>
            <a:ext cx="1643062" cy="366713"/>
          </a:xfrm>
          <a:prstGeom prst="rect">
            <a:avLst/>
          </a:prstGeom>
          <a:noFill/>
          <a:ln w="9525">
            <a:noFill/>
            <a:miter lim="800000"/>
            <a:headEnd/>
            <a:tailEnd/>
          </a:ln>
        </p:spPr>
        <p:txBody>
          <a:bodyPr>
            <a:spAutoFit/>
          </a:bodyPr>
          <a:lstStyle/>
          <a:p>
            <a:pPr>
              <a:spcBef>
                <a:spcPct val="50000"/>
              </a:spcBef>
            </a:pPr>
            <a:r>
              <a:rPr lang="lv-LV" dirty="0" smtClean="0"/>
              <a:t>29.nov.2020.</a:t>
            </a:r>
            <a:endParaRPr lang="lv-LV"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Advente – gaidīšanas laiks</a:t>
            </a:r>
          </a:p>
        </p:txBody>
      </p:sp>
      <p:sp>
        <p:nvSpPr>
          <p:cNvPr id="7" name="Rectangle 6"/>
          <p:cNvSpPr>
            <a:spLocks noChangeArrowheads="1"/>
          </p:cNvSpPr>
          <p:nvPr/>
        </p:nvSpPr>
        <p:spPr bwMode="auto">
          <a:xfrm>
            <a:off x="0" y="714375"/>
            <a:ext cx="9144000" cy="2923877"/>
          </a:xfrm>
          <a:prstGeom prst="rect">
            <a:avLst/>
          </a:prstGeom>
          <a:noFill/>
          <a:ln w="9525">
            <a:noFill/>
            <a:miter lim="800000"/>
            <a:headEnd/>
            <a:tailEnd/>
          </a:ln>
        </p:spPr>
        <p:txBody>
          <a:bodyPr>
            <a:spAutoFit/>
          </a:bodyPr>
          <a:lstStyle/>
          <a:p>
            <a:pPr>
              <a:buFontTx/>
              <a:buChar char="•"/>
            </a:pPr>
            <a:r>
              <a:rPr lang="lv-LV" sz="3000" dirty="0" smtClean="0"/>
              <a:t>Tuvojas </a:t>
            </a:r>
            <a:r>
              <a:rPr lang="lv-LV" sz="3000" b="1" dirty="0" smtClean="0"/>
              <a:t>Kristus piedzimšanas svētki</a:t>
            </a:r>
            <a:r>
              <a:rPr lang="lv-LV" sz="3000" dirty="0" smtClean="0"/>
              <a:t>.</a:t>
            </a:r>
            <a:endParaRPr lang="lv-LV" sz="3000" dirty="0"/>
          </a:p>
          <a:p>
            <a:pPr>
              <a:buFontTx/>
              <a:buChar char="•"/>
            </a:pPr>
            <a:r>
              <a:rPr lang="lv-LV" sz="3000" dirty="0"/>
              <a:t>Jo lielāki svētki, jo </a:t>
            </a:r>
            <a:r>
              <a:rPr lang="lv-LV" sz="3000" b="1" dirty="0"/>
              <a:t>nopietnāka gatavošanās</a:t>
            </a:r>
            <a:r>
              <a:rPr lang="lv-LV" sz="3000" dirty="0"/>
              <a:t>. </a:t>
            </a:r>
          </a:p>
          <a:p>
            <a:pPr>
              <a:buFontTx/>
              <a:buChar char="•"/>
            </a:pPr>
            <a:r>
              <a:rPr lang="lv-LV" sz="3000" dirty="0"/>
              <a:t>Adventes laiks palīdz </a:t>
            </a:r>
            <a:r>
              <a:rPr lang="lv-LV" sz="3000" b="1" dirty="0"/>
              <a:t>radīt svētku noskaņu</a:t>
            </a:r>
            <a:r>
              <a:rPr lang="lv-LV" sz="3000" dirty="0"/>
              <a:t>.</a:t>
            </a:r>
          </a:p>
          <a:p>
            <a:pPr>
              <a:buFontTx/>
              <a:buChar char="•"/>
            </a:pPr>
            <a:r>
              <a:rPr lang="lv-LV" sz="3000" dirty="0" smtClean="0"/>
              <a:t>Mēs </a:t>
            </a:r>
            <a:r>
              <a:rPr lang="lv-LV" sz="3000" dirty="0" smtClean="0"/>
              <a:t>esam </a:t>
            </a:r>
            <a:r>
              <a:rPr lang="lv-LV" sz="3000" dirty="0" smtClean="0"/>
              <a:t>laikā </a:t>
            </a:r>
            <a:r>
              <a:rPr lang="lv-LV" sz="3000" b="1" dirty="0" smtClean="0"/>
              <a:t>starp Jēzus </a:t>
            </a:r>
            <a:r>
              <a:rPr lang="lv-LV" sz="3000" b="1" dirty="0" smtClean="0"/>
              <a:t>1. un 2. atnākšanu</a:t>
            </a:r>
            <a:r>
              <a:rPr lang="lv-LV" sz="3000" dirty="0" smtClean="0"/>
              <a:t>. </a:t>
            </a:r>
          </a:p>
          <a:p>
            <a:pPr>
              <a:buFontTx/>
              <a:buChar char="•"/>
            </a:pPr>
            <a:r>
              <a:rPr lang="lv-LV" sz="3200" dirty="0" smtClean="0"/>
              <a:t>Pēdējie notikumi liekas mūs </a:t>
            </a:r>
            <a:r>
              <a:rPr lang="lv-LV" sz="3200" b="1" dirty="0" smtClean="0"/>
              <a:t>pietuvojuši</a:t>
            </a:r>
            <a:r>
              <a:rPr lang="lv-LV" sz="3200" dirty="0" smtClean="0"/>
              <a:t> krietni tuvāk </a:t>
            </a:r>
            <a:r>
              <a:rPr lang="lv-LV" sz="3200" b="1" dirty="0" smtClean="0"/>
              <a:t>pēdējiem laikiem</a:t>
            </a:r>
            <a:r>
              <a:rPr lang="lv-LV" sz="3200" dirty="0" smtClean="0"/>
              <a:t>.</a:t>
            </a:r>
          </a:p>
        </p:txBody>
      </p:sp>
      <p:sp>
        <p:nvSpPr>
          <p:cNvPr id="4100" name="AutoShape 5" descr="data:image/jpeg;base64,/9j/4AAQSkZJRgABAQAAAQABAAD/2wCEAAkGBhQSEBUUExQQEhIVEhgYEBgVFB8YEhccGB0XGBMbHhwaJyYeGRovGRkXITAgIykpLi4sFh8zNTU2NScrLSoBCQoKDgwOGg8PGiokHyUuNC8sMi4tLTIqNDUwLi8tLDUsLCw1NSktKSw2LS0qMTUqLDAsLywsNS8vLC8sLCwwNf/AABEIALAAoAMBIgACEQEDEQH/xAAcAAEAAgMBAQEAAAAAAAAAAAAABQYDBAcCCAH/xABBEAACAQMDAgQDBQMLAwUBAAABAgMABBESITEFEwYiQVEHMmEUI0KBkTNicRckNFJUcqGxstLTc3SzQ4KSwdEV/8QAGgEBAAIDAQAAAAAAAAAAAAAAAAIDAQQFBv/EADIRAAIBAgMGBAUDBQAAAAAAAAABAgMRITFBBBJRYXHwgbHB0QUTkaHxIjLhBhQVQrL/2gAMAwEAAhEDEQA/AO40pSgFKUoBSlKAUpSgFKUoBSlKAUpSgFKUoBSlKAUpSgFKUoBSlKAUpSgFKUoBSlKAUpSgFKUoBSlKAUpSgFKUoBSlKAUpSgFKUoBSlKAUqq3XxR6bHI0b3cKujFXBDZDKSGHHuDWL+VrpX9th/Rv9tAW+lc+vfjLYrdW6Jc27W7rMblyHyhUJ2QNvUl/Q/L6VJfytdK/tsP6N/toC30qofytdK/tsP6N/tq30ApSlAKUpQClKUApSlAKUpQClKUApSlAfONx/SLr/AL66/wDK9eaxz3I+13SHIb7bclc8MO6+ce+PUVkr22xtOhC3BHo9nd6UegrQvXEjdo40ABp8nA08qv54JJ9Av1rJNeZOiIqz/iPKxjjLY9ecLySPbNa97bDQsA1Huse4x3bAw0jn0znSP/cNvSs1Z70WlivPl46mZyusO+Rr3EZFg5PLoZDjgGQhsD6b19VCvlbxU2YSg05+ds8hV9f/AJED86+qRXnfimFSMVorHJ23CaXBH7SlK5RoilKUApSlAKUpQCqv408fxdNMQkinlMqysvaCnAhCFydTL6OOM8GrRXIvjt+0tP8Atuof+OGspXZOnHekkyUg+OMDkhbPqBIVWPli4cZQ/tPUVE+N/iSt50+e2js75XlTSpcR6RuDvhyfT2rnPh2YqkDtkB17D591JaFjt7EpueCuKs1XxpJo6tHYKc43bZfP5ZYv7F1D9Iv+Sn8ssX9i6h+kX/JVDpUvkou/xlPi/sQqyrO00hUgPdzuA2zrqkYjdTswzjY+9BYjGC0rD2Mh/LjB/wAax9K+V/8Ary/6zW4zYGTsByTwPevV7NCLowutEXU4JQXQxxxJGuwSNRzwo9sk/puawWSFmMra8tlY1bbSoPt6EkAnO+wrw2Z2AwRCpyc/+qRwAPWP1z67Y23rJ1CYhQqHEkh0ocZx6s2PYDP54qV1+7RZc33gufgLrPREX1RlaKeXPzKI4skbhSC2n3BbJ/Kvq4V8nXkQa2lYD7tE0W42IwpAZ/qSfX2zvua+ivH984t1t4XaO4u37UTIcOi8zSD1wqZ323ZRkEivMfFZqDVSeCtdvxd304cjkbXdyXT178CwWN/HNGJInWSNs6WU5U4JU4PqMg7itiqL8M7QWr3liqyLHDMklvqOV7c6nAB5J7kcuc+4/K9VyqNWNanGpDJq6NNqzsKUpVpgUpSgFKUoBXKPjQAbrp6sCQyXikYzsywA5xwMetdXrkXxxu+3d9MPALXKnbPzfZx/mRUo5ouoNKrFvijn9hAGzG3mikiEbb/jgzGwAG4JRVfnbSRvW9aXpVu1KcSZPbJP7VecjYDVjYr77+ta97a+fQNKiRi8DDbRMoyQfcNudv3h6itmIrOhWRQHXHcX8SNjYqeQPVWB4/OttHoYJxdln595rr1N+lRd0Z4kcho5FWN2UvkSggEjOAVcAfRc+vuYno/VLiePUJ41IOGXsqSPb1HNW04yqS3IrHw9SUq6jJRs7+BlsLTUHIeRD35c6W2OHb0OQP4ithenxl8ktIy4OHfVpP4Tp4B22OPeteHp0yAgTruzMfuByxyfxe9fidMmDs4nXU4UN9yPw5C/i+pru0oOEIxdN4Z/t4aY8TXSaSW4/t7knLKFBZiAoGSTwKi53YJJLuruAkCttpDEBdvRicMc/wBUe1ep+mzOMNOpGQSOwMHHAPm3H0rWu3lSe3WSVXVpCfkCbqAB6nPzVOtUlb9UWllpm8L56XFSb1TS8NcOJtdYi0WbqMkLEFGedtIH+Vdbs7v7Te3HUCyvbwq1vYqrBlOlv5xJxganAUMDuo3yNNcn6/8A0WX+5/8AYrqHToVs7Y9OkURSxhuwQvbS6VTkyJ/WbGNaZJB33BBPiP63dRUYxprB2UuSuzXrRi9ogpZfyZ5b8W0lr1BiNCo1tfNpJIjdgUckZOFlUZwN+4TnbfpNcYv+9PYGwhXvXVwyCYqCY4EJAMkrD5M6CQNycHANdnFcj4F8xbM4zyUnu9M/pe9jT2+EYbRKMeIpSldw0hSlKAUpSgFce+PduXmsMZyqXjbDLHSsBOn9/Hy/vYrsNcs+MX9M6d/cvP8ATb1KOLRdQjvVIp8Sg2UqzxaHySAuc7MQQGik24JXDZ2wc+1a0kRVgZdSOCQtxGAdS7YEu223JI0+XIIr1GGR3VMs0LKdPBaKQFhH7bHVp4xgDbJqVgnDqGU5B/UfQ+x9xyDW2sT0UVvqzz78u8yAv+rP25FL2UitG4BSfSwGluVbUWJ9Avr/ABzUN4eYxx61AJIJCj5nVT94PQahlWHOxYZ9rT1PpkQglIihBETkERrkYU49KgxbaUidcBmii0E5AEgC4yRwrJlT9VWtrZIS33Ph337GrVhNTUm8kTiOCAQcggEH3B3B/SvVRtvJpGtAeyR5kA80bAkNgDnflRxyNq34ZldQykMp4IORXpKdRSzz7y5GzGVz3UD4jt9csAw7ftCQhw+wTcZ9RzU9UX1J2FxBpCk4l2JxnZMgH3xxVW1xUqVnxX/SK66ThZ8V5owXlxLJbshgl7jIAT5dOdsnnjb2rpXjD4j219aSQtY3xfBa3YiMduUA9pwRJlcN6j0yPWqZBOHUMpyD+o9wR6H6VkrWrfD4bRaU5N4cvYqqbLGraTk/sWXwH8QYbG1VJLO+kuWwbqXyO0hGQnmd9WkLgAcDfHJzZf5bIf7H1D9Iv+Sua1+FsDJ2A5zx9aoXwailZN/b2K3sEOLO8+FPEyX9sJ40kjUu6aZMawUOlvlJHI96mKonwYYHpYIwQbm4wRx+0ar3Xm5K0mkcaSs7ClKVEwa7dQjEoiMkYlZdSxlx3Cozkhc5I2O+PSvc10iFQzKpdtMYLAFjgnAzycAnA9jUB4w8Cw34ViXguYwfs9xESssZOcbggsuT8ufU4IyTXNvEni97aNrTqcsPUIWfEc9jMiXsDxE6C8eRiTUobPAOoEtsAB22uWfGL+mdO/uXn+m3qp9G+NFxBdkzTJf2YCRkxr25DsNEoV8aWOcOucZB+hOh1bx+9+9qZlQyW/2pGePyrKXWMR4VyGRyYm8pwNxj1AlB/qRbs04/OjjqjGJD9uK52NqCR9RIQD+jN+tZG+6mB30THB9Qsnoedgy5B25Ue5qPtuqxtI9we4ipGsTBh5gS7MSVGSB8ozx83tUp1CDuwsFIyVzERj5h5oyDxyBv7GttO6wPRxkpRbi76rvnifvVf6PL/wBGT/S1RtpCHt41YZUxJkHg+Va3r2bXau4yA1uzDPOGQkf51B9O6uGjhSPDOVUOP6gUAMTj+Gw+orp/D5wjOSlqvqRqSipq+qP1S8cmSMyHAz6Tqu677ASgH+B3/LYWFH1GJjE+fPgYOf30O3Iz6E45rYnaNyYmILEatIzqA9DkfKc8H+FR9vLFI7KzK7ov7VG0kr9WXHmAGfUeXI9cdJpQe7dNN8deuafnrji6mlF2v379557p72/7BtvKfMm/1HmyOOCKjLiHu3EKSsjMok1CPUoU4UjzHfPB9MYG3vuxvE6FhNI0a/Oe4QNsHfYH24qP+2oJIDAmpR3lRV2yTpAO/ClvU+1V1pRaV3hda3/2Wmv3IVGrK7ww1vqjehiJbGspOoGv1WRdgrFc4IIHocg7Z9K2BNMDgxo49WR8e+PK+Men4jWrf38e2cZTOuRWH3ZI3Cn8b/u44G4qNu+rzCPGtA2oqdKgY9RqYkqrYB8q1CrtVKg7Nu/LX64X5+uBXV2mnRaTbu8ra98fUl7i/deVRM/JqfU7f1sIgJb+GRyKxfY2fU87MIxv2/lXCg5LAZP1xk8fkMFlqlbMeUGkCWfHnkIAHk1cLkZzj8qzy7qixEYye0Cch2G5c+pRTk/ViDwBmze31vSu1pz8rr8Ylt97F4rTvXvM7T8FhjpQ20/zm4222+8bbbb9Ktdx4itkiklaeARxMVmbuLpRhypwdn/d5+lfMl54tmayXp660hFxO05Rtcsw1hlUqBlQN+Thjv8AhqIhl7ifZ0JeI5kWPuaY1lcKoODjUwRQM45z6GvJVHaTPOVa0YSZ9ZXfiK3ithcySoluVVhIxwpD4KEeu+RgfWt6GXUobDLkA4YYYZ3wR6GvmvwY1xLJbYtZLn7E5ZIVMceg+UllAOsAsIyXKtk/Wu8eHPEU9wxWexubQhSdTsjRncAKCDq1bk/LjynfjMLmYzUifrn/AI58BQykyGexsbdsC4ZrOHuuWYlyJ5CNDMCBnBOd984qe6l46ghuvspS6efQr6Yrd3BViAGyBjTk4J4B2Nc08U+M7+1DCWazuo9I70F3aLCxBPPbDsWUbHnf2rJMqPiqPplmxt7Rpb5sDWWeFbXgnBkRQ7sNvlYfN82QRVTglOMwiZif27FgXI4OE3wQcEN6H9atXiDxVFNH5rDpOADpKQvbE50nylZFLnjgHn61XTelDrMdvbKMaUC65uORrJcccscb1B8jQqShJb1O3TFfyzx9q0OUPdkEisB93ibB2IIYYcHc/wB4auazdN65NbALpjaMDdS2lhsG21bj2wBjOf41L9K8G3F/mZgEhRQwluD2rRVPBZwAHJO2E404J4rRu7K3EzyCQaRgRiceYgbFzHnUATkqpLEDGSTxlSccSVPaauz2nd3+t3yXnhbqRx6nohZQVMciRgoGznTp7v1RiTzjffnANe+j3yKrEMkTEEzMcazucCNeANx/httXqXEkcsraSqArCpXQAWxk498Fcbnge1bB8ISvFaxxR65Lhe5A2kIHyH1oGJwxVkA3x8y8ahmynVlDGLxy6dCdKvUcbJtNYX4dL94mswRSWLqWk8qxrLyOfvXz/DO/pj+HqURxwDW8cjBi4jQro1n307kAZG+2NvavBa3Mf3ZjUsN45FyMnkBzgrzzn0rW7/bKriLScgnyvp4wQ6HXjO/uMetV78uLNaMqksLy5rJtcPxnxNq6m1Rqvc1jfuOFYxLzqPHmc7Y1fTGNqwx6zlYUmwi4jOkajq/ExPHlPlA4DZBG+dqBJoPLgmBicdtRIQDxyNx+W+9a8tnp7SllmgOdJ16ADsSNzpU44z7ms/Mk3e4VaW9fevw8Pok1la5gvpNDohVkVcEGT5vTGNHyjYbruSNzUjbyOADhQuhhiOJtRVsEAaho9t9yfXNaUiKCAEMcobSoddepQMbp5sH19jyK9LPpkKSMX2yAuQg4wuiXC6cb4x7UTu05EsJtOWmLvjfvryN2yijk3SOUctl0VIT9WKj5QRuBzn24mYjk6o8SMwwZW+TAPG2M+uy4B5zUOHkbHfwsJwVTuIuoDGF5UaeDsPatkdfZmCR/ZwQPMWd2RQByXAAAHqd67+zbXs1OOdvDH7XS8Xf17+z7Xs0V+lpdF7XS8WeLezuVid1iuTGjSskqxs8LhWPcEhUELup32x9Bubt4c6Hfi1huYbfpvVLZyZGhJD6C2kSqolX7uUkebSSMpkg7Z6J8Lnhgs47Y3NnLcFpJHSG4SXdyXYDGDgZ+vHJq09K6LDbBxCgjR31lF2jBwFOlRsgOASAAMknkmuFKzk2jmfJhGo5rNkL0/wAA2GuO5Wyjt5/LIABoeNsA4xGdAI4IGx35zVopSsFpQOv+FepuNSXvfkeX5N7WziTS2CVjLTSENjbub5GoEA5wp8HLRLeX7RJPcTsmXuHVXmXCkOUGlskjV82tuMHIBrotKGLHHejfDuS7IAjexsUzh5Fz1G6Ow1Sav2S6k1BMBfN8pztek+GXTgIwbSFzFurOCzk7fMScycDZsjn3NWiqP8TPiGOnxFIlaS6aPWMIWWJM6e6+NsavKASAWxnahjdSxsUn4keJLFpVSGSTqAjUAWiTCPpsYCYV2Ma+cKyodOsYzsRxXN7zqs87AsYUha4CdqNQkLac4zjBkAAwpkLNkk5yTny1wNOgoEMhLyBQFkEYyzFtIwGO+FAGAcACpDwp4Ye8tp3SJma0jEyLHuxaSVSECct91FL6n02zioXbNH5s6rairfh+xY/AXhW5lvoZ+z3bM3msuGHkMOx1DOfnC4/u1dPi/wCGOz0yGWzVIT0+QPHuQUQkZC5yCe4Im3/qfkbJ8LelPB0yISq6O7SSsrrpdO4xZVI98Y//ACrVNCrqVYBlYEMCMqQdiCDsRj0qSVkbdKmoQS7yPmLxb0HtXjyRQslpdQLdW5KKoiEoQkbZBVWcBlGwBBxjBNbt07qnUlujDbVoI0sP6wBAT6EqQcEV9Rda8FRTraKuIltJFMYCK2YwpjeE6s+RkwCPXAzXF+vfDMWXUHgUN2boAWEkh+6Z+Wt5Gz5cjZWxnUqHjVWGiqrRveUcyjWPUHiJEYWVSckB8nO+dIABGdjjSeKsXSvCC3PcVI42n3eOOO4V1mQEiXQowUmVmTAfSChfbKkmJm6JJFHKjEloUcvDJEhljw4XO7AhMcldwQPKVYPWDwrHLPMIoC0Er7xtFHl2dN9m1B48KWJ7eSdsg8gkRhRSbbWeqfeJO/8A8ASWruHeSaAsLhdP85gRc6ZsjBeLYhhjKNsc5yuienPIFbBlZVBnaIYbQN/Ps47RAyJsFQQNQGK6j4Mk19TR5ZbeC+EKpcFMq16mBgPDMqSRTZCNqUHOltsYq0t8OhF1SK+tH7OWcXsRyUkEmWZl5w2vBIO3qMEHU3TP9rFO676eqyOG3nw7ke2F5Zr9sibaREGZoWwNSOgAJIzs6bEYbSAwrD0npN2wGVu2MZPfiRh3xvgZXS0se5HmMbL5huK+lOheELWzkmktolhM5UyhdkymvTheF+dthgVJ/Y07nc0J3dGjXpGvTnVp1c6c744zWbFsqMZLHv6nCvBwswQ9r1Fun3WvVL9qht5o2JUh1SVQgxtn5ht+HJrtHSra6X9vNBMNOPJbtE5bbzEmVx77BRz+VaXiPwFZX29xAjPjGtcpLjb8S4J4HOf8akOh9EjtIFhiMhjT5e5IzsB6DLZOANgOBWSyKsrEhSlKEhSlKAVRPH3QDP3Jrydl6bbRdxYYG0SSuoJYyO2B7BADyw3BG97rxNCrqVYBlYEMGGVIOxBB2Ix6UB819N8Gd6exiKMsl7LJPKjuWkjsxo7IEnqCnd82ASQuQMV3bwd4Nj6ekoRmkaad5Hd95CCSY1LEktgHkncljgFjU39jTudzQnc0aNeka9OdWnVzpzvjjNZqGEkshSlKGRUX4j8M29/AYblBJGSCN8MpHBUjdTyNvQketSlKAoHjb4ZGe5jvrF47a/jcEswzFJjbLAA+bG2cbjY+hFc6v8BmmuRLFNb2ySIDcxJCXiWTSNXbVmAKFy5AOnSMYz6dipQw0mrM5R4di61bXAgntor+3iIeOV5gXUkEMY5JPMW87DDjOBjUBvXVIXJUEqVJAJUkEqTyMjIOONq90oErClKUMilKUApSlA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5127" name="Picture 7" descr="http://kathleenmiller.typepad.com/.a/6a00e54f8e9d378834012875ee8af9970c-800wi"/>
          <p:cNvPicPr>
            <a:picLocks noChangeAspect="1" noChangeArrowheads="1"/>
          </p:cNvPicPr>
          <p:nvPr/>
        </p:nvPicPr>
        <p:blipFill>
          <a:blip r:embed="rId2" cstate="print"/>
          <a:srcRect/>
          <a:stretch>
            <a:fillRect/>
          </a:stretch>
        </p:blipFill>
        <p:spPr bwMode="auto">
          <a:xfrm>
            <a:off x="0" y="4286256"/>
            <a:ext cx="5500694" cy="2783594"/>
          </a:xfrm>
          <a:prstGeom prst="ellipse">
            <a:avLst/>
          </a:prstGeom>
          <a:ln>
            <a:noFill/>
          </a:ln>
          <a:effectLst>
            <a:softEdge rad="112500"/>
          </a:effectLst>
        </p:spPr>
      </p:pic>
      <p:pic>
        <p:nvPicPr>
          <p:cNvPr id="6" name="Picture 2" descr="http://blog.innotas.com/wp-content/uploads/2014/06/Time-Tracking.png"/>
          <p:cNvPicPr>
            <a:picLocks noChangeAspect="1" noChangeArrowheads="1"/>
          </p:cNvPicPr>
          <p:nvPr/>
        </p:nvPicPr>
        <p:blipFill>
          <a:blip r:embed="rId3"/>
          <a:srcRect/>
          <a:stretch>
            <a:fillRect/>
          </a:stretch>
        </p:blipFill>
        <p:spPr bwMode="auto">
          <a:xfrm>
            <a:off x="4143372" y="3143248"/>
            <a:ext cx="4762500" cy="2143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7"/>
                                        </p:tgtEl>
                                        <p:attrNameLst>
                                          <p:attrName>style.visibility</p:attrName>
                                        </p:attrNameLst>
                                      </p:cBhvr>
                                      <p:to>
                                        <p:strVal val="visible"/>
                                      </p:to>
                                    </p:set>
                                    <p:animEffect transition="in" filter="fade">
                                      <p:cBhvr>
                                        <p:cTn id="11" dur="2000"/>
                                        <p:tgtEl>
                                          <p:spTgt spid="512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baseline="30000" dirty="0" smtClean="0"/>
              <a:t>1</a:t>
            </a:r>
            <a:r>
              <a:rPr lang="lv-LV" sz="2800" i="1" dirty="0" smtClean="0"/>
              <a:t> Par mūsu Kunga Jēzus Kristus atnākšanu un mūsu piepulcēšanos viņam, mēs, brāļi, lūdzam, </a:t>
            </a:r>
            <a:r>
              <a:rPr lang="lv-LV" sz="2800" i="1" baseline="30000" dirty="0" smtClean="0"/>
              <a:t>2</a:t>
            </a:r>
            <a:r>
              <a:rPr lang="lv-LV" sz="2800" i="1" dirty="0" smtClean="0"/>
              <a:t> nezaudējiet pārsteidzīgi galvu un neuztraucieties</a:t>
            </a:r>
            <a:endParaRPr lang="lv-LV" sz="2800" i="1" dirty="0" smtClean="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sp>
        <p:nvSpPr>
          <p:cNvPr id="6" name="Right Arrow 5"/>
          <p:cNvSpPr/>
          <p:nvPr/>
        </p:nvSpPr>
        <p:spPr>
          <a:xfrm>
            <a:off x="642910" y="5214950"/>
            <a:ext cx="8107362" cy="7143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a:spLocks noChangeArrowheads="1"/>
          </p:cNvSpPr>
          <p:nvPr/>
        </p:nvSpPr>
        <p:spPr bwMode="auto">
          <a:xfrm>
            <a:off x="0" y="5715016"/>
            <a:ext cx="1714481" cy="830997"/>
          </a:xfrm>
          <a:prstGeom prst="rect">
            <a:avLst/>
          </a:prstGeom>
          <a:noFill/>
          <a:ln w="9525">
            <a:noFill/>
            <a:miter lim="800000"/>
            <a:headEnd/>
            <a:tailEnd/>
          </a:ln>
        </p:spPr>
        <p:txBody>
          <a:bodyPr wrap="square">
            <a:spAutoFit/>
          </a:bodyPr>
          <a:lstStyle/>
          <a:p>
            <a:pPr algn="ctr"/>
            <a:r>
              <a:rPr lang="lv-LV" sz="2400" b="1" dirty="0"/>
              <a:t>Pasaules radīšana</a:t>
            </a:r>
          </a:p>
        </p:txBody>
      </p:sp>
      <p:sp>
        <p:nvSpPr>
          <p:cNvPr id="9" name="Rectangle 8"/>
          <p:cNvSpPr>
            <a:spLocks noChangeArrowheads="1"/>
          </p:cNvSpPr>
          <p:nvPr/>
        </p:nvSpPr>
        <p:spPr bwMode="auto">
          <a:xfrm>
            <a:off x="4000496" y="5715016"/>
            <a:ext cx="356188" cy="461665"/>
          </a:xfrm>
          <a:prstGeom prst="rect">
            <a:avLst/>
          </a:prstGeom>
          <a:noFill/>
          <a:ln w="9525">
            <a:noFill/>
            <a:miter lim="800000"/>
            <a:headEnd/>
            <a:tailEnd/>
          </a:ln>
        </p:spPr>
        <p:txBody>
          <a:bodyPr wrap="none">
            <a:spAutoFit/>
          </a:bodyPr>
          <a:lstStyle/>
          <a:p>
            <a:r>
              <a:rPr lang="lv-LV" sz="2400" b="1" dirty="0"/>
              <a:t>0</a:t>
            </a:r>
          </a:p>
        </p:txBody>
      </p:sp>
      <p:sp>
        <p:nvSpPr>
          <p:cNvPr id="10" name="Rectangle 9"/>
          <p:cNvSpPr>
            <a:spLocks noChangeArrowheads="1"/>
          </p:cNvSpPr>
          <p:nvPr/>
        </p:nvSpPr>
        <p:spPr bwMode="auto">
          <a:xfrm>
            <a:off x="6429388" y="5786454"/>
            <a:ext cx="870751" cy="461665"/>
          </a:xfrm>
          <a:prstGeom prst="rect">
            <a:avLst/>
          </a:prstGeom>
          <a:noFill/>
          <a:ln w="9525">
            <a:noFill/>
            <a:miter lim="800000"/>
            <a:headEnd/>
            <a:tailEnd/>
          </a:ln>
        </p:spPr>
        <p:txBody>
          <a:bodyPr wrap="none">
            <a:spAutoFit/>
          </a:bodyPr>
          <a:lstStyle/>
          <a:p>
            <a:r>
              <a:rPr lang="lv-LV" sz="2400" b="1" dirty="0" smtClean="0"/>
              <a:t>2020</a:t>
            </a:r>
            <a:endParaRPr lang="lv-LV" sz="2400" b="1" dirty="0"/>
          </a:p>
        </p:txBody>
      </p:sp>
      <p:sp>
        <p:nvSpPr>
          <p:cNvPr id="11" name="Rectangle 10"/>
          <p:cNvSpPr>
            <a:spLocks noChangeArrowheads="1"/>
          </p:cNvSpPr>
          <p:nvPr/>
        </p:nvSpPr>
        <p:spPr bwMode="auto">
          <a:xfrm>
            <a:off x="4929190" y="5786454"/>
            <a:ext cx="870751" cy="461665"/>
          </a:xfrm>
          <a:prstGeom prst="rect">
            <a:avLst/>
          </a:prstGeom>
          <a:noFill/>
          <a:ln w="9525">
            <a:noFill/>
            <a:miter lim="800000"/>
            <a:headEnd/>
            <a:tailEnd/>
          </a:ln>
        </p:spPr>
        <p:txBody>
          <a:bodyPr wrap="none">
            <a:spAutoFit/>
          </a:bodyPr>
          <a:lstStyle/>
          <a:p>
            <a:r>
              <a:rPr lang="lv-LV" sz="2400" b="1" dirty="0"/>
              <a:t>1054</a:t>
            </a:r>
          </a:p>
        </p:txBody>
      </p:sp>
      <p:sp>
        <p:nvSpPr>
          <p:cNvPr id="12" name="Rectangle 11"/>
          <p:cNvSpPr>
            <a:spLocks noChangeArrowheads="1"/>
          </p:cNvSpPr>
          <p:nvPr/>
        </p:nvSpPr>
        <p:spPr bwMode="auto">
          <a:xfrm>
            <a:off x="1955583" y="5715016"/>
            <a:ext cx="973343" cy="461665"/>
          </a:xfrm>
          <a:prstGeom prst="rect">
            <a:avLst/>
          </a:prstGeom>
          <a:noFill/>
          <a:ln w="9525">
            <a:noFill/>
            <a:miter lim="800000"/>
            <a:headEnd/>
            <a:tailEnd/>
          </a:ln>
        </p:spPr>
        <p:txBody>
          <a:bodyPr wrap="none">
            <a:spAutoFit/>
          </a:bodyPr>
          <a:lstStyle/>
          <a:p>
            <a:r>
              <a:rPr lang="lv-LV" sz="2400" b="1" dirty="0" smtClean="0"/>
              <a:t>-2000</a:t>
            </a:r>
            <a:endParaRPr lang="lv-LV" sz="2400" b="1" dirty="0"/>
          </a:p>
        </p:txBody>
      </p:sp>
      <p:cxnSp>
        <p:nvCxnSpPr>
          <p:cNvPr id="13" name="Straight Connector 12"/>
          <p:cNvCxnSpPr/>
          <p:nvPr/>
        </p:nvCxnSpPr>
        <p:spPr>
          <a:xfrm rot="16200000" flipH="1">
            <a:off x="3936204" y="5636433"/>
            <a:ext cx="428625" cy="14288"/>
          </a:xfrm>
          <a:prstGeom prst="line">
            <a:avLst/>
          </a:prstGeom>
        </p:spPr>
        <p:style>
          <a:lnRef idx="1">
            <a:schemeClr val="dk1"/>
          </a:lnRef>
          <a:fillRef idx="0">
            <a:schemeClr val="dk1"/>
          </a:fillRef>
          <a:effectRef idx="0">
            <a:schemeClr val="dk1"/>
          </a:effectRef>
          <a:fontRef idx="minor">
            <a:schemeClr val="tx1"/>
          </a:fontRef>
        </p:style>
      </p:cxnSp>
      <p:sp>
        <p:nvSpPr>
          <p:cNvPr id="14" name="Rectangle 14"/>
          <p:cNvSpPr>
            <a:spLocks noChangeArrowheads="1"/>
          </p:cNvSpPr>
          <p:nvPr/>
        </p:nvSpPr>
        <p:spPr bwMode="auto">
          <a:xfrm>
            <a:off x="7901663" y="5786454"/>
            <a:ext cx="885179" cy="461665"/>
          </a:xfrm>
          <a:prstGeom prst="rect">
            <a:avLst/>
          </a:prstGeom>
          <a:noFill/>
          <a:ln w="9525">
            <a:noFill/>
            <a:miter lim="800000"/>
            <a:headEnd/>
            <a:tailEnd/>
          </a:ln>
        </p:spPr>
        <p:txBody>
          <a:bodyPr wrap="none">
            <a:spAutoFit/>
          </a:bodyPr>
          <a:lstStyle/>
          <a:p>
            <a:r>
              <a:rPr lang="lv-LV" sz="2400" b="1" dirty="0"/>
              <a:t>20..?</a:t>
            </a:r>
          </a:p>
        </p:txBody>
      </p:sp>
      <p:pic>
        <p:nvPicPr>
          <p:cNvPr id="22" name="Picture 2" descr="Amazon.com: Jesus Nailed On The Cross Resin Wall Crucifix, 14 Inch: Home &amp;  Kitchen"/>
          <p:cNvPicPr>
            <a:picLocks noChangeAspect="1" noChangeArrowheads="1"/>
          </p:cNvPicPr>
          <p:nvPr/>
        </p:nvPicPr>
        <p:blipFill>
          <a:blip r:embed="rId2" cstate="print"/>
          <a:srcRect/>
          <a:stretch>
            <a:fillRect/>
          </a:stretch>
        </p:blipFill>
        <p:spPr bwMode="auto">
          <a:xfrm flipH="1">
            <a:off x="4071934" y="4143380"/>
            <a:ext cx="1285884" cy="1285884"/>
          </a:xfrm>
          <a:prstGeom prst="rect">
            <a:avLst/>
          </a:prstGeom>
          <a:noFill/>
        </p:spPr>
      </p:pic>
      <p:sp>
        <p:nvSpPr>
          <p:cNvPr id="23" name="Rectangle 22"/>
          <p:cNvSpPr>
            <a:spLocks noChangeArrowheads="1"/>
          </p:cNvSpPr>
          <p:nvPr/>
        </p:nvSpPr>
        <p:spPr bwMode="auto">
          <a:xfrm>
            <a:off x="0" y="1049576"/>
            <a:ext cx="8929688" cy="3022366"/>
          </a:xfrm>
          <a:prstGeom prst="rect">
            <a:avLst/>
          </a:prstGeom>
          <a:noFill/>
          <a:ln w="9525">
            <a:noFill/>
            <a:miter lim="800000"/>
            <a:headEnd/>
            <a:tailEnd/>
          </a:ln>
        </p:spPr>
        <p:txBody>
          <a:bodyPr>
            <a:spAutoFit/>
          </a:bodyPr>
          <a:lstStyle/>
          <a:p>
            <a:pPr eaLnBrk="1" hangingPunct="1">
              <a:spcBef>
                <a:spcPct val="20000"/>
              </a:spcBef>
              <a:buClr>
                <a:schemeClr val="hlink"/>
              </a:buClr>
              <a:buFontTx/>
              <a:buChar char="•"/>
            </a:pPr>
            <a:r>
              <a:rPr lang="lv-LV" sz="2800" b="1" dirty="0" smtClean="0"/>
              <a:t>Pasaules gals </a:t>
            </a:r>
            <a:r>
              <a:rPr lang="lv-LV" sz="2800" dirty="0" smtClean="0"/>
              <a:t>nebūs ar </a:t>
            </a:r>
            <a:r>
              <a:rPr lang="lv-LV" sz="2800" b="1" dirty="0" smtClean="0"/>
              <a:t>kādu katastrofu</a:t>
            </a:r>
            <a:r>
              <a:rPr lang="lv-LV" sz="2800" dirty="0" smtClean="0"/>
              <a:t>.</a:t>
            </a:r>
          </a:p>
          <a:p>
            <a:pPr eaLnBrk="1" hangingPunct="1">
              <a:spcBef>
                <a:spcPct val="20000"/>
              </a:spcBef>
              <a:buClr>
                <a:schemeClr val="hlink"/>
              </a:buClr>
              <a:buFontTx/>
              <a:buChar char="•"/>
            </a:pPr>
            <a:r>
              <a:rPr lang="lv-LV" sz="2800" dirty="0" smtClean="0"/>
              <a:t>Jēzus </a:t>
            </a:r>
            <a:r>
              <a:rPr lang="lv-LV" sz="2800" b="1" dirty="0"/>
              <a:t>nāks 2. </a:t>
            </a:r>
            <a:r>
              <a:rPr lang="lv-LV" sz="2800" b="1" dirty="0" smtClean="0"/>
              <a:t>reizi</a:t>
            </a:r>
            <a:r>
              <a:rPr lang="lv-LV" sz="2800" b="1" dirty="0"/>
              <a:t> </a:t>
            </a:r>
            <a:r>
              <a:rPr lang="lv-LV" sz="2800" b="1" dirty="0" smtClean="0"/>
              <a:t>virs zemes</a:t>
            </a:r>
            <a:r>
              <a:rPr lang="lv-LV" sz="2800" b="1" dirty="0" smtClean="0"/>
              <a:t> pasaules beigās</a:t>
            </a:r>
            <a:r>
              <a:rPr lang="lv-LV" sz="2800" dirty="0"/>
              <a:t>.</a:t>
            </a:r>
          </a:p>
          <a:p>
            <a:pPr eaLnBrk="1" hangingPunct="1">
              <a:spcBef>
                <a:spcPct val="20000"/>
              </a:spcBef>
              <a:buClr>
                <a:schemeClr val="hlink"/>
              </a:buClr>
              <a:buFontTx/>
              <a:buChar char="•"/>
            </a:pPr>
            <a:r>
              <a:rPr lang="lv-LV" sz="2800" dirty="0"/>
              <a:t>Kam </a:t>
            </a:r>
            <a:r>
              <a:rPr lang="lv-LV" sz="2800" b="1" dirty="0"/>
              <a:t>grēki nav piedoti</a:t>
            </a:r>
            <a:r>
              <a:rPr lang="lv-LV" sz="2800" dirty="0"/>
              <a:t>, tiem par to būs </a:t>
            </a:r>
            <a:r>
              <a:rPr lang="lv-LV" sz="2800" b="1" dirty="0"/>
              <a:t>jāatskaitās</a:t>
            </a:r>
            <a:r>
              <a:rPr lang="lv-LV" sz="2800" dirty="0"/>
              <a:t>.</a:t>
            </a:r>
          </a:p>
          <a:p>
            <a:pPr eaLnBrk="1" hangingPunct="1">
              <a:spcBef>
                <a:spcPct val="20000"/>
              </a:spcBef>
              <a:buClr>
                <a:schemeClr val="hlink"/>
              </a:buClr>
              <a:buFontTx/>
              <a:buChar char="•"/>
            </a:pPr>
            <a:r>
              <a:rPr lang="lv-LV" sz="2800" b="1" dirty="0"/>
              <a:t>Kristiešiem</a:t>
            </a:r>
            <a:r>
              <a:rPr lang="lv-LV" sz="2800" dirty="0"/>
              <a:t> tiesas diena būs </a:t>
            </a:r>
            <a:r>
              <a:rPr lang="lv-LV" sz="2800" b="1" dirty="0"/>
              <a:t>priecīga diena</a:t>
            </a:r>
            <a:r>
              <a:rPr lang="lv-LV" sz="2800" dirty="0"/>
              <a:t>, jo </a:t>
            </a:r>
            <a:r>
              <a:rPr lang="lv-LV" sz="2800" b="1" dirty="0"/>
              <a:t>saņemsim</a:t>
            </a:r>
            <a:r>
              <a:rPr lang="lv-LV" sz="2800" dirty="0"/>
              <a:t> </a:t>
            </a:r>
            <a:r>
              <a:rPr lang="lv-LV" sz="2800" b="1" dirty="0"/>
              <a:t>apsolīto mantojumu</a:t>
            </a:r>
            <a:r>
              <a:rPr lang="lv-LV" sz="2800" dirty="0" smtClean="0"/>
              <a:t>.</a:t>
            </a:r>
          </a:p>
          <a:p>
            <a:pPr eaLnBrk="1" hangingPunct="1">
              <a:spcBef>
                <a:spcPct val="20000"/>
              </a:spcBef>
              <a:buClr>
                <a:schemeClr val="hlink"/>
              </a:buClr>
              <a:buFontTx/>
              <a:buChar char="•"/>
            </a:pPr>
            <a:r>
              <a:rPr lang="lv-LV" sz="2800" dirty="0" smtClean="0"/>
              <a:t>Pirms tam būs kādas </a:t>
            </a:r>
            <a:r>
              <a:rPr lang="lv-LV" sz="2800" b="1" dirty="0" smtClean="0"/>
              <a:t>pazīmes. Kādas</a:t>
            </a:r>
            <a:r>
              <a:rPr lang="lv-LV" sz="2800" dirty="0" smtClean="0"/>
              <a:t>?</a:t>
            </a:r>
            <a:endParaRPr lang="lv-LV" sz="2800" dirty="0"/>
          </a:p>
        </p:txBody>
      </p:sp>
      <p:pic>
        <p:nvPicPr>
          <p:cNvPr id="1026" name="Picture 2" descr="Pin on Art Stuff"/>
          <p:cNvPicPr>
            <a:picLocks noChangeAspect="1" noChangeArrowheads="1"/>
          </p:cNvPicPr>
          <p:nvPr/>
        </p:nvPicPr>
        <p:blipFill>
          <a:blip r:embed="rId3"/>
          <a:srcRect b="22499"/>
          <a:stretch>
            <a:fillRect/>
          </a:stretch>
        </p:blipFill>
        <p:spPr bwMode="auto">
          <a:xfrm>
            <a:off x="6957604" y="2996267"/>
            <a:ext cx="2071670" cy="240833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3000"/>
                            </p:stCondLst>
                            <p:childTnLst>
                              <p:par>
                                <p:cTn id="10" presetID="5" presetClass="entr" presetSubtype="10" fill="hold" nodeType="afterEffect">
                                  <p:stCondLst>
                                    <p:cond delay="0"/>
                                  </p:stCondLst>
                                  <p:childTnLst>
                                    <p:set>
                                      <p:cBhvr>
                                        <p:cTn id="11" dur="1" fill="hold">
                                          <p:stCondLst>
                                            <p:cond delay="0"/>
                                          </p:stCondLst>
                                        </p:cTn>
                                        <p:tgtEl>
                                          <p:spTgt spid="23">
                                            <p:txEl>
                                              <p:pRg st="0" end="0"/>
                                            </p:txEl>
                                          </p:spTgt>
                                        </p:tgtEl>
                                        <p:attrNameLst>
                                          <p:attrName>style.visibility</p:attrName>
                                        </p:attrNameLst>
                                      </p:cBhvr>
                                      <p:to>
                                        <p:strVal val="visible"/>
                                      </p:to>
                                    </p:set>
                                    <p:animEffect transition="in" filter="checkerboard(across)">
                                      <p:cBhvr>
                                        <p:cTn id="12" dur="500"/>
                                        <p:tgtEl>
                                          <p:spTgt spid="23">
                                            <p:txEl>
                                              <p:pRg st="0" end="0"/>
                                            </p:txEl>
                                          </p:spTgt>
                                        </p:tgtEl>
                                      </p:cBhvr>
                                    </p:animEffect>
                                  </p:childTnLst>
                                </p:cTn>
                              </p:par>
                            </p:childTnLst>
                          </p:cTn>
                        </p:par>
                        <p:par>
                          <p:cTn id="13" fill="hold">
                            <p:stCondLst>
                              <p:cond delay="3500"/>
                            </p:stCondLst>
                            <p:childTnLst>
                              <p:par>
                                <p:cTn id="14" presetID="5" presetClass="entr" presetSubtype="10" fill="hold" nodeType="afterEffect">
                                  <p:stCondLst>
                                    <p:cond delay="0"/>
                                  </p:stCondLst>
                                  <p:childTnLst>
                                    <p:set>
                                      <p:cBhvr>
                                        <p:cTn id="15" dur="1" fill="hold">
                                          <p:stCondLst>
                                            <p:cond delay="0"/>
                                          </p:stCondLst>
                                        </p:cTn>
                                        <p:tgtEl>
                                          <p:spTgt spid="23">
                                            <p:txEl>
                                              <p:pRg st="1" end="1"/>
                                            </p:txEl>
                                          </p:spTgt>
                                        </p:tgtEl>
                                        <p:attrNameLst>
                                          <p:attrName>style.visibility</p:attrName>
                                        </p:attrNameLst>
                                      </p:cBhvr>
                                      <p:to>
                                        <p:strVal val="visible"/>
                                      </p:to>
                                    </p:set>
                                    <p:animEffect transition="in" filter="checkerboard(across)">
                                      <p:cBhvr>
                                        <p:cTn id="16" dur="500"/>
                                        <p:tgtEl>
                                          <p:spTgt spid="23">
                                            <p:txEl>
                                              <p:pRg st="1" end="1"/>
                                            </p:txEl>
                                          </p:spTgt>
                                        </p:tgtEl>
                                      </p:cBhvr>
                                    </p:animEffect>
                                  </p:childTnLst>
                                </p:cTn>
                              </p:par>
                            </p:childTnLst>
                          </p:cTn>
                        </p:par>
                        <p:par>
                          <p:cTn id="17" fill="hold">
                            <p:stCondLst>
                              <p:cond delay="4000"/>
                            </p:stCondLst>
                            <p:childTnLst>
                              <p:par>
                                <p:cTn id="18" presetID="5" presetClass="entr" presetSubtype="10" fill="hold" nodeType="afterEffect">
                                  <p:stCondLst>
                                    <p:cond delay="0"/>
                                  </p:stCondLst>
                                  <p:childTnLst>
                                    <p:set>
                                      <p:cBhvr>
                                        <p:cTn id="19" dur="1" fill="hold">
                                          <p:stCondLst>
                                            <p:cond delay="0"/>
                                          </p:stCondLst>
                                        </p:cTn>
                                        <p:tgtEl>
                                          <p:spTgt spid="23">
                                            <p:txEl>
                                              <p:pRg st="2" end="2"/>
                                            </p:txEl>
                                          </p:spTgt>
                                        </p:tgtEl>
                                        <p:attrNameLst>
                                          <p:attrName>style.visibility</p:attrName>
                                        </p:attrNameLst>
                                      </p:cBhvr>
                                      <p:to>
                                        <p:strVal val="visible"/>
                                      </p:to>
                                    </p:set>
                                    <p:animEffect transition="in" filter="checkerboard(across)">
                                      <p:cBhvr>
                                        <p:cTn id="20" dur="500"/>
                                        <p:tgtEl>
                                          <p:spTgt spid="23">
                                            <p:txEl>
                                              <p:pRg st="2" end="2"/>
                                            </p:txEl>
                                          </p:spTgt>
                                        </p:tgtEl>
                                      </p:cBhvr>
                                    </p:animEffect>
                                  </p:childTnLst>
                                </p:cTn>
                              </p:par>
                            </p:childTnLst>
                          </p:cTn>
                        </p:par>
                        <p:par>
                          <p:cTn id="21" fill="hold">
                            <p:stCondLst>
                              <p:cond delay="4500"/>
                            </p:stCondLst>
                            <p:childTnLst>
                              <p:par>
                                <p:cTn id="22" presetID="5" presetClass="entr" presetSubtype="10" fill="hold" nodeType="afterEffect">
                                  <p:stCondLst>
                                    <p:cond delay="0"/>
                                  </p:stCondLst>
                                  <p:childTnLst>
                                    <p:set>
                                      <p:cBhvr>
                                        <p:cTn id="23" dur="1" fill="hold">
                                          <p:stCondLst>
                                            <p:cond delay="0"/>
                                          </p:stCondLst>
                                        </p:cTn>
                                        <p:tgtEl>
                                          <p:spTgt spid="23">
                                            <p:txEl>
                                              <p:pRg st="3" end="3"/>
                                            </p:txEl>
                                          </p:spTgt>
                                        </p:tgtEl>
                                        <p:attrNameLst>
                                          <p:attrName>style.visibility</p:attrName>
                                        </p:attrNameLst>
                                      </p:cBhvr>
                                      <p:to>
                                        <p:strVal val="visible"/>
                                      </p:to>
                                    </p:set>
                                    <p:animEffect transition="in" filter="checkerboard(across)">
                                      <p:cBhvr>
                                        <p:cTn id="24" dur="500"/>
                                        <p:tgtEl>
                                          <p:spTgt spid="23">
                                            <p:txEl>
                                              <p:pRg st="3" end="3"/>
                                            </p:txEl>
                                          </p:spTgt>
                                        </p:tgtEl>
                                      </p:cBhvr>
                                    </p:animEffect>
                                  </p:childTnLst>
                                </p:cTn>
                              </p:par>
                            </p:childTnLst>
                          </p:cTn>
                        </p:par>
                        <p:par>
                          <p:cTn id="25" fill="hold">
                            <p:stCondLst>
                              <p:cond delay="5000"/>
                            </p:stCondLst>
                            <p:childTnLst>
                              <p:par>
                                <p:cTn id="26" presetID="5" presetClass="entr" presetSubtype="10" fill="hold" nodeType="afterEffect">
                                  <p:stCondLst>
                                    <p:cond delay="0"/>
                                  </p:stCondLst>
                                  <p:childTnLst>
                                    <p:set>
                                      <p:cBhvr>
                                        <p:cTn id="27" dur="1" fill="hold">
                                          <p:stCondLst>
                                            <p:cond delay="0"/>
                                          </p:stCondLst>
                                        </p:cTn>
                                        <p:tgtEl>
                                          <p:spTgt spid="23">
                                            <p:txEl>
                                              <p:pRg st="4" end="4"/>
                                            </p:txEl>
                                          </p:spTgt>
                                        </p:tgtEl>
                                        <p:attrNameLst>
                                          <p:attrName>style.visibility</p:attrName>
                                        </p:attrNameLst>
                                      </p:cBhvr>
                                      <p:to>
                                        <p:strVal val="visible"/>
                                      </p:to>
                                    </p:set>
                                    <p:animEffect transition="in" filter="checkerboard(across)">
                                      <p:cBhvr>
                                        <p:cTn id="28" dur="500"/>
                                        <p:tgtEl>
                                          <p:spTgt spid="23">
                                            <p:txEl>
                                              <p:pRg st="4" end="4"/>
                                            </p:txEl>
                                          </p:spTgt>
                                        </p:tgtEl>
                                      </p:cBhvr>
                                    </p:animEffect>
                                  </p:childTnLst>
                                </p:cTn>
                              </p:par>
                            </p:childTnLst>
                          </p:cTn>
                        </p:par>
                        <p:par>
                          <p:cTn id="29" fill="hold">
                            <p:stCondLst>
                              <p:cond delay="5500"/>
                            </p:stCondLst>
                            <p:childTnLst>
                              <p:par>
                                <p:cTn id="30" presetID="10"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2000"/>
                                        <p:tgtEl>
                                          <p:spTgt spid="6"/>
                                        </p:tgtEl>
                                      </p:cBhvr>
                                    </p:animEffect>
                                  </p:childTnLst>
                                </p:cTn>
                              </p:par>
                            </p:childTnLst>
                          </p:cTn>
                        </p:par>
                        <p:par>
                          <p:cTn id="33" fill="hold">
                            <p:stCondLst>
                              <p:cond delay="7500"/>
                            </p:stCondLst>
                            <p:childTnLst>
                              <p:par>
                                <p:cTn id="34" presetID="10" presetClass="entr" presetSubtype="0"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2000"/>
                                        <p:tgtEl>
                                          <p:spTgt spid="22"/>
                                        </p:tgtEl>
                                      </p:cBhvr>
                                    </p:animEffect>
                                  </p:childTnLst>
                                </p:cTn>
                              </p:par>
                            </p:childTnLst>
                          </p:cTn>
                        </p:par>
                        <p:par>
                          <p:cTn id="37" fill="hold">
                            <p:stCondLst>
                              <p:cond delay="9500"/>
                            </p:stCondLst>
                            <p:childTnLst>
                              <p:par>
                                <p:cTn id="38" presetID="10" presetClass="entr" presetSubtype="0" fill="hold" nodeType="afterEffect">
                                  <p:stCondLst>
                                    <p:cond delay="0"/>
                                  </p:stCondLst>
                                  <p:childTnLst>
                                    <p:set>
                                      <p:cBhvr>
                                        <p:cTn id="39" dur="1" fill="hold">
                                          <p:stCondLst>
                                            <p:cond delay="0"/>
                                          </p:stCondLst>
                                        </p:cTn>
                                        <p:tgtEl>
                                          <p:spTgt spid="1026"/>
                                        </p:tgtEl>
                                        <p:attrNameLst>
                                          <p:attrName>style.visibility</p:attrName>
                                        </p:attrNameLst>
                                      </p:cBhvr>
                                      <p:to>
                                        <p:strVal val="visible"/>
                                      </p:to>
                                    </p:set>
                                    <p:animEffect transition="in" filter="fade">
                                      <p:cBhvr>
                                        <p:cTn id="40"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2357430"/>
            <a:ext cx="9144000" cy="1081088"/>
          </a:xfrm>
        </p:spPr>
        <p:txBody>
          <a:bodyPr/>
          <a:lstStyle/>
          <a:p>
            <a:pPr marL="0" indent="0">
              <a:spcBef>
                <a:spcPts val="0"/>
              </a:spcBef>
            </a:pPr>
            <a:r>
              <a:rPr lang="lv-LV" sz="2800" dirty="0" smtClean="0"/>
              <a:t>Pēdējos laikos </a:t>
            </a:r>
            <a:r>
              <a:rPr lang="lv-LV" sz="2800" b="1" dirty="0" smtClean="0"/>
              <a:t>visiem</a:t>
            </a:r>
            <a:r>
              <a:rPr lang="lv-LV" sz="2800" dirty="0" smtClean="0"/>
              <a:t> tiks uzspiesta </a:t>
            </a:r>
            <a:r>
              <a:rPr lang="lv-LV" sz="2800" b="1" dirty="0" smtClean="0"/>
              <a:t>zvēra zīme</a:t>
            </a:r>
            <a:r>
              <a:rPr lang="lv-LV" sz="2800" dirty="0" smtClean="0"/>
              <a:t>, bez kuras nevarēs </a:t>
            </a:r>
            <a:r>
              <a:rPr lang="lv-LV" sz="2800" b="1" dirty="0" smtClean="0"/>
              <a:t>ne pirkt</a:t>
            </a:r>
            <a:r>
              <a:rPr lang="lv-LV" sz="2800" dirty="0" smtClean="0"/>
              <a:t>, </a:t>
            </a:r>
            <a:r>
              <a:rPr lang="lv-LV" sz="2800" b="1" dirty="0" smtClean="0"/>
              <a:t>ne pārdot</a:t>
            </a:r>
            <a:r>
              <a:rPr lang="lv-LV" sz="2800" dirty="0" smtClean="0"/>
              <a:t>. Tie, kas būs pieņēmuši zvēra zīmi, </a:t>
            </a:r>
            <a:r>
              <a:rPr lang="lv-LV" sz="2800" b="1" dirty="0" smtClean="0"/>
              <a:t>nevarēs izglābties</a:t>
            </a:r>
            <a:r>
              <a:rPr lang="lv-LV" sz="2800" dirty="0" smtClean="0"/>
              <a:t>. Kāpēc?</a:t>
            </a:r>
          </a:p>
          <a:p>
            <a:pPr marL="0" indent="0">
              <a:spcBef>
                <a:spcPts val="0"/>
              </a:spcBef>
            </a:pPr>
            <a:r>
              <a:rPr lang="lv-LV" sz="2800" b="1" dirty="0" smtClean="0"/>
              <a:t>Totālā kontrole</a:t>
            </a:r>
            <a:r>
              <a:rPr lang="lv-LV" sz="2800" dirty="0" smtClean="0"/>
              <a:t>, </a:t>
            </a:r>
            <a:r>
              <a:rPr lang="lv-LV" sz="2800" b="1" dirty="0" smtClean="0"/>
              <a:t>izsekošana</a:t>
            </a:r>
            <a:r>
              <a:rPr lang="lv-LV" sz="2800" dirty="0" smtClean="0"/>
              <a:t>, </a:t>
            </a:r>
            <a:r>
              <a:rPr lang="lv-LV" sz="2800" b="1" dirty="0" smtClean="0"/>
              <a:t>apziņas iespaidošana</a:t>
            </a:r>
            <a:endParaRPr lang="en-US" sz="2800" b="1" dirty="0" smtClean="0"/>
          </a:p>
        </p:txBody>
      </p:sp>
      <p:sp>
        <p:nvSpPr>
          <p:cNvPr id="4100" name="Slide Number Placeholder 5"/>
          <p:cNvSpPr>
            <a:spLocks noGrp="1"/>
          </p:cNvSpPr>
          <p:nvPr>
            <p:ph type="sldNum" sz="quarter" idx="12"/>
          </p:nvPr>
        </p:nvSpPr>
        <p:spPr>
          <a:noFill/>
        </p:spPr>
        <p:txBody>
          <a:bodyPr/>
          <a:lstStyle/>
          <a:p>
            <a:fld id="{851DAEC7-57D0-47BC-9398-B433351EFB06}" type="slidenum">
              <a:rPr lang="lv-LV" smtClean="0"/>
              <a:pPr/>
              <a:t>5</a:t>
            </a:fld>
            <a:endParaRPr lang="lv-LV" smtClean="0"/>
          </a:p>
        </p:txBody>
      </p:sp>
      <p:sp>
        <p:nvSpPr>
          <p:cNvPr id="7" name="Rectangle 6"/>
          <p:cNvSpPr>
            <a:spLocks noChangeArrowheads="1"/>
          </p:cNvSpPr>
          <p:nvPr/>
        </p:nvSpPr>
        <p:spPr bwMode="auto">
          <a:xfrm>
            <a:off x="0" y="0"/>
            <a:ext cx="9144000" cy="2419124"/>
          </a:xfrm>
          <a:prstGeom prst="rect">
            <a:avLst/>
          </a:prstGeom>
          <a:noFill/>
          <a:ln w="9525">
            <a:noFill/>
            <a:miter lim="800000"/>
            <a:headEnd/>
            <a:tailEnd/>
          </a:ln>
        </p:spPr>
        <p:txBody>
          <a:bodyPr>
            <a:spAutoFit/>
          </a:bodyPr>
          <a:lstStyle/>
          <a:p>
            <a:pPr algn="just">
              <a:lnSpc>
                <a:spcPct val="90000"/>
              </a:lnSpc>
            </a:pPr>
            <a:r>
              <a:rPr lang="lv-LV" sz="2400" i="1" baseline="30000" dirty="0" smtClean="0"/>
              <a:t>16</a:t>
            </a:r>
            <a:r>
              <a:rPr lang="lv-LV" sz="2400" i="1" dirty="0" smtClean="0"/>
              <a:t> Un viņš liek visiem – gan lieliem, gan maziem, gan bagātiem, gan nabagiem, gan brīvajiem, gan vergiem – pieņemt neizdzēšamu zīmi uz viņu labās rokas vai uz pieres, </a:t>
            </a:r>
            <a:r>
              <a:rPr lang="lv-LV" sz="2400" i="1" baseline="30000" dirty="0" smtClean="0"/>
              <a:t>17</a:t>
            </a:r>
            <a:r>
              <a:rPr lang="lv-LV" sz="2400" i="1" dirty="0" smtClean="0"/>
              <a:t> tā ka neviens nevarētu nedz pirkt, nedz pārdot – kā vien tad, ja tam ir neizdzēšamā zīme: zvēra vārds vai viņa vārda skaitlis. </a:t>
            </a:r>
            <a:r>
              <a:rPr lang="lv-LV" sz="2400" i="1" baseline="30000" dirty="0" smtClean="0"/>
              <a:t>18</a:t>
            </a:r>
            <a:r>
              <a:rPr lang="lv-LV" sz="2400" i="1" dirty="0" smtClean="0"/>
              <a:t> Šeit ir gudrība. Kam ir prāts, lai izrēķina zvēra skaitli, jo tas ir cilvēka skaitlis, un šis skaitlis ir seši simti sešdesmit seši</a:t>
            </a:r>
            <a:r>
              <a:rPr lang="lv-LV" sz="2400" i="1" dirty="0" smtClean="0"/>
              <a:t>. (Jņ.at.13:16-18)</a:t>
            </a:r>
            <a:endParaRPr lang="lv-LV" sz="2400" i="1" dirty="0"/>
          </a:p>
        </p:txBody>
      </p:sp>
      <p:pic>
        <p:nvPicPr>
          <p:cNvPr id="24578" name="Picture 2" descr="Pieņemtā zvēra zīme šķirs no pestīšanas Kristū"/>
          <p:cNvPicPr>
            <a:picLocks noChangeAspect="1" noChangeArrowheads="1"/>
          </p:cNvPicPr>
          <p:nvPr/>
        </p:nvPicPr>
        <p:blipFill>
          <a:blip r:embed="rId2"/>
          <a:srcRect/>
          <a:stretch>
            <a:fillRect/>
          </a:stretch>
        </p:blipFill>
        <p:spPr bwMode="auto">
          <a:xfrm>
            <a:off x="0" y="4225947"/>
            <a:ext cx="4572000" cy="24892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4580" name="Picture 4" descr="Svītru kodi | LA.LV"/>
          <p:cNvPicPr>
            <a:picLocks noChangeAspect="1" noChangeArrowheads="1"/>
          </p:cNvPicPr>
          <p:nvPr/>
        </p:nvPicPr>
        <p:blipFill>
          <a:blip r:embed="rId3"/>
          <a:srcRect/>
          <a:stretch>
            <a:fillRect/>
          </a:stretch>
        </p:blipFill>
        <p:spPr bwMode="auto">
          <a:xfrm>
            <a:off x="4714876" y="4286256"/>
            <a:ext cx="4143404" cy="23530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0244">
                                            <p:txEl>
                                              <p:pRg st="1" end="1"/>
                                            </p:txEl>
                                          </p:spTgt>
                                        </p:tgtEl>
                                        <p:attrNameLst>
                                          <p:attrName>style.visibility</p:attrName>
                                        </p:attrNameLst>
                                      </p:cBhvr>
                                      <p:to>
                                        <p:strVal val="visible"/>
                                      </p:to>
                                    </p:set>
                                    <p:anim calcmode="lin" valueType="num">
                                      <p:cBhvr additive="base">
                                        <p:cTn id="17" dur="500" fill="hold"/>
                                        <p:tgtEl>
                                          <p:spTgt spid="1024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244">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4578"/>
                                        </p:tgtEl>
                                        <p:attrNameLst>
                                          <p:attrName>style.visibility</p:attrName>
                                        </p:attrNameLst>
                                      </p:cBhvr>
                                      <p:to>
                                        <p:strVal val="visible"/>
                                      </p:to>
                                    </p:set>
                                    <p:animEffect transition="in" filter="fade">
                                      <p:cBhvr>
                                        <p:cTn id="22" dur="2000"/>
                                        <p:tgtEl>
                                          <p:spTgt spid="24578"/>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24580"/>
                                        </p:tgtEl>
                                        <p:attrNameLst>
                                          <p:attrName>style.visibility</p:attrName>
                                        </p:attrNameLst>
                                      </p:cBhvr>
                                      <p:to>
                                        <p:strVal val="visible"/>
                                      </p:to>
                                    </p:set>
                                    <p:animEffect transition="in" filter="fade">
                                      <p:cBhvr>
                                        <p:cTn id="26" dur="20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autoUpdateAnimBg="0" advAuto="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baseline="30000" dirty="0" smtClean="0"/>
              <a:t>3</a:t>
            </a:r>
            <a:r>
              <a:rPr lang="lv-LV" sz="2800" i="1" dirty="0" smtClean="0"/>
              <a:t> lai neviens jūs nekādi nemaldina. Jo tā diena nenāks, pirms nebūs iestājusies </a:t>
            </a:r>
            <a:r>
              <a:rPr lang="lv-LV" sz="2800" i="1" dirty="0" smtClean="0"/>
              <a:t>atkrišana</a:t>
            </a:r>
            <a:r>
              <a:rPr lang="lv-LV" sz="2800" dirty="0" smtClean="0"/>
              <a:t>, </a:t>
            </a:r>
            <a:r>
              <a:rPr lang="lv-LV" sz="2800" i="1" dirty="0" smtClean="0"/>
              <a:t>pirms nebūs iestājusies atkrišana un neatklāsies ļaunuma cilvēks</a:t>
            </a:r>
            <a:r>
              <a:rPr lang="lv-LV" sz="2800" dirty="0" smtClean="0"/>
              <a:t>, </a:t>
            </a:r>
            <a:r>
              <a:rPr lang="lv-LV" sz="2800" i="1" dirty="0" smtClean="0"/>
              <a:t>pazudināšanas dēls</a:t>
            </a:r>
            <a:endParaRPr lang="lv-LV" sz="2800" i="1" dirty="0" smtClean="0"/>
          </a:p>
        </p:txBody>
      </p:sp>
      <p:sp>
        <p:nvSpPr>
          <p:cNvPr id="7" name="Rectangle 6"/>
          <p:cNvSpPr>
            <a:spLocks noChangeArrowheads="1"/>
          </p:cNvSpPr>
          <p:nvPr/>
        </p:nvSpPr>
        <p:spPr bwMode="auto">
          <a:xfrm>
            <a:off x="0" y="1428736"/>
            <a:ext cx="5357818" cy="5262979"/>
          </a:xfrm>
          <a:prstGeom prst="rect">
            <a:avLst/>
          </a:prstGeom>
          <a:noFill/>
          <a:ln w="9525">
            <a:noFill/>
            <a:miter lim="800000"/>
            <a:headEnd/>
            <a:tailEnd/>
          </a:ln>
        </p:spPr>
        <p:txBody>
          <a:bodyPr wrap="square">
            <a:spAutoFit/>
          </a:bodyPr>
          <a:lstStyle/>
          <a:p>
            <a:pPr>
              <a:buFontTx/>
              <a:buChar char="•"/>
            </a:pPr>
            <a:r>
              <a:rPr lang="lv-LV" sz="2800" dirty="0" smtClean="0"/>
              <a:t>Pirms Kristus nāks ottreiz, iestāsies </a:t>
            </a:r>
            <a:r>
              <a:rPr lang="lv-LV" sz="2800" b="1" dirty="0" smtClean="0"/>
              <a:t>atkrišana</a:t>
            </a:r>
            <a:r>
              <a:rPr lang="lv-LV" sz="2800" dirty="0" smtClean="0"/>
              <a:t> no Dieva vārda. Atkrišana izpaudīsies </a:t>
            </a:r>
            <a:r>
              <a:rPr lang="lv-LV" sz="2800" b="1" dirty="0" smtClean="0"/>
              <a:t>daudz dažādos grēkos</a:t>
            </a:r>
            <a:r>
              <a:rPr lang="lv-LV" sz="2800" dirty="0" smtClean="0"/>
              <a:t>.</a:t>
            </a:r>
          </a:p>
          <a:p>
            <a:pPr>
              <a:buFontTx/>
              <a:buChar char="•"/>
            </a:pPr>
            <a:r>
              <a:rPr lang="lv-LV" sz="2800" dirty="0" smtClean="0"/>
              <a:t>Un pašās beigās atklāsies arī </a:t>
            </a:r>
            <a:r>
              <a:rPr lang="lv-LV" sz="2800" b="1" dirty="0" smtClean="0"/>
              <a:t>ļaunuma cilvēks</a:t>
            </a:r>
            <a:r>
              <a:rPr lang="lv-LV" sz="2800" dirty="0" smtClean="0"/>
              <a:t>, </a:t>
            </a:r>
            <a:r>
              <a:rPr lang="lv-LV" sz="2800" b="1" dirty="0" smtClean="0"/>
              <a:t>antikrists</a:t>
            </a:r>
            <a:r>
              <a:rPr lang="lv-LV" sz="2800" dirty="0" smtClean="0"/>
              <a:t>, </a:t>
            </a:r>
            <a:r>
              <a:rPr lang="lv-LV" sz="2800" b="1" dirty="0" smtClean="0"/>
              <a:t>pazudināšanas dēls</a:t>
            </a:r>
            <a:r>
              <a:rPr lang="lv-LV" sz="2800" dirty="0" smtClean="0"/>
              <a:t>.</a:t>
            </a:r>
          </a:p>
          <a:p>
            <a:pPr>
              <a:buFontTx/>
              <a:buChar char="•"/>
            </a:pPr>
            <a:r>
              <a:rPr lang="lv-LV" sz="2800" dirty="0" smtClean="0"/>
              <a:t>Mēs jau redzam, kā daudzās </a:t>
            </a:r>
            <a:r>
              <a:rPr lang="lv-LV" sz="2800" b="1" dirty="0" smtClean="0"/>
              <a:t>Eiropas valstīs </a:t>
            </a:r>
            <a:r>
              <a:rPr lang="lv-LV" sz="2800" dirty="0" smtClean="0"/>
              <a:t>cilvēki arvien vairāk </a:t>
            </a:r>
            <a:r>
              <a:rPr lang="lv-LV" sz="2800" b="1" dirty="0" smtClean="0"/>
              <a:t>atkrīt no Dieva </a:t>
            </a:r>
            <a:r>
              <a:rPr lang="lv-LV" sz="2800" dirty="0" smtClean="0"/>
              <a:t>un </a:t>
            </a:r>
            <a:r>
              <a:rPr lang="lv-LV" sz="2800" b="1" dirty="0" smtClean="0"/>
              <a:t>izvirtība sit augstu</a:t>
            </a:r>
            <a:r>
              <a:rPr lang="lv-LV" sz="2800" dirty="0" smtClean="0"/>
              <a:t>, un ceram, ka </a:t>
            </a:r>
            <a:r>
              <a:rPr lang="lv-LV" sz="2800" b="1" dirty="0" smtClean="0"/>
              <a:t>pie mums tas vēl nav</a:t>
            </a:r>
            <a:r>
              <a:rPr lang="lv-LV" sz="2800" dirty="0" smtClean="0"/>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6</a:t>
            </a:fld>
            <a:endParaRPr lang="lv-LV" smtClean="0"/>
          </a:p>
        </p:txBody>
      </p:sp>
      <p:pic>
        <p:nvPicPr>
          <p:cNvPr id="23554" name="Picture 2" descr="D:\Pictures\En2aBpcXEAEjbJs.jpg"/>
          <p:cNvPicPr>
            <a:picLocks noChangeAspect="1" noChangeArrowheads="1"/>
          </p:cNvPicPr>
          <p:nvPr/>
        </p:nvPicPr>
        <p:blipFill>
          <a:blip r:embed="rId2"/>
          <a:srcRect/>
          <a:stretch>
            <a:fillRect/>
          </a:stretch>
        </p:blipFill>
        <p:spPr bwMode="auto">
          <a:xfrm>
            <a:off x="5072034" y="2071678"/>
            <a:ext cx="4071966" cy="407196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4"/>
                                        </p:tgtEl>
                                        <p:attrNameLst>
                                          <p:attrName>style.visibility</p:attrName>
                                        </p:attrNameLst>
                                      </p:cBhvr>
                                      <p:to>
                                        <p:strVal val="visible"/>
                                      </p:to>
                                    </p:set>
                                    <p:animEffect transition="in" filter="fade">
                                      <p:cBhvr>
                                        <p:cTn id="11" dur="2000"/>
                                        <p:tgtEl>
                                          <p:spTgt spid="2355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p:cNvSpPr>
            <a:spLocks noGrp="1" noChangeArrowheads="1"/>
          </p:cNvSpPr>
          <p:nvPr>
            <p:ph type="body" idx="1"/>
          </p:nvPr>
        </p:nvSpPr>
        <p:spPr>
          <a:xfrm>
            <a:off x="-285750" y="0"/>
            <a:ext cx="9429750" cy="1285875"/>
          </a:xfrm>
        </p:spPr>
        <p:txBody>
          <a:bodyPr/>
          <a:lstStyle/>
          <a:p>
            <a:pPr eaLnBrk="1" hangingPunct="1">
              <a:lnSpc>
                <a:spcPct val="80000"/>
              </a:lnSpc>
              <a:buFontTx/>
              <a:buNone/>
            </a:pPr>
            <a:r>
              <a:rPr lang="lv-LV" i="1" smtClean="0"/>
              <a:t>   </a:t>
            </a:r>
            <a:r>
              <a:rPr lang="lv-LV" sz="2800" i="1" smtClean="0"/>
              <a:t>25 Un zīmes būs uz saules un mēness, un zvaigznēm, un tautas uz zemes būs izmisumā un izbijušās, kālab jūra kauc un bango. 26 Cilvēki pamirs no bailēm, gaidot, kas nāks pār pasauli, jo debesu spēki tiks satricināti. </a:t>
            </a:r>
            <a:endParaRPr lang="lv-LV" sz="2800" smtClean="0"/>
          </a:p>
          <a:p>
            <a:pPr eaLnBrk="1" hangingPunct="1">
              <a:lnSpc>
                <a:spcPct val="80000"/>
              </a:lnSpc>
              <a:buFontTx/>
              <a:buNone/>
            </a:pPr>
            <a:endParaRPr lang="lv-LV" sz="2800" smtClean="0"/>
          </a:p>
          <a:p>
            <a:pPr eaLnBrk="1" hangingPunct="1">
              <a:lnSpc>
                <a:spcPct val="80000"/>
              </a:lnSpc>
              <a:buFontTx/>
              <a:buNone/>
            </a:pPr>
            <a:endParaRPr lang="lv-LV" sz="2800" smtClean="0"/>
          </a:p>
        </p:txBody>
      </p:sp>
      <p:sp>
        <p:nvSpPr>
          <p:cNvPr id="3" name="Rectangle 2"/>
          <p:cNvSpPr>
            <a:spLocks noChangeArrowheads="1"/>
          </p:cNvSpPr>
          <p:nvPr/>
        </p:nvSpPr>
        <p:spPr bwMode="auto">
          <a:xfrm>
            <a:off x="0" y="1498600"/>
            <a:ext cx="7000875" cy="5078313"/>
          </a:xfrm>
          <a:prstGeom prst="rect">
            <a:avLst/>
          </a:prstGeom>
          <a:noFill/>
          <a:ln w="9525">
            <a:noFill/>
            <a:miter lim="800000"/>
            <a:headEnd/>
            <a:tailEnd/>
          </a:ln>
        </p:spPr>
        <p:txBody>
          <a:bodyPr>
            <a:spAutoFit/>
          </a:bodyPr>
          <a:lstStyle/>
          <a:p>
            <a:pPr>
              <a:buFont typeface="Arial" charset="0"/>
              <a:buChar char="•"/>
            </a:pPr>
            <a:r>
              <a:rPr lang="lv-LV" sz="2700" dirty="0" smtClean="0"/>
              <a:t>Iespējams te </a:t>
            </a:r>
            <a:r>
              <a:rPr lang="lv-LV" sz="2700" b="1" dirty="0"/>
              <a:t>Jēzus</a:t>
            </a:r>
            <a:r>
              <a:rPr lang="lv-LV" sz="2700" dirty="0"/>
              <a:t> nerunā par fiziskām </a:t>
            </a:r>
            <a:r>
              <a:rPr lang="lv-LV" sz="2700" b="1" dirty="0"/>
              <a:t>parādībām</a:t>
            </a:r>
            <a:r>
              <a:rPr lang="lv-LV" sz="2700" dirty="0"/>
              <a:t>, bet gan par </a:t>
            </a:r>
            <a:r>
              <a:rPr lang="lv-LV" sz="2700" b="1" dirty="0"/>
              <a:t>garīgām </a:t>
            </a:r>
            <a:r>
              <a:rPr lang="lv-LV" sz="2700" b="1" dirty="0" smtClean="0"/>
              <a:t>lietām</a:t>
            </a:r>
            <a:r>
              <a:rPr lang="lv-LV" sz="2700" b="1" dirty="0"/>
              <a:t>.</a:t>
            </a:r>
            <a:endParaRPr lang="lv-LV" sz="2700" dirty="0"/>
          </a:p>
          <a:p>
            <a:pPr>
              <a:buFont typeface="Arial" charset="0"/>
              <a:buChar char="•"/>
            </a:pPr>
            <a:r>
              <a:rPr lang="lv-LV" sz="2700" b="1" dirty="0"/>
              <a:t>Saule</a:t>
            </a:r>
            <a:r>
              <a:rPr lang="lv-LV" sz="2700" dirty="0"/>
              <a:t> - </a:t>
            </a:r>
            <a:r>
              <a:rPr lang="lv-LV" sz="2700" b="1" dirty="0"/>
              <a:t>Dieva majestāte - Kristus</a:t>
            </a:r>
          </a:p>
          <a:p>
            <a:pPr>
              <a:buFont typeface="Arial" charset="0"/>
              <a:buChar char="•"/>
            </a:pPr>
            <a:r>
              <a:rPr lang="lv-LV" sz="2700" b="1" dirty="0"/>
              <a:t>Mēness</a:t>
            </a:r>
            <a:r>
              <a:rPr lang="lv-LV" sz="2700" dirty="0"/>
              <a:t> - </a:t>
            </a:r>
            <a:r>
              <a:rPr lang="lv-LV" sz="2700" b="1" dirty="0"/>
              <a:t>sirds atspīdums - Baznīca</a:t>
            </a:r>
          </a:p>
          <a:p>
            <a:pPr>
              <a:buFont typeface="Arial" charset="0"/>
              <a:buChar char="•"/>
            </a:pPr>
            <a:r>
              <a:rPr lang="lv-LV" sz="2700" b="1" dirty="0"/>
              <a:t>Zvaigznes</a:t>
            </a:r>
            <a:r>
              <a:rPr lang="lv-LV" sz="2700" dirty="0"/>
              <a:t> - </a:t>
            </a:r>
            <a:r>
              <a:rPr lang="lv-LV" sz="2700" b="1" dirty="0"/>
              <a:t>D. vārda sludinātāji</a:t>
            </a:r>
          </a:p>
          <a:p>
            <a:pPr>
              <a:buFont typeface="Arial" charset="0"/>
              <a:buChar char="•"/>
            </a:pPr>
            <a:r>
              <a:rPr lang="lv-LV" sz="2700" b="1" dirty="0" err="1"/>
              <a:t>Zvaigzes</a:t>
            </a:r>
            <a:r>
              <a:rPr lang="lv-LV" sz="2700" b="1" dirty="0"/>
              <a:t> krišana </a:t>
            </a:r>
            <a:r>
              <a:rPr lang="lv-LV" sz="2700" dirty="0"/>
              <a:t>- </a:t>
            </a:r>
            <a:r>
              <a:rPr lang="lv-LV" sz="2700" b="1" dirty="0"/>
              <a:t>atkrišana</a:t>
            </a:r>
            <a:r>
              <a:rPr lang="lv-LV" sz="2700" dirty="0"/>
              <a:t> no </a:t>
            </a:r>
            <a:r>
              <a:rPr lang="lv-LV" sz="2700" b="1" dirty="0"/>
              <a:t>ticības</a:t>
            </a:r>
          </a:p>
          <a:p>
            <a:pPr>
              <a:buFont typeface="Arial" charset="0"/>
              <a:buChar char="•"/>
            </a:pPr>
            <a:r>
              <a:rPr lang="lv-LV" sz="2700" b="1" dirty="0"/>
              <a:t>Cilvēki saka</a:t>
            </a:r>
            <a:r>
              <a:rPr lang="lv-LV" sz="2700" dirty="0"/>
              <a:t>: “</a:t>
            </a:r>
            <a:r>
              <a:rPr lang="lv-LV" sz="2700" i="1" dirty="0"/>
              <a:t>mēs paši varam bez D. &amp; ticības</a:t>
            </a:r>
            <a:r>
              <a:rPr lang="lv-LV" sz="2700" dirty="0"/>
              <a:t>” – NĒ NEVAR, mēness aptumst līdzi!</a:t>
            </a:r>
          </a:p>
          <a:p>
            <a:pPr>
              <a:buFont typeface="Arial" charset="0"/>
              <a:buChar char="•"/>
            </a:pPr>
            <a:r>
              <a:rPr lang="lv-LV" sz="2700" dirty="0"/>
              <a:t>Kad </a:t>
            </a:r>
            <a:r>
              <a:rPr lang="lv-LV" sz="2700" b="1" dirty="0"/>
              <a:t>saule nodziest</a:t>
            </a:r>
            <a:r>
              <a:rPr lang="lv-LV" sz="2700" dirty="0"/>
              <a:t>, tad ir </a:t>
            </a:r>
            <a:r>
              <a:rPr lang="lv-LV" sz="2700" b="1" dirty="0"/>
              <a:t>zvaigznes</a:t>
            </a:r>
            <a:r>
              <a:rPr lang="lv-LV" sz="2700" dirty="0"/>
              <a:t>, kā </a:t>
            </a:r>
            <a:r>
              <a:rPr lang="lv-LV" sz="2700" b="1" dirty="0" err="1"/>
              <a:t>orentieri</a:t>
            </a:r>
            <a:r>
              <a:rPr lang="lv-LV" sz="2700" b="1" dirty="0"/>
              <a:t> tumsā</a:t>
            </a:r>
            <a:r>
              <a:rPr lang="lv-LV" sz="2700" dirty="0"/>
              <a:t>, bet </a:t>
            </a:r>
            <a:r>
              <a:rPr lang="lv-LV" sz="2700" b="1" dirty="0"/>
              <a:t>ja tās krīt, </a:t>
            </a:r>
            <a:r>
              <a:rPr lang="lv-LV" sz="2700" dirty="0"/>
              <a:t>tad </a:t>
            </a:r>
            <a:r>
              <a:rPr lang="lv-LV" sz="2700" b="1" dirty="0"/>
              <a:t>pēc</a:t>
            </a:r>
            <a:r>
              <a:rPr lang="lv-LV" sz="2700" dirty="0"/>
              <a:t> kā lai </a:t>
            </a:r>
            <a:r>
              <a:rPr lang="lv-LV" sz="2700" b="1" dirty="0"/>
              <a:t>vadās</a:t>
            </a:r>
            <a:r>
              <a:rPr lang="lv-LV" sz="2700" dirty="0"/>
              <a:t>. Ja </a:t>
            </a:r>
            <a:r>
              <a:rPr lang="lv-LV" sz="2700" b="1" dirty="0"/>
              <a:t>D. vārds aiziet no sirds</a:t>
            </a:r>
            <a:r>
              <a:rPr lang="lv-LV" sz="2700" dirty="0"/>
              <a:t>, tad tur ir liela </a:t>
            </a:r>
            <a:r>
              <a:rPr lang="lv-LV" sz="2700" b="1" dirty="0"/>
              <a:t>tumsa.</a:t>
            </a:r>
            <a:endParaRPr lang="en-US" sz="2700" b="1" dirty="0"/>
          </a:p>
        </p:txBody>
      </p:sp>
      <p:pic>
        <p:nvPicPr>
          <p:cNvPr id="4" name="Picture 6"/>
          <p:cNvPicPr>
            <a:picLocks noChangeAspect="1" noChangeArrowheads="1"/>
          </p:cNvPicPr>
          <p:nvPr/>
        </p:nvPicPr>
        <p:blipFill>
          <a:blip r:embed="rId2"/>
          <a:srcRect l="3896" r="37662"/>
          <a:stretch>
            <a:fillRect/>
          </a:stretch>
        </p:blipFill>
        <p:spPr bwMode="auto">
          <a:xfrm>
            <a:off x="6858016" y="1714488"/>
            <a:ext cx="2285984" cy="47863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additive="base">
                                        <p:cTn id="7" dur="500" fill="hold"/>
                                        <p:tgtEl>
                                          <p:spTgt spid="614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8">
                                            <p:txEl>
                                              <p:pRg st="0" end="0"/>
                                            </p:txEl>
                                          </p:spTgt>
                                        </p:tgtEl>
                                        <p:attrNameLst>
                                          <p:attrName>ppt_y</p:attrName>
                                        </p:attrNameLst>
                                      </p:cBhvr>
                                      <p:tavLst>
                                        <p:tav tm="0">
                                          <p:val>
                                            <p:strVal val="1+#ppt_h/2"/>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additive="base">
                                        <p:cTn id="4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additive="base">
                                        <p:cTn id="4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Satversmes tiesas lēmums</a:t>
            </a:r>
            <a:endParaRPr lang="lv-LV" b="1" dirty="0" smtClean="0">
              <a:solidFill>
                <a:schemeClr val="tx1"/>
              </a:solidFill>
            </a:endParaRPr>
          </a:p>
        </p:txBody>
      </p:sp>
      <p:sp>
        <p:nvSpPr>
          <p:cNvPr id="7" name="Rectangle 6"/>
          <p:cNvSpPr>
            <a:spLocks noChangeArrowheads="1"/>
          </p:cNvSpPr>
          <p:nvPr/>
        </p:nvSpPr>
        <p:spPr bwMode="auto">
          <a:xfrm>
            <a:off x="0" y="714375"/>
            <a:ext cx="9144000" cy="3539430"/>
          </a:xfrm>
          <a:prstGeom prst="rect">
            <a:avLst/>
          </a:prstGeom>
          <a:noFill/>
          <a:ln w="9525">
            <a:noFill/>
            <a:miter lim="800000"/>
            <a:headEnd/>
            <a:tailEnd/>
          </a:ln>
        </p:spPr>
        <p:txBody>
          <a:bodyPr>
            <a:spAutoFit/>
          </a:bodyPr>
          <a:lstStyle/>
          <a:p>
            <a:pPr>
              <a:buFontTx/>
              <a:buChar char="•"/>
            </a:pPr>
            <a:r>
              <a:rPr lang="lv-LV" sz="2800" dirty="0" smtClean="0"/>
              <a:t>12.nov. Satversmes tiesa pieņēma </a:t>
            </a:r>
            <a:r>
              <a:rPr lang="lv-LV" sz="2800" b="1" dirty="0" smtClean="0"/>
              <a:t>visai latviešu tautai pretēju lēmumu</a:t>
            </a:r>
            <a:r>
              <a:rPr lang="lv-LV" sz="2800" dirty="0" smtClean="0"/>
              <a:t>, </a:t>
            </a:r>
            <a:r>
              <a:rPr lang="lv-LV" sz="2800" b="1" dirty="0" smtClean="0"/>
              <a:t>pielīdzinot lesbieti ģimenes tēvam</a:t>
            </a:r>
            <a:r>
              <a:rPr lang="lv-LV" sz="2800" dirty="0" smtClean="0"/>
              <a:t>. </a:t>
            </a:r>
          </a:p>
          <a:p>
            <a:pPr>
              <a:buFontTx/>
              <a:buChar char="•"/>
            </a:pPr>
            <a:r>
              <a:rPr lang="lv-LV" sz="2800" b="1" dirty="0" smtClean="0"/>
              <a:t>Satversmes tiesas vadītāja </a:t>
            </a:r>
            <a:r>
              <a:rPr lang="lv-LV" sz="2800" dirty="0" smtClean="0"/>
              <a:t>sauc to par </a:t>
            </a:r>
            <a:r>
              <a:rPr lang="lv-LV" sz="2800" b="1" dirty="0" smtClean="0"/>
              <a:t>vēsturisku</a:t>
            </a:r>
            <a:r>
              <a:rPr lang="lv-LV" sz="2800" dirty="0" smtClean="0"/>
              <a:t> </a:t>
            </a:r>
            <a:r>
              <a:rPr lang="lv-LV" sz="2800" b="1" dirty="0" smtClean="0"/>
              <a:t>lēmumu</a:t>
            </a:r>
            <a:r>
              <a:rPr lang="lv-LV" sz="2800" dirty="0" smtClean="0"/>
              <a:t>. Šis lēmums </a:t>
            </a:r>
            <a:r>
              <a:rPr lang="lv-LV" sz="2800" b="1" dirty="0" smtClean="0"/>
              <a:t>pavērs durvis daudziem citiem</a:t>
            </a:r>
            <a:r>
              <a:rPr lang="lv-LV" sz="2800" dirty="0" smtClean="0"/>
              <a:t>.</a:t>
            </a:r>
          </a:p>
          <a:p>
            <a:pPr>
              <a:buFontTx/>
              <a:buChar char="•"/>
            </a:pPr>
            <a:r>
              <a:rPr lang="lv-LV" sz="2800" dirty="0" smtClean="0"/>
              <a:t>Tas ir daudz </a:t>
            </a:r>
            <a:r>
              <a:rPr lang="lv-LV" sz="2800" b="1" dirty="0" smtClean="0"/>
              <a:t>nopietnāk par Korona vīrusu</a:t>
            </a:r>
            <a:r>
              <a:rPr lang="lv-LV" sz="2800" b="1" dirty="0" smtClean="0"/>
              <a:t>!</a:t>
            </a:r>
            <a:endParaRPr lang="lv-LV" sz="2800" dirty="0" smtClean="0"/>
          </a:p>
          <a:p>
            <a:pPr>
              <a:buFontTx/>
              <a:buChar char="•"/>
            </a:pPr>
            <a:r>
              <a:rPr lang="lv-LV" sz="2800" dirty="0" smtClean="0"/>
              <a:t>Ja līdz šim likās, ka </a:t>
            </a:r>
            <a:r>
              <a:rPr lang="lv-LV" sz="2800" b="1" dirty="0" smtClean="0"/>
              <a:t>Latvija ir droša vieta</a:t>
            </a:r>
            <a:r>
              <a:rPr lang="lv-LV" sz="2800" dirty="0" smtClean="0"/>
              <a:t>, kur dzīvot </a:t>
            </a:r>
            <a:r>
              <a:rPr lang="lv-LV" sz="2800" b="1" dirty="0" smtClean="0"/>
              <a:t>ģimenēm</a:t>
            </a:r>
            <a:r>
              <a:rPr lang="lv-LV" sz="2800" dirty="0" smtClean="0"/>
              <a:t>, kur sabiedrība un </a:t>
            </a:r>
            <a:r>
              <a:rPr lang="lv-LV" sz="2800" b="1" dirty="0" smtClean="0"/>
              <a:t>likumi</a:t>
            </a:r>
            <a:r>
              <a:rPr lang="lv-LV" sz="2800" dirty="0" smtClean="0"/>
              <a:t> </a:t>
            </a:r>
            <a:r>
              <a:rPr lang="lv-LV" sz="2800" b="1" dirty="0" smtClean="0"/>
              <a:t>nav</a:t>
            </a:r>
            <a:r>
              <a:rPr lang="lv-LV" sz="2800" dirty="0" smtClean="0"/>
              <a:t> tik </a:t>
            </a:r>
            <a:r>
              <a:rPr lang="lv-LV" sz="2800" b="1" dirty="0" smtClean="0"/>
              <a:t>samaitāti</a:t>
            </a:r>
            <a:r>
              <a:rPr lang="lv-LV" sz="2800" dirty="0" smtClean="0"/>
              <a:t>, kā bagātajās </a:t>
            </a:r>
            <a:r>
              <a:rPr lang="lv-LV" sz="2800" b="1" dirty="0" smtClean="0"/>
              <a:t>Eiropas valstīs</a:t>
            </a:r>
            <a:r>
              <a:rPr lang="lv-LV" sz="2800" dirty="0" smtClean="0"/>
              <a:t>, tad tagad </a:t>
            </a:r>
            <a:r>
              <a:rPr lang="lv-LV" sz="2800" b="1" dirty="0" smtClean="0"/>
              <a:t>tā vairs nav</a:t>
            </a:r>
            <a:r>
              <a:rPr lang="lv-LV" sz="2800" dirty="0" smtClean="0"/>
              <a:t>.</a:t>
            </a:r>
          </a:p>
        </p:txBody>
      </p:sp>
      <p:sp>
        <p:nvSpPr>
          <p:cNvPr id="4100" name="AutoShape 5" descr="data:image/jpeg;base64,/9j/4AAQSkZJRgABAQAAAQABAAD/2wCEAAkGBhQSEBUUExQQEhIVEhgYEBgVFB8YEhccGB0XGBMbHhwaJyYeGRovGRkXITAgIykpLi4sFh8zNTU2NScrLSoBCQoKDgwOGg8PGiokHyUuNC8sMi4tLTIqNDUwLi8tLDUsLCw1NSktKSw2LS0qMTUqLDAsLywsNS8vLC8sLCwwNf/AABEIALAAoAMBIgACEQEDEQH/xAAcAAEAAgMBAQEAAAAAAAAAAAAABQYDBAcCCAH/xABBEAACAQMDAgQDBQMLAwUBAAABAgMABBESITEFEwYiQVEHMmEUI0KBkTNicRckNFJUcqGxstLTc3SzQ4KSwdEV/8QAGgEBAAIDAQAAAAAAAAAAAAAAAAIDAQQFBv/EADIRAAIBAgMGBAUDBQAAAAAAAAABAgMRITFBBBJRYXHwgbHB0QUTkaHxIjLhBhQVQrL/2gAMAwEAAhEDEQA/AO40pSgFKUoBSlKAUpSgFKUoBSlKAUpSgFKUoBSlKAUpSgFKUoBSlKAUpSgFKUoBSlKAUpSgFKUoBSlKAUpSgFKUoBSlKAUpSgFKUoBSlKAUqq3XxR6bHI0b3cKujFXBDZDKSGHHuDWL+VrpX9th/Rv9tAW+lc+vfjLYrdW6Jc27W7rMblyHyhUJ2QNvUl/Q/L6VJfytdK/tsP6N/toC30qofytdK/tsP6N/tq30ApSlAKUpQClKUApSlAKUpQClKUApSlAfONx/SLr/AL66/wDK9eaxz3I+13SHIb7bclc8MO6+ce+PUVkr22xtOhC3BHo9nd6UegrQvXEjdo40ABp8nA08qv54JJ9Av1rJNeZOiIqz/iPKxjjLY9ecLySPbNa97bDQsA1Huse4x3bAw0jn0znSP/cNvSs1Z70WlivPl46mZyusO+Rr3EZFg5PLoZDjgGQhsD6b19VCvlbxU2YSg05+ds8hV9f/AJED86+qRXnfimFSMVorHJ23CaXBH7SlK5RoilKUApSlAKUpQCqv408fxdNMQkinlMqysvaCnAhCFydTL6OOM8GrRXIvjt+0tP8Atuof+OGspXZOnHekkyUg+OMDkhbPqBIVWPli4cZQ/tPUVE+N/iSt50+e2js75XlTSpcR6RuDvhyfT2rnPh2YqkDtkB17D591JaFjt7EpueCuKs1XxpJo6tHYKc43bZfP5ZYv7F1D9Iv+Sn8ssX9i6h+kX/JVDpUvkou/xlPi/sQqyrO00hUgPdzuA2zrqkYjdTswzjY+9BYjGC0rD2Mh/LjB/wAax9K+V/8Ary/6zW4zYGTsByTwPevV7NCLowutEXU4JQXQxxxJGuwSNRzwo9sk/puawWSFmMra8tlY1bbSoPt6EkAnO+wrw2Z2AwRCpyc/+qRwAPWP1z67Y23rJ1CYhQqHEkh0ocZx6s2PYDP54qV1+7RZc33gufgLrPREX1RlaKeXPzKI4skbhSC2n3BbJ/Kvq4V8nXkQa2lYD7tE0W42IwpAZ/qSfX2zvua+ivH984t1t4XaO4u37UTIcOi8zSD1wqZ323ZRkEivMfFZqDVSeCtdvxd304cjkbXdyXT178CwWN/HNGJInWSNs6WU5U4JU4PqMg7itiqL8M7QWr3liqyLHDMklvqOV7c6nAB5J7kcuc+4/K9VyqNWNanGpDJq6NNqzsKUpVpgUpSgFKUoBXKPjQAbrp6sCQyXikYzsywA5xwMetdXrkXxxu+3d9MPALXKnbPzfZx/mRUo5ouoNKrFvijn9hAGzG3mikiEbb/jgzGwAG4JRVfnbSRvW9aXpVu1KcSZPbJP7VecjYDVjYr77+ta97a+fQNKiRi8DDbRMoyQfcNudv3h6itmIrOhWRQHXHcX8SNjYqeQPVWB4/OttHoYJxdln595rr1N+lRd0Z4kcho5FWN2UvkSggEjOAVcAfRc+vuYno/VLiePUJ41IOGXsqSPb1HNW04yqS3IrHw9SUq6jJRs7+BlsLTUHIeRD35c6W2OHb0OQP4ithenxl8ktIy4OHfVpP4Tp4B22OPeteHp0yAgTruzMfuByxyfxe9fidMmDs4nXU4UN9yPw5C/i+pru0oOEIxdN4Z/t4aY8TXSaSW4/t7knLKFBZiAoGSTwKi53YJJLuruAkCttpDEBdvRicMc/wBUe1ep+mzOMNOpGQSOwMHHAPm3H0rWu3lSe3WSVXVpCfkCbqAB6nPzVOtUlb9UWllpm8L56XFSb1TS8NcOJtdYi0WbqMkLEFGedtIH+Vdbs7v7Te3HUCyvbwq1vYqrBlOlv5xJxganAUMDuo3yNNcn6/8A0WX+5/8AYrqHToVs7Y9OkURSxhuwQvbS6VTkyJ/WbGNaZJB33BBPiP63dRUYxprB2UuSuzXrRi9ogpZfyZ5b8W0lr1BiNCo1tfNpJIjdgUckZOFlUZwN+4TnbfpNcYv+9PYGwhXvXVwyCYqCY4EJAMkrD5M6CQNycHANdnFcj4F8xbM4zyUnu9M/pe9jT2+EYbRKMeIpSldw0hSlKAUpSgFce+PduXmsMZyqXjbDLHSsBOn9/Hy/vYrsNcs+MX9M6d/cvP8ATb1KOLRdQjvVIp8Sg2UqzxaHySAuc7MQQGik24JXDZ2wc+1a0kRVgZdSOCQtxGAdS7YEu223JI0+XIIr1GGR3VMs0LKdPBaKQFhH7bHVp4xgDbJqVgnDqGU5B/UfQ+x9xyDW2sT0UVvqzz78u8yAv+rP25FL2UitG4BSfSwGluVbUWJ9Avr/ABzUN4eYxx61AJIJCj5nVT94PQahlWHOxYZ9rT1PpkQglIihBETkERrkYU49KgxbaUidcBmii0E5AEgC4yRwrJlT9VWtrZIS33Ph337GrVhNTUm8kTiOCAQcggEH3B3B/SvVRtvJpGtAeyR5kA80bAkNgDnflRxyNq34ZldQykMp4IORXpKdRSzz7y5GzGVz3UD4jt9csAw7ftCQhw+wTcZ9RzU9UX1J2FxBpCk4l2JxnZMgH3xxVW1xUqVnxX/SK66ThZ8V5owXlxLJbshgl7jIAT5dOdsnnjb2rpXjD4j219aSQtY3xfBa3YiMduUA9pwRJlcN6j0yPWqZBOHUMpyD+o9wR6H6VkrWrfD4bRaU5N4cvYqqbLGraTk/sWXwH8QYbG1VJLO+kuWwbqXyO0hGQnmd9WkLgAcDfHJzZf5bIf7H1D9Iv+Sua1+FsDJ2A5zx9aoXwailZN/b2K3sEOLO8+FPEyX9sJ40kjUu6aZMawUOlvlJHI96mKonwYYHpYIwQbm4wRx+0ar3Xm5K0mkcaSs7ClKVEwa7dQjEoiMkYlZdSxlx3Cozkhc5I2O+PSvc10iFQzKpdtMYLAFjgnAzycAnA9jUB4w8Cw34ViXguYwfs9xESssZOcbggsuT8ufU4IyTXNvEni97aNrTqcsPUIWfEc9jMiXsDxE6C8eRiTUobPAOoEtsAB22uWfGL+mdO/uXn+m3qp9G+NFxBdkzTJf2YCRkxr25DsNEoV8aWOcOucZB+hOh1bx+9+9qZlQyW/2pGePyrKXWMR4VyGRyYm8pwNxj1AlB/qRbs04/OjjqjGJD9uK52NqCR9RIQD+jN+tZG+6mB30THB9Qsnoedgy5B25Ue5qPtuqxtI9we4ipGsTBh5gS7MSVGSB8ozx83tUp1CDuwsFIyVzERj5h5oyDxyBv7GttO6wPRxkpRbi76rvnifvVf6PL/wBGT/S1RtpCHt41YZUxJkHg+Va3r2bXau4yA1uzDPOGQkf51B9O6uGjhSPDOVUOP6gUAMTj+Gw+orp/D5wjOSlqvqRqSipq+qP1S8cmSMyHAz6Tqu677ASgH+B3/LYWFH1GJjE+fPgYOf30O3Iz6E45rYnaNyYmILEatIzqA9DkfKc8H+FR9vLFI7KzK7ov7VG0kr9WXHmAGfUeXI9cdJpQe7dNN8deuafnrji6mlF2v379557p72/7BtvKfMm/1HmyOOCKjLiHu3EKSsjMok1CPUoU4UjzHfPB9MYG3vuxvE6FhNI0a/Oe4QNsHfYH24qP+2oJIDAmpR3lRV2yTpAO/ClvU+1V1pRaV3hda3/2Wmv3IVGrK7ww1vqjehiJbGspOoGv1WRdgrFc4IIHocg7Z9K2BNMDgxo49WR8e+PK+Men4jWrf38e2cZTOuRWH3ZI3Cn8b/u44G4qNu+rzCPGtA2oqdKgY9RqYkqrYB8q1CrtVKg7Nu/LX64X5+uBXV2mnRaTbu8ra98fUl7i/deVRM/JqfU7f1sIgJb+GRyKxfY2fU87MIxv2/lXCg5LAZP1xk8fkMFlqlbMeUGkCWfHnkIAHk1cLkZzj8qzy7qixEYye0Cch2G5c+pRTk/ViDwBmze31vSu1pz8rr8Ylt97F4rTvXvM7T8FhjpQ20/zm4222+8bbbb9Ktdx4itkiklaeARxMVmbuLpRhypwdn/d5+lfMl54tmayXp660hFxO05Rtcsw1hlUqBlQN+Thjv8AhqIhl7ifZ0JeI5kWPuaY1lcKoODjUwRQM45z6GvJVHaTPOVa0YSZ9ZXfiK3ithcySoluVVhIxwpD4KEeu+RgfWt6GXUobDLkA4YYYZ3wR6GvmvwY1xLJbYtZLn7E5ZIVMceg+UllAOsAsIyXKtk/Wu8eHPEU9wxWexubQhSdTsjRncAKCDq1bk/LjynfjMLmYzUifrn/AI58BQykyGexsbdsC4ZrOHuuWYlyJ5CNDMCBnBOd984qe6l46ghuvspS6efQr6Yrd3BViAGyBjTk4J4B2Nc08U+M7+1DCWazuo9I70F3aLCxBPPbDsWUbHnf2rJMqPiqPplmxt7Rpb5sDWWeFbXgnBkRQ7sNvlYfN82QRVTglOMwiZif27FgXI4OE3wQcEN6H9atXiDxVFNH5rDpOADpKQvbE50nylZFLnjgHn61XTelDrMdvbKMaUC65uORrJcccscb1B8jQqShJb1O3TFfyzx9q0OUPdkEisB93ibB2IIYYcHc/wB4auazdN65NbALpjaMDdS2lhsG21bj2wBjOf41L9K8G3F/mZgEhRQwluD2rRVPBZwAHJO2E404J4rRu7K3EzyCQaRgRiceYgbFzHnUATkqpLEDGSTxlSccSVPaauz2nd3+t3yXnhbqRx6nohZQVMciRgoGznTp7v1RiTzjffnANe+j3yKrEMkTEEzMcazucCNeANx/httXqXEkcsraSqArCpXQAWxk498Fcbnge1bB8ISvFaxxR65Lhe5A2kIHyH1oGJwxVkA3x8y8ahmynVlDGLxy6dCdKvUcbJtNYX4dL94mswRSWLqWk8qxrLyOfvXz/DO/pj+HqURxwDW8cjBi4jQro1n307kAZG+2NvavBa3Mf3ZjUsN45FyMnkBzgrzzn0rW7/bKriLScgnyvp4wQ6HXjO/uMetV78uLNaMqksLy5rJtcPxnxNq6m1Rqvc1jfuOFYxLzqPHmc7Y1fTGNqwx6zlYUmwi4jOkajq/ExPHlPlA4DZBG+dqBJoPLgmBicdtRIQDxyNx+W+9a8tnp7SllmgOdJ16ADsSNzpU44z7ms/Mk3e4VaW9fevw8Pok1la5gvpNDohVkVcEGT5vTGNHyjYbruSNzUjbyOADhQuhhiOJtRVsEAaho9t9yfXNaUiKCAEMcobSoddepQMbp5sH19jyK9LPpkKSMX2yAuQg4wuiXC6cb4x7UTu05EsJtOWmLvjfvryN2yijk3SOUctl0VIT9WKj5QRuBzn24mYjk6o8SMwwZW+TAPG2M+uy4B5zUOHkbHfwsJwVTuIuoDGF5UaeDsPatkdfZmCR/ZwQPMWd2RQByXAAAHqd67+zbXs1OOdvDH7XS8Xf17+z7Xs0V+lpdF7XS8WeLezuVid1iuTGjSskqxs8LhWPcEhUELup32x9Bubt4c6Hfi1huYbfpvVLZyZGhJD6C2kSqolX7uUkebSSMpkg7Z6J8Lnhgs47Y3NnLcFpJHSG4SXdyXYDGDgZ+vHJq09K6LDbBxCgjR31lF2jBwFOlRsgOASAAMknkmuFKzk2jmfJhGo5rNkL0/wAA2GuO5Wyjt5/LIABoeNsA4xGdAI4IGx35zVopSsFpQOv+FepuNSXvfkeX5N7WziTS2CVjLTSENjbub5GoEA5wp8HLRLeX7RJPcTsmXuHVXmXCkOUGlskjV82tuMHIBrotKGLHHejfDuS7IAjexsUzh5Fz1G6Ow1Sav2S6k1BMBfN8pztek+GXTgIwbSFzFurOCzk7fMScycDZsjn3NWiqP8TPiGOnxFIlaS6aPWMIWWJM6e6+NsavKASAWxnahjdSxsUn4keJLFpVSGSTqAjUAWiTCPpsYCYV2Ma+cKyodOsYzsRxXN7zqs87AsYUha4CdqNQkLac4zjBkAAwpkLNkk5yTny1wNOgoEMhLyBQFkEYyzFtIwGO+FAGAcACpDwp4Ye8tp3SJma0jEyLHuxaSVSECct91FL6n02zioXbNH5s6rairfh+xY/AXhW5lvoZ+z3bM3msuGHkMOx1DOfnC4/u1dPi/wCGOz0yGWzVIT0+QPHuQUQkZC5yCe4Im3/qfkbJ8LelPB0yISq6O7SSsrrpdO4xZVI98Y//ACrVNCrqVYBlYEMCMqQdiCDsRj0qSVkbdKmoQS7yPmLxb0HtXjyRQslpdQLdW5KKoiEoQkbZBVWcBlGwBBxjBNbt07qnUlujDbVoI0sP6wBAT6EqQcEV9Rda8FRTraKuIltJFMYCK2YwpjeE6s+RkwCPXAzXF+vfDMWXUHgUN2boAWEkh+6Z+Wt5Gz5cjZWxnUqHjVWGiqrRveUcyjWPUHiJEYWVSckB8nO+dIABGdjjSeKsXSvCC3PcVI42n3eOOO4V1mQEiXQowUmVmTAfSChfbKkmJm6JJFHKjEloUcvDJEhljw4XO7AhMcldwQPKVYPWDwrHLPMIoC0Er7xtFHl2dN9m1B48KWJ7eSdsg8gkRhRSbbWeqfeJO/8A8ASWruHeSaAsLhdP85gRc6ZsjBeLYhhjKNsc5yuienPIFbBlZVBnaIYbQN/Ps47RAyJsFQQNQGK6j4Mk19TR5ZbeC+EKpcFMq16mBgPDMqSRTZCNqUHOltsYq0t8OhF1SK+tH7OWcXsRyUkEmWZl5w2vBIO3qMEHU3TP9rFO676eqyOG3nw7ke2F5Zr9sibaREGZoWwNSOgAJIzs6bEYbSAwrD0npN2wGVu2MZPfiRh3xvgZXS0se5HmMbL5huK+lOheELWzkmktolhM5UyhdkymvTheF+dthgVJ/Y07nc0J3dGjXpGvTnVp1c6c744zWbFsqMZLHv6nCvBwswQ9r1Fun3WvVL9qht5o2JUh1SVQgxtn5ht+HJrtHSra6X9vNBMNOPJbtE5bbzEmVx77BRz+VaXiPwFZX29xAjPjGtcpLjb8S4J4HOf8akOh9EjtIFhiMhjT5e5IzsB6DLZOANgOBWSyKsrEhSlKEhSlKAVRPH3QDP3Jrydl6bbRdxYYG0SSuoJYyO2B7BADyw3BG97rxNCrqVYBlYEMGGVIOxBB2Ix6UB819N8Gd6exiKMsl7LJPKjuWkjsxo7IEnqCnd82ASQuQMV3bwd4Nj6ekoRmkaad5Hd95CCSY1LEktgHkncljgFjU39jTudzQnc0aNeka9OdWnVzpzvjjNZqGEkshSlKGRUX4j8M29/AYblBJGSCN8MpHBUjdTyNvQketSlKAoHjb4ZGe5jvrF47a/jcEswzFJjbLAA+bG2cbjY+hFc6v8BmmuRLFNb2ySIDcxJCXiWTSNXbVmAKFy5AOnSMYz6dipQw0mrM5R4di61bXAgntor+3iIeOV5gXUkEMY5JPMW87DDjOBjUBvXVIXJUEqVJAJUkEqTyMjIOONq90oErClKUMilKUApSlA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22530" name="Picture 2" descr="D:\Pictures\En2aHKxXMAAOmOH.jpg"/>
          <p:cNvPicPr>
            <a:picLocks noChangeAspect="1" noChangeArrowheads="1"/>
          </p:cNvPicPr>
          <p:nvPr/>
        </p:nvPicPr>
        <p:blipFill>
          <a:blip r:embed="rId2"/>
          <a:srcRect/>
          <a:stretch>
            <a:fillRect/>
          </a:stretch>
        </p:blipFill>
        <p:spPr bwMode="auto">
          <a:xfrm>
            <a:off x="0" y="4159641"/>
            <a:ext cx="4000496" cy="2698359"/>
          </a:xfrm>
          <a:prstGeom prst="rect">
            <a:avLst/>
          </a:prstGeom>
          <a:ln>
            <a:noFill/>
          </a:ln>
          <a:effectLst>
            <a:softEdge rad="112500"/>
          </a:effectLst>
        </p:spPr>
      </p:pic>
      <p:pic>
        <p:nvPicPr>
          <p:cNvPr id="22531" name="Picture 3" descr="D:\Pictures\En2Z5UNWMAQVyFQ.jpg"/>
          <p:cNvPicPr>
            <a:picLocks noChangeAspect="1" noChangeArrowheads="1"/>
          </p:cNvPicPr>
          <p:nvPr/>
        </p:nvPicPr>
        <p:blipFill>
          <a:blip r:embed="rId3" cstate="print"/>
          <a:srcRect/>
          <a:stretch>
            <a:fillRect/>
          </a:stretch>
        </p:blipFill>
        <p:spPr bwMode="auto">
          <a:xfrm>
            <a:off x="5286380" y="4173216"/>
            <a:ext cx="3571900" cy="26847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5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35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22530"/>
                                        </p:tgtEl>
                                        <p:attrNameLst>
                                          <p:attrName>style.visibility</p:attrName>
                                        </p:attrNameLst>
                                      </p:cBhvr>
                                      <p:to>
                                        <p:strVal val="visible"/>
                                      </p:to>
                                    </p:set>
                                    <p:animEffect transition="in" filter="fade">
                                      <p:cBhvr>
                                        <p:cTn id="31" dur="2000"/>
                                        <p:tgtEl>
                                          <p:spTgt spid="22530"/>
                                        </p:tgtEl>
                                      </p:cBhvr>
                                    </p:animEffect>
                                  </p:childTnLst>
                                </p:cTn>
                              </p:par>
                            </p:childTnLst>
                          </p:cTn>
                        </p:par>
                        <p:par>
                          <p:cTn id="32" fill="hold">
                            <p:stCondLst>
                              <p:cond delay="5500"/>
                            </p:stCondLst>
                            <p:childTnLst>
                              <p:par>
                                <p:cTn id="33" presetID="10" presetClass="entr" presetSubtype="0" fill="hold" nodeType="afterEffect">
                                  <p:stCondLst>
                                    <p:cond delay="0"/>
                                  </p:stCondLst>
                                  <p:childTnLst>
                                    <p:set>
                                      <p:cBhvr>
                                        <p:cTn id="34" dur="1" fill="hold">
                                          <p:stCondLst>
                                            <p:cond delay="0"/>
                                          </p:stCondLst>
                                        </p:cTn>
                                        <p:tgtEl>
                                          <p:spTgt spid="22531"/>
                                        </p:tgtEl>
                                        <p:attrNameLst>
                                          <p:attrName>style.visibility</p:attrName>
                                        </p:attrNameLst>
                                      </p:cBhvr>
                                      <p:to>
                                        <p:strVal val="visible"/>
                                      </p:to>
                                    </p:set>
                                    <p:animEffect transition="in" filter="fade">
                                      <p:cBhvr>
                                        <p:cTn id="35" dur="20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1142984"/>
            <a:ext cx="9144000" cy="5837495"/>
          </a:xfrm>
          <a:prstGeom prst="rect">
            <a:avLst/>
          </a:prstGeom>
          <a:noFill/>
          <a:ln w="9525">
            <a:noFill/>
            <a:miter lim="800000"/>
            <a:headEnd/>
            <a:tailEnd/>
          </a:ln>
        </p:spPr>
        <p:txBody>
          <a:bodyPr>
            <a:spAutoFit/>
          </a:bodyPr>
          <a:lstStyle/>
          <a:p>
            <a:pPr>
              <a:lnSpc>
                <a:spcPts val="2800"/>
              </a:lnSpc>
              <a:buFont typeface="Arial" pitchFamily="34" charset="0"/>
              <a:buChar char="•"/>
            </a:pPr>
            <a:r>
              <a:rPr lang="lv-LV" sz="2700" dirty="0" smtClean="0"/>
              <a:t>Pēc ST sprieduma </a:t>
            </a:r>
            <a:r>
              <a:rPr lang="lv-LV" sz="2700" b="1" dirty="0" smtClean="0"/>
              <a:t>ģimene ir visi, kas dzīvo kopā</a:t>
            </a:r>
            <a:r>
              <a:rPr lang="lv-LV" sz="2700" dirty="0" smtClean="0"/>
              <a:t>. BET... </a:t>
            </a:r>
          </a:p>
          <a:p>
            <a:pPr>
              <a:lnSpc>
                <a:spcPts val="2800"/>
              </a:lnSpc>
            </a:pPr>
            <a:r>
              <a:rPr lang="lv-LV" sz="2700" dirty="0" smtClean="0"/>
              <a:t>1</a:t>
            </a:r>
            <a:r>
              <a:rPr lang="lv-LV" sz="2700" dirty="0" smtClean="0"/>
              <a:t>. </a:t>
            </a:r>
            <a:r>
              <a:rPr lang="lv-LV" sz="2700" b="1" dirty="0" smtClean="0"/>
              <a:t>Satversmes preambulā </a:t>
            </a:r>
            <a:r>
              <a:rPr lang="lv-LV" sz="2700" dirty="0" smtClean="0"/>
              <a:t>(kuru oficiāli Satversmes komentāri skaidri nosauc par filtru, caur kuru jāvērtē satversme, tās garu) ir skaidri raksīts, ka </a:t>
            </a:r>
            <a:r>
              <a:rPr lang="lv-LV" sz="2700" dirty="0" smtClean="0"/>
              <a:t>“</a:t>
            </a:r>
            <a:r>
              <a:rPr lang="lv-LV" sz="2700" b="1" dirty="0" smtClean="0"/>
              <a:t>latviešu dzīvesziņa</a:t>
            </a:r>
            <a:r>
              <a:rPr lang="lv-LV" sz="2700" dirty="0" smtClean="0"/>
              <a:t>” un </a:t>
            </a:r>
            <a:r>
              <a:rPr lang="lv-LV" sz="2700" dirty="0" smtClean="0"/>
              <a:t>”</a:t>
            </a:r>
            <a:r>
              <a:rPr lang="lv-LV" sz="2700" b="1" dirty="0" smtClean="0"/>
              <a:t>kristīgās vertības</a:t>
            </a:r>
            <a:r>
              <a:rPr lang="lv-LV" sz="2700" dirty="0" smtClean="0"/>
              <a:t>” </a:t>
            </a:r>
            <a:r>
              <a:rPr lang="lv-LV" sz="2700" dirty="0" smtClean="0"/>
              <a:t>veido </a:t>
            </a:r>
            <a:r>
              <a:rPr lang="lv-LV" sz="2700" dirty="0" smtClean="0"/>
              <a:t>Latvijas identitāti. </a:t>
            </a:r>
            <a:r>
              <a:rPr lang="lv-LV" sz="2700" dirty="0" smtClean="0"/>
              <a:t>Tātad, </a:t>
            </a:r>
            <a:r>
              <a:rPr lang="lv-LV" sz="2700" b="1" dirty="0" smtClean="0"/>
              <a:t>Satversmes Tiesas </a:t>
            </a:r>
            <a:r>
              <a:rPr lang="lv-LV" sz="2700" b="1" dirty="0" smtClean="0"/>
              <a:t>lēmums ir PRET </a:t>
            </a:r>
            <a:r>
              <a:rPr lang="lv-LV" sz="2700" dirty="0" smtClean="0"/>
              <a:t>šo </a:t>
            </a:r>
            <a:r>
              <a:rPr lang="lv-LV" sz="2700" b="1" dirty="0" smtClean="0"/>
              <a:t>Satversmes interpretācijas "brilli"</a:t>
            </a:r>
            <a:r>
              <a:rPr lang="lv-LV" sz="2700" dirty="0" smtClean="0"/>
              <a:t>.</a:t>
            </a:r>
          </a:p>
          <a:p>
            <a:pPr>
              <a:lnSpc>
                <a:spcPts val="2800"/>
              </a:lnSpc>
            </a:pPr>
            <a:r>
              <a:rPr lang="lv-LV" sz="2700" dirty="0" smtClean="0"/>
              <a:t>2. Satversms 110.pants saka: "</a:t>
            </a:r>
            <a:r>
              <a:rPr lang="lv-LV" sz="2700" i="1" dirty="0" smtClean="0"/>
              <a:t>Valsts aizsargā un atbalsta laulību — savienību starp vīrieti un sievieti, ģimeni, vecāku un bērna tiesības</a:t>
            </a:r>
            <a:r>
              <a:rPr lang="lv-LV" sz="2700" dirty="0" smtClean="0"/>
              <a:t>." Tātad, </a:t>
            </a:r>
            <a:r>
              <a:rPr lang="lv-LV" sz="2700" dirty="0" smtClean="0"/>
              <a:t>Satversmes Tieas </a:t>
            </a:r>
            <a:r>
              <a:rPr lang="lv-LV" sz="2700" dirty="0" smtClean="0"/>
              <a:t>lēmums ir PRET šo Satversmes pantu.</a:t>
            </a:r>
          </a:p>
          <a:p>
            <a:pPr>
              <a:lnSpc>
                <a:spcPts val="2800"/>
              </a:lnSpc>
              <a:buFont typeface="Arial" pitchFamily="34" charset="0"/>
              <a:buChar char="•"/>
            </a:pPr>
            <a:r>
              <a:rPr lang="lv-LV" sz="2700" b="1" dirty="0" smtClean="0"/>
              <a:t>Ko darīt? </a:t>
            </a:r>
            <a:r>
              <a:rPr lang="lv-LV" sz="2700" dirty="0" smtClean="0"/>
              <a:t>– </a:t>
            </a:r>
            <a:r>
              <a:rPr lang="lv-LV" sz="2700" b="1" dirty="0" smtClean="0"/>
              <a:t>Nostiprināt ģimenes definīciju mūsu Satversmē</a:t>
            </a:r>
            <a:r>
              <a:rPr lang="lv-LV" sz="2700" dirty="0" smtClean="0"/>
              <a:t>. Latvijas valsts vara pieder suverēnai tautai.</a:t>
            </a:r>
          </a:p>
          <a:p>
            <a:pPr>
              <a:lnSpc>
                <a:spcPts val="2800"/>
              </a:lnSpc>
              <a:buFont typeface="Arial" pitchFamily="34" charset="0"/>
              <a:buChar char="•"/>
            </a:pPr>
            <a:r>
              <a:rPr lang="lv-LV" sz="2700" dirty="0" smtClean="0"/>
              <a:t>Wikipēdijas </a:t>
            </a:r>
            <a:r>
              <a:rPr lang="lv-LV" sz="2700" b="1" dirty="0" smtClean="0"/>
              <a:t>ģimenes definīcijas </a:t>
            </a:r>
            <a:r>
              <a:rPr lang="lv-LV" sz="2700" dirty="0" smtClean="0"/>
              <a:t>piedāvājums – “</a:t>
            </a:r>
            <a:r>
              <a:rPr lang="lv-LV" sz="2700" i="1" dirty="0" smtClean="0"/>
              <a:t>Ģimene ir divu vai vairāk cilvēku kopums, ko saista laulība vai  radniecība</a:t>
            </a:r>
            <a:r>
              <a:rPr lang="lv-LV" sz="2700" dirty="0" smtClean="0"/>
              <a:t>”</a:t>
            </a:r>
            <a:endParaRPr lang="lv-LV" sz="2700" dirty="0" smtClean="0"/>
          </a:p>
        </p:txBody>
      </p:sp>
      <p:sp>
        <p:nvSpPr>
          <p:cNvPr id="4100" name="AutoShape 5" descr="data:image/jpeg;base64,/9j/4AAQSkZJRgABAQAAAQABAAD/2wCEAAkGBhQSEBUUExQQEhIVEhgYEBgVFB8YEhccGB0XGBMbHhwaJyYeGRovGRkXITAgIykpLi4sFh8zNTU2NScrLSoBCQoKDgwOGg8PGiokHyUuNC8sMi4tLTIqNDUwLi8tLDUsLCw1NSktKSw2LS0qMTUqLDAsLywsNS8vLC8sLCwwNf/AABEIALAAoAMBIgACEQEDEQH/xAAcAAEAAgMBAQEAAAAAAAAAAAAABQYDBAcCCAH/xABBEAACAQMDAgQDBQMLAwUBAAABAgMABBESITEFEwYiQVEHMmEUI0KBkTNicRckNFJUcqGxstLTc3SzQ4KSwdEV/8QAGgEBAAIDAQAAAAAAAAAAAAAAAAIDAQQFBv/EADIRAAIBAgMGBAUDBQAAAAAAAAABAgMRITFBBBJRYXHwgbHB0QUTkaHxIjLhBhQVQrL/2gAMAwEAAhEDEQA/AO40pSgFKUoBSlKAUpSgFKUoBSlKAUpSgFKUoBSlKAUpSgFKUoBSlKAUpSgFKUoBSlKAUpSgFKUoBSlKAUpSgFKUoBSlKAUpSgFKUoBSlKAUqq3XxR6bHI0b3cKujFXBDZDKSGHHuDWL+VrpX9th/Rv9tAW+lc+vfjLYrdW6Jc27W7rMblyHyhUJ2QNvUl/Q/L6VJfytdK/tsP6N/toC30qofytdK/tsP6N/tq30ApSlAKUpQClKUApSlAKUpQClKUApSlAfONx/SLr/AL66/wDK9eaxz3I+13SHIb7bclc8MO6+ce+PUVkr22xtOhC3BHo9nd6UegrQvXEjdo40ABp8nA08qv54JJ9Av1rJNeZOiIqz/iPKxjjLY9ecLySPbNa97bDQsA1Huse4x3bAw0jn0znSP/cNvSs1Z70WlivPl46mZyusO+Rr3EZFg5PLoZDjgGQhsD6b19VCvlbxU2YSg05+ds8hV9f/AJED86+qRXnfimFSMVorHJ23CaXBH7SlK5RoilKUApSlAKUpQCqv408fxdNMQkinlMqysvaCnAhCFydTL6OOM8GrRXIvjt+0tP8Atuof+OGspXZOnHekkyUg+OMDkhbPqBIVWPli4cZQ/tPUVE+N/iSt50+e2js75XlTSpcR6RuDvhyfT2rnPh2YqkDtkB17D591JaFjt7EpueCuKs1XxpJo6tHYKc43bZfP5ZYv7F1D9Iv+Sn8ssX9i6h+kX/JVDpUvkou/xlPi/sQqyrO00hUgPdzuA2zrqkYjdTswzjY+9BYjGC0rD2Mh/LjB/wAax9K+V/8Ary/6zW4zYGTsByTwPevV7NCLowutEXU4JQXQxxxJGuwSNRzwo9sk/puawWSFmMra8tlY1bbSoPt6EkAnO+wrw2Z2AwRCpyc/+qRwAPWP1z67Y23rJ1CYhQqHEkh0ocZx6s2PYDP54qV1+7RZc33gufgLrPREX1RlaKeXPzKI4skbhSC2n3BbJ/Kvq4V8nXkQa2lYD7tE0W42IwpAZ/qSfX2zvua+ivH984t1t4XaO4u37UTIcOi8zSD1wqZ323ZRkEivMfFZqDVSeCtdvxd304cjkbXdyXT178CwWN/HNGJInWSNs6WU5U4JU4PqMg7itiqL8M7QWr3liqyLHDMklvqOV7c6nAB5J7kcuc+4/K9VyqNWNanGpDJq6NNqzsKUpVpgUpSgFKUoBXKPjQAbrp6sCQyXikYzsywA5xwMetdXrkXxxu+3d9MPALXKnbPzfZx/mRUo5ouoNKrFvijn9hAGzG3mikiEbb/jgzGwAG4JRVfnbSRvW9aXpVu1KcSZPbJP7VecjYDVjYr77+ta97a+fQNKiRi8DDbRMoyQfcNudv3h6itmIrOhWRQHXHcX8SNjYqeQPVWB4/OttHoYJxdln595rr1N+lRd0Z4kcho5FWN2UvkSggEjOAVcAfRc+vuYno/VLiePUJ41IOGXsqSPb1HNW04yqS3IrHw9SUq6jJRs7+BlsLTUHIeRD35c6W2OHb0OQP4ithenxl8ktIy4OHfVpP4Tp4B22OPeteHp0yAgTruzMfuByxyfxe9fidMmDs4nXU4UN9yPw5C/i+pru0oOEIxdN4Z/t4aY8TXSaSW4/t7knLKFBZiAoGSTwKi53YJJLuruAkCttpDEBdvRicMc/wBUe1ep+mzOMNOpGQSOwMHHAPm3H0rWu3lSe3WSVXVpCfkCbqAB6nPzVOtUlb9UWllpm8L56XFSb1TS8NcOJtdYi0WbqMkLEFGedtIH+Vdbs7v7Te3HUCyvbwq1vYqrBlOlv5xJxganAUMDuo3yNNcn6/8A0WX+5/8AYrqHToVs7Y9OkURSxhuwQvbS6VTkyJ/WbGNaZJB33BBPiP63dRUYxprB2UuSuzXrRi9ogpZfyZ5b8W0lr1BiNCo1tfNpJIjdgUckZOFlUZwN+4TnbfpNcYv+9PYGwhXvXVwyCYqCY4EJAMkrD5M6CQNycHANdnFcj4F8xbM4zyUnu9M/pe9jT2+EYbRKMeIpSldw0hSlKAUpSgFce+PduXmsMZyqXjbDLHSsBOn9/Hy/vYrsNcs+MX9M6d/cvP8ATb1KOLRdQjvVIp8Sg2UqzxaHySAuc7MQQGik24JXDZ2wc+1a0kRVgZdSOCQtxGAdS7YEu223JI0+XIIr1GGR3VMs0LKdPBaKQFhH7bHVp4xgDbJqVgnDqGU5B/UfQ+x9xyDW2sT0UVvqzz78u8yAv+rP25FL2UitG4BSfSwGluVbUWJ9Avr/ABzUN4eYxx61AJIJCj5nVT94PQahlWHOxYZ9rT1PpkQglIihBETkERrkYU49KgxbaUidcBmii0E5AEgC4yRwrJlT9VWtrZIS33Ph337GrVhNTUm8kTiOCAQcggEH3B3B/SvVRtvJpGtAeyR5kA80bAkNgDnflRxyNq34ZldQykMp4IORXpKdRSzz7y5GzGVz3UD4jt9csAw7ftCQhw+wTcZ9RzU9UX1J2FxBpCk4l2JxnZMgH3xxVW1xUqVnxX/SK66ThZ8V5owXlxLJbshgl7jIAT5dOdsnnjb2rpXjD4j219aSQtY3xfBa3YiMduUA9pwRJlcN6j0yPWqZBOHUMpyD+o9wR6H6VkrWrfD4bRaU5N4cvYqqbLGraTk/sWXwH8QYbG1VJLO+kuWwbqXyO0hGQnmd9WkLgAcDfHJzZf5bIf7H1D9Iv+Sua1+FsDJ2A5zx9aoXwailZN/b2K3sEOLO8+FPEyX9sJ40kjUu6aZMawUOlvlJHI96mKonwYYHpYIwQbm4wRx+0ar3Xm5K0mkcaSs7ClKVEwa7dQjEoiMkYlZdSxlx3Cozkhc5I2O+PSvc10iFQzKpdtMYLAFjgnAzycAnA9jUB4w8Cw34ViXguYwfs9xESssZOcbggsuT8ufU4IyTXNvEni97aNrTqcsPUIWfEc9jMiXsDxE6C8eRiTUobPAOoEtsAB22uWfGL+mdO/uXn+m3qp9G+NFxBdkzTJf2YCRkxr25DsNEoV8aWOcOucZB+hOh1bx+9+9qZlQyW/2pGePyrKXWMR4VyGRyYm8pwNxj1AlB/qRbs04/OjjqjGJD9uK52NqCR9RIQD+jN+tZG+6mB30THB9Qsnoedgy5B25Ue5qPtuqxtI9we4ipGsTBh5gS7MSVGSB8ozx83tUp1CDuwsFIyVzERj5h5oyDxyBv7GttO6wPRxkpRbi76rvnifvVf6PL/wBGT/S1RtpCHt41YZUxJkHg+Va3r2bXau4yA1uzDPOGQkf51B9O6uGjhSPDOVUOP6gUAMTj+Gw+orp/D5wjOSlqvqRqSipq+qP1S8cmSMyHAz6Tqu677ASgH+B3/LYWFH1GJjE+fPgYOf30O3Iz6E45rYnaNyYmILEatIzqA9DkfKc8H+FR9vLFI7KzK7ov7VG0kr9WXHmAGfUeXI9cdJpQe7dNN8deuafnrji6mlF2v379557p72/7BtvKfMm/1HmyOOCKjLiHu3EKSsjMok1CPUoU4UjzHfPB9MYG3vuxvE6FhNI0a/Oe4QNsHfYH24qP+2oJIDAmpR3lRV2yTpAO/ClvU+1V1pRaV3hda3/2Wmv3IVGrK7ww1vqjehiJbGspOoGv1WRdgrFc4IIHocg7Z9K2BNMDgxo49WR8e+PK+Men4jWrf38e2cZTOuRWH3ZI3Cn8b/u44G4qNu+rzCPGtA2oqdKgY9RqYkqrYB8q1CrtVKg7Nu/LX64X5+uBXV2mnRaTbu8ra98fUl7i/deVRM/JqfU7f1sIgJb+GRyKxfY2fU87MIxv2/lXCg5LAZP1xk8fkMFlqlbMeUGkCWfHnkIAHk1cLkZzj8qzy7qixEYye0Cch2G5c+pRTk/ViDwBmze31vSu1pz8rr8Ylt97F4rTvXvM7T8FhjpQ20/zm4222+8bbbb9Ktdx4itkiklaeARxMVmbuLpRhypwdn/d5+lfMl54tmayXp660hFxO05Rtcsw1hlUqBlQN+Thjv8AhqIhl7ifZ0JeI5kWPuaY1lcKoODjUwRQM45z6GvJVHaTPOVa0YSZ9ZXfiK3ithcySoluVVhIxwpD4KEeu+RgfWt6GXUobDLkA4YYYZ3wR6GvmvwY1xLJbYtZLn7E5ZIVMceg+UllAOsAsIyXKtk/Wu8eHPEU9wxWexubQhSdTsjRncAKCDq1bk/LjynfjMLmYzUifrn/AI58BQykyGexsbdsC4ZrOHuuWYlyJ5CNDMCBnBOd984qe6l46ghuvspS6efQr6Yrd3BViAGyBjTk4J4B2Nc08U+M7+1DCWazuo9I70F3aLCxBPPbDsWUbHnf2rJMqPiqPplmxt7Rpb5sDWWeFbXgnBkRQ7sNvlYfN82QRVTglOMwiZif27FgXI4OE3wQcEN6H9atXiDxVFNH5rDpOADpKQvbE50nylZFLnjgHn61XTelDrMdvbKMaUC65uORrJcccscb1B8jQqShJb1O3TFfyzx9q0OUPdkEisB93ibB2IIYYcHc/wB4auazdN65NbALpjaMDdS2lhsG21bj2wBjOf41L9K8G3F/mZgEhRQwluD2rRVPBZwAHJO2E404J4rRu7K3EzyCQaRgRiceYgbFzHnUATkqpLEDGSTxlSccSVPaauz2nd3+t3yXnhbqRx6nohZQVMciRgoGznTp7v1RiTzjffnANe+j3yKrEMkTEEzMcazucCNeANx/httXqXEkcsraSqArCpXQAWxk498Fcbnge1bB8ISvFaxxR65Lhe5A2kIHyH1oGJwxVkA3x8y8ahmynVlDGLxy6dCdKvUcbJtNYX4dL94mswRSWLqWk8qxrLyOfvXz/DO/pj+HqURxwDW8cjBi4jQro1n307kAZG+2NvavBa3Mf3ZjUsN45FyMnkBzgrzzn0rW7/bKriLScgnyvp4wQ6HXjO/uMetV78uLNaMqksLy5rJtcPxnxNq6m1Rqvc1jfuOFYxLzqPHmc7Y1fTGNqwx6zlYUmwi4jOkajq/ExPHlPlA4DZBG+dqBJoPLgmBicdtRIQDxyNx+W+9a8tnp7SllmgOdJ16ADsSNzpU44z7ms/Mk3e4VaW9fevw8Pok1la5gvpNDohVkVcEGT5vTGNHyjYbruSNzUjbyOADhQuhhiOJtRVsEAaho9t9yfXNaUiKCAEMcobSoddepQMbp5sH19jyK9LPpkKSMX2yAuQg4wuiXC6cb4x7UTu05EsJtOWmLvjfvryN2yijk3SOUctl0VIT9WKj5QRuBzn24mYjk6o8SMwwZW+TAPG2M+uy4B5zUOHkbHfwsJwVTuIuoDGF5UaeDsPatkdfZmCR/ZwQPMWd2RQByXAAAHqd67+zbXs1OOdvDH7XS8Xf17+z7Xs0V+lpdF7XS8WeLezuVid1iuTGjSskqxs8LhWPcEhUELup32x9Bubt4c6Hfi1huYbfpvVLZyZGhJD6C2kSqolX7uUkebSSMpkg7Z6J8Lnhgs47Y3NnLcFpJHSG4SXdyXYDGDgZ+vHJq09K6LDbBxCgjR31lF2jBwFOlRsgOASAAMknkmuFKzk2jmfJhGo5rNkL0/wAA2GuO5Wyjt5/LIABoeNsA4xGdAI4IGx35zVopSsFpQOv+FepuNSXvfkeX5N7WziTS2CVjLTSENjbub5GoEA5wp8HLRLeX7RJPcTsmXuHVXmXCkOUGlskjV82tuMHIBrotKGLHHejfDuS7IAjexsUzh5Fz1G6Ow1Sav2S6k1BMBfN8pztek+GXTgIwbSFzFurOCzk7fMScycDZsjn3NWiqP8TPiGOnxFIlaS6aPWMIWWJM6e6+NsavKASAWxnahjdSxsUn4keJLFpVSGSTqAjUAWiTCPpsYCYV2Ma+cKyodOsYzsRxXN7zqs87AsYUha4CdqNQkLac4zjBkAAwpkLNkk5yTny1wNOgoEMhLyBQFkEYyzFtIwGO+FAGAcACpDwp4Ye8tp3SJma0jEyLHuxaSVSECct91FL6n02zioXbNH5s6rairfh+xY/AXhW5lvoZ+z3bM3msuGHkMOx1DOfnC4/u1dPi/wCGOz0yGWzVIT0+QPHuQUQkZC5yCe4Im3/qfkbJ8LelPB0yISq6O7SSsrrpdO4xZVI98Y//ACrVNCrqVYBlYEMCMqQdiCDsRj0qSVkbdKmoQS7yPmLxb0HtXjyRQslpdQLdW5KKoiEoQkbZBVWcBlGwBBxjBNbt07qnUlujDbVoI0sP6wBAT6EqQcEV9Rda8FRTraKuIltJFMYCK2YwpjeE6s+RkwCPXAzXF+vfDMWXUHgUN2boAWEkh+6Z+Wt5Gz5cjZWxnUqHjVWGiqrRveUcyjWPUHiJEYWVSckB8nO+dIABGdjjSeKsXSvCC3PcVI42n3eOOO4V1mQEiXQowUmVmTAfSChfbKkmJm6JJFHKjEloUcvDJEhljw4XO7AhMcldwQPKVYPWDwrHLPMIoC0Er7xtFHl2dN9m1B48KWJ7eSdsg8gkRhRSbbWeqfeJO/8A8ASWruHeSaAsLhdP85gRc6ZsjBeLYhhjKNsc5yuienPIFbBlZVBnaIYbQN/Ps47RAyJsFQQNQGK6j4Mk19TR5ZbeC+EKpcFMq16mBgPDMqSRTZCNqUHOltsYq0t8OhF1SK+tH7OWcXsRyUkEmWZl5w2vBIO3qMEHU3TP9rFO676eqyOG3nw7ke2F5Zr9sibaREGZoWwNSOgAJIzs6bEYbSAwrD0npN2wGVu2MZPfiRh3xvgZXS0se5HmMbL5huK+lOheELWzkmktolhM5UyhdkymvTheF+dthgVJ/Y07nc0J3dGjXpGvTnVp1c6c744zWbFsqMZLHv6nCvBwswQ9r1Fun3WvVL9qht5o2JUh1SVQgxtn5ht+HJrtHSra6X9vNBMNOPJbtE5bbzEmVx77BRz+VaXiPwFZX29xAjPjGtcpLjb8S4J4HOf8akOh9EjtIFhiMhjT5e5IzsB6DLZOANgOBWSyKsrEhSlKEhSlKAVRPH3QDP3Jrydl6bbRdxYYG0SSuoJYyO2B7BADyw3BG97rxNCrqVYBlYEMGGVIOxBB2Ix6UB819N8Gd6exiKMsl7LJPKjuWkjsxo7IEnqCnd82ASQuQMV3bwd4Nj6ekoRmkaad5Hd95CCSY1LEktgHkncljgFjU39jTudzQnc0aNeka9OdWnVzpzvjjNZqGEkshSlKGRUX4j8M29/AYblBJGSCN8MpHBUjdTyNvQketSlKAoHjb4ZGe5jvrF47a/jcEswzFJjbLAA+bG2cbjY+hFc6v8BmmuRLFNb2ySIDcxJCXiWTSNXbVmAKFy5AOnSMYz6dipQw0mrM5R4di61bXAgntor+3iIeOV5gXUkEMY5JPMW87DDjOBjUBvXVIXJUEqVJAJUkEqTyMjIOONq90oErClKUMilKUApSlA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5" name="Rectangle 4"/>
          <p:cNvSpPr>
            <a:spLocks noChangeArrowheads="1"/>
          </p:cNvSpPr>
          <p:nvPr/>
        </p:nvSpPr>
        <p:spPr bwMode="auto">
          <a:xfrm>
            <a:off x="0" y="0"/>
            <a:ext cx="9144000" cy="1169551"/>
          </a:xfrm>
          <a:prstGeom prst="rect">
            <a:avLst/>
          </a:prstGeom>
          <a:noFill/>
          <a:ln w="9525">
            <a:noFill/>
            <a:miter lim="800000"/>
            <a:headEnd/>
            <a:tailEnd/>
          </a:ln>
        </p:spPr>
        <p:txBody>
          <a:bodyPr>
            <a:spAutoFit/>
          </a:bodyPr>
          <a:lstStyle/>
          <a:p>
            <a:pPr>
              <a:lnSpc>
                <a:spcPts val="2800"/>
              </a:lnSpc>
            </a:pPr>
            <a:r>
              <a:rPr lang="lv-LV" sz="2700" i="1" dirty="0" smtClean="0"/>
              <a:t>“Jo </a:t>
            </a:r>
            <a:r>
              <a:rPr lang="lv-LV" sz="2700" i="1" dirty="0" smtClean="0"/>
              <a:t>ne pret miesu un asinīm mums jācīnās, bet pret valdībām un varām, šīs tumsības pasaules valdniekiem un pret ļaunajiem gariem pasaules telpā</a:t>
            </a:r>
            <a:r>
              <a:rPr lang="lv-LV" sz="2700" i="1" dirty="0" smtClean="0"/>
              <a:t>.” </a:t>
            </a:r>
            <a:r>
              <a:rPr lang="lv-LV" sz="2700" i="1" dirty="0" smtClean="0"/>
              <a:t>(Ef.6:12)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11019</TotalTime>
  <Words>1145</Words>
  <Application>Microsoft Office PowerPoint</Application>
  <PresentationFormat>On-screen Show (4:3)</PresentationFormat>
  <Paragraphs>75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2.Tes.2 Pēdējie laiki</vt:lpstr>
      <vt:lpstr>Slide 2</vt:lpstr>
      <vt:lpstr>Advente – gaidīšanas laiks</vt:lpstr>
      <vt:lpstr>Slide 4</vt:lpstr>
      <vt:lpstr>Slide 5</vt:lpstr>
      <vt:lpstr>Slide 6</vt:lpstr>
      <vt:lpstr>Slide 7</vt:lpstr>
      <vt:lpstr>Satversmes tiesas lēmums</vt:lpstr>
      <vt:lpstr>Slide 9</vt:lpstr>
      <vt:lpstr>Homoseksuālisms</vt:lpstr>
      <vt:lpstr>Ko darīt, kā palīdzēt?</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110</cp:revision>
  <dcterms:created xsi:type="dcterms:W3CDTF">2010-10-07T14:46:11Z</dcterms:created>
  <dcterms:modified xsi:type="dcterms:W3CDTF">2020-11-29T10:48:28Z</dcterms:modified>
</cp:coreProperties>
</file>