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81" r:id="rId2"/>
    <p:sldId id="258" r:id="rId3"/>
    <p:sldId id="261" r:id="rId4"/>
    <p:sldId id="280" r:id="rId5"/>
    <p:sldId id="268" r:id="rId6"/>
    <p:sldId id="273" r:id="rId7"/>
    <p:sldId id="274" r:id="rId8"/>
    <p:sldId id="275" r:id="rId9"/>
    <p:sldId id="279" r:id="rId10"/>
    <p:sldId id="272" r:id="rId11"/>
  </p:sldIdLst>
  <p:sldSz cx="9144000" cy="6858000" type="screen4x3"/>
  <p:notesSz cx="6797675" cy="9926638"/>
  <p:defaultTextStyle>
    <a:defPPr>
      <a:defRPr lang="lv-LV"/>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94660"/>
  </p:normalViewPr>
  <p:slideViewPr>
    <p:cSldViewPr>
      <p:cViewPr varScale="1">
        <p:scale>
          <a:sx n="73" d="100"/>
          <a:sy n="73" d="100"/>
        </p:scale>
        <p:origin x="-128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DB5A84B4-3D78-4CB4-8790-9870A3A1175F}" type="slidenum">
              <a:rPr lang="lv-LV"/>
              <a:pPr>
                <a:defRPr/>
              </a:pPr>
              <a:t>‹#›</a:t>
            </a:fld>
            <a:endParaRPr lang="lv-LV"/>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CA19F65D-D2FC-4361-AC7B-D207E1BBC297}" type="slidenum">
              <a:rPr lang="lv-LV"/>
              <a:pPr>
                <a:defRPr/>
              </a:pPr>
              <a:t>‹#›</a:t>
            </a:fld>
            <a:endParaRPr lang="lv-LV"/>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1FBA453A-26A6-4EBD-9B35-91AFC399A636}" type="slidenum">
              <a:rPr lang="lv-LV"/>
              <a:pPr>
                <a:defRPr/>
              </a:pPr>
              <a:t>‹#›</a:t>
            </a:fld>
            <a:endParaRPr lang="lv-LV"/>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6DD137C9-F58B-40A3-A729-F11A5C57DF48}" type="slidenum">
              <a:rPr lang="lv-LV"/>
              <a:pPr>
                <a:defRPr/>
              </a:pPr>
              <a:t>‹#›</a:t>
            </a:fld>
            <a:endParaRPr lang="lv-LV"/>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lv-LV"/>
          </a:p>
        </p:txBody>
      </p:sp>
      <p:sp>
        <p:nvSpPr>
          <p:cNvPr id="5" name="Rectangle 5"/>
          <p:cNvSpPr>
            <a:spLocks noGrp="1" noChangeArrowheads="1"/>
          </p:cNvSpPr>
          <p:nvPr>
            <p:ph type="ftr" sz="quarter" idx="11"/>
          </p:nvPr>
        </p:nvSpPr>
        <p:spPr>
          <a:ln/>
        </p:spPr>
        <p:txBody>
          <a:bodyPr/>
          <a:lstStyle>
            <a:lvl1pPr>
              <a:defRPr/>
            </a:lvl1pPr>
          </a:lstStyle>
          <a:p>
            <a:pPr>
              <a:defRPr/>
            </a:pPr>
            <a:endParaRPr lang="lv-LV"/>
          </a:p>
        </p:txBody>
      </p:sp>
      <p:sp>
        <p:nvSpPr>
          <p:cNvPr id="6" name="Rectangle 6"/>
          <p:cNvSpPr>
            <a:spLocks noGrp="1" noChangeArrowheads="1"/>
          </p:cNvSpPr>
          <p:nvPr>
            <p:ph type="sldNum" sz="quarter" idx="12"/>
          </p:nvPr>
        </p:nvSpPr>
        <p:spPr>
          <a:ln/>
        </p:spPr>
        <p:txBody>
          <a:bodyPr/>
          <a:lstStyle>
            <a:lvl1pPr>
              <a:defRPr/>
            </a:lvl1pPr>
          </a:lstStyle>
          <a:p>
            <a:pPr>
              <a:defRPr/>
            </a:pPr>
            <a:fld id="{FFD6DC80-B5FF-4F64-A28E-AB69D1FDB480}" type="slidenum">
              <a:rPr lang="lv-LV"/>
              <a:pPr>
                <a:defRPr/>
              </a:pPr>
              <a:t>‹#›</a:t>
            </a:fld>
            <a:endParaRPr lang="lv-LV"/>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D529E7EC-0E17-4D18-927F-BD82C8E3970B}" type="slidenum">
              <a:rPr lang="lv-LV"/>
              <a:pPr>
                <a:defRPr/>
              </a:pPr>
              <a:t>‹#›</a:t>
            </a:fld>
            <a:endParaRPr lang="lv-LV"/>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4"/>
          <p:cNvSpPr>
            <a:spLocks noGrp="1" noChangeArrowheads="1"/>
          </p:cNvSpPr>
          <p:nvPr>
            <p:ph type="dt" sz="half" idx="10"/>
          </p:nvPr>
        </p:nvSpPr>
        <p:spPr>
          <a:ln/>
        </p:spPr>
        <p:txBody>
          <a:bodyPr/>
          <a:lstStyle>
            <a:lvl1pPr>
              <a:defRPr/>
            </a:lvl1pPr>
          </a:lstStyle>
          <a:p>
            <a:pPr>
              <a:defRPr/>
            </a:pPr>
            <a:endParaRPr lang="lv-LV"/>
          </a:p>
        </p:txBody>
      </p:sp>
      <p:sp>
        <p:nvSpPr>
          <p:cNvPr id="8" name="Rectangle 5"/>
          <p:cNvSpPr>
            <a:spLocks noGrp="1" noChangeArrowheads="1"/>
          </p:cNvSpPr>
          <p:nvPr>
            <p:ph type="ftr" sz="quarter" idx="11"/>
          </p:nvPr>
        </p:nvSpPr>
        <p:spPr>
          <a:ln/>
        </p:spPr>
        <p:txBody>
          <a:bodyPr/>
          <a:lstStyle>
            <a:lvl1pPr>
              <a:defRPr/>
            </a:lvl1pPr>
          </a:lstStyle>
          <a:p>
            <a:pPr>
              <a:defRPr/>
            </a:pPr>
            <a:endParaRPr lang="lv-LV"/>
          </a:p>
        </p:txBody>
      </p:sp>
      <p:sp>
        <p:nvSpPr>
          <p:cNvPr id="9" name="Rectangle 6"/>
          <p:cNvSpPr>
            <a:spLocks noGrp="1" noChangeArrowheads="1"/>
          </p:cNvSpPr>
          <p:nvPr>
            <p:ph type="sldNum" sz="quarter" idx="12"/>
          </p:nvPr>
        </p:nvSpPr>
        <p:spPr>
          <a:ln/>
        </p:spPr>
        <p:txBody>
          <a:bodyPr/>
          <a:lstStyle>
            <a:lvl1pPr>
              <a:defRPr/>
            </a:lvl1pPr>
          </a:lstStyle>
          <a:p>
            <a:pPr>
              <a:defRPr/>
            </a:pPr>
            <a:fld id="{C186B744-9E74-4803-B912-722E65FCD301}" type="slidenum">
              <a:rPr lang="lv-LV"/>
              <a:pPr>
                <a:defRPr/>
              </a:pPr>
              <a:t>‹#›</a:t>
            </a:fld>
            <a:endParaRPr lang="lv-LV"/>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4"/>
          <p:cNvSpPr>
            <a:spLocks noGrp="1" noChangeArrowheads="1"/>
          </p:cNvSpPr>
          <p:nvPr>
            <p:ph type="dt" sz="half" idx="10"/>
          </p:nvPr>
        </p:nvSpPr>
        <p:spPr>
          <a:ln/>
        </p:spPr>
        <p:txBody>
          <a:bodyPr/>
          <a:lstStyle>
            <a:lvl1pPr>
              <a:defRPr/>
            </a:lvl1pPr>
          </a:lstStyle>
          <a:p>
            <a:pPr>
              <a:defRPr/>
            </a:pPr>
            <a:endParaRPr lang="lv-LV"/>
          </a:p>
        </p:txBody>
      </p:sp>
      <p:sp>
        <p:nvSpPr>
          <p:cNvPr id="4" name="Rectangle 5"/>
          <p:cNvSpPr>
            <a:spLocks noGrp="1" noChangeArrowheads="1"/>
          </p:cNvSpPr>
          <p:nvPr>
            <p:ph type="ftr" sz="quarter" idx="11"/>
          </p:nvPr>
        </p:nvSpPr>
        <p:spPr>
          <a:ln/>
        </p:spPr>
        <p:txBody>
          <a:bodyPr/>
          <a:lstStyle>
            <a:lvl1pPr>
              <a:defRPr/>
            </a:lvl1pPr>
          </a:lstStyle>
          <a:p>
            <a:pPr>
              <a:defRPr/>
            </a:pPr>
            <a:endParaRPr lang="lv-LV"/>
          </a:p>
        </p:txBody>
      </p:sp>
      <p:sp>
        <p:nvSpPr>
          <p:cNvPr id="5" name="Rectangle 6"/>
          <p:cNvSpPr>
            <a:spLocks noGrp="1" noChangeArrowheads="1"/>
          </p:cNvSpPr>
          <p:nvPr>
            <p:ph type="sldNum" sz="quarter" idx="12"/>
          </p:nvPr>
        </p:nvSpPr>
        <p:spPr>
          <a:ln/>
        </p:spPr>
        <p:txBody>
          <a:bodyPr/>
          <a:lstStyle>
            <a:lvl1pPr>
              <a:defRPr/>
            </a:lvl1pPr>
          </a:lstStyle>
          <a:p>
            <a:pPr>
              <a:defRPr/>
            </a:pPr>
            <a:fld id="{67EBA4DD-61A8-45FC-BC35-D14137B50776}" type="slidenum">
              <a:rPr lang="lv-LV"/>
              <a:pPr>
                <a:defRPr/>
              </a:pPr>
              <a:t>‹#›</a:t>
            </a:fld>
            <a:endParaRPr lang="lv-LV"/>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lv-LV"/>
          </a:p>
        </p:txBody>
      </p:sp>
      <p:sp>
        <p:nvSpPr>
          <p:cNvPr id="3" name="Rectangle 5"/>
          <p:cNvSpPr>
            <a:spLocks noGrp="1" noChangeArrowheads="1"/>
          </p:cNvSpPr>
          <p:nvPr>
            <p:ph type="ftr" sz="quarter" idx="11"/>
          </p:nvPr>
        </p:nvSpPr>
        <p:spPr>
          <a:ln/>
        </p:spPr>
        <p:txBody>
          <a:bodyPr/>
          <a:lstStyle>
            <a:lvl1pPr>
              <a:defRPr/>
            </a:lvl1pPr>
          </a:lstStyle>
          <a:p>
            <a:pPr>
              <a:defRPr/>
            </a:pPr>
            <a:endParaRPr lang="lv-LV"/>
          </a:p>
        </p:txBody>
      </p:sp>
      <p:sp>
        <p:nvSpPr>
          <p:cNvPr id="4" name="Rectangle 6"/>
          <p:cNvSpPr>
            <a:spLocks noGrp="1" noChangeArrowheads="1"/>
          </p:cNvSpPr>
          <p:nvPr>
            <p:ph type="sldNum" sz="quarter" idx="12"/>
          </p:nvPr>
        </p:nvSpPr>
        <p:spPr>
          <a:ln/>
        </p:spPr>
        <p:txBody>
          <a:bodyPr/>
          <a:lstStyle>
            <a:lvl1pPr>
              <a:defRPr/>
            </a:lvl1pPr>
          </a:lstStyle>
          <a:p>
            <a:pPr>
              <a:defRPr/>
            </a:pPr>
            <a:fld id="{ECE4F578-082E-49C3-8ABB-15E109A93C07}" type="slidenum">
              <a:rPr lang="lv-LV"/>
              <a:pPr>
                <a:defRPr/>
              </a:pPr>
              <a:t>‹#›</a:t>
            </a:fld>
            <a:endParaRPr lang="lv-LV"/>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95684056-7691-41E7-AB15-E30A640E167D}" type="slidenum">
              <a:rPr lang="lv-LV"/>
              <a:pPr>
                <a:defRPr/>
              </a:pPr>
              <a:t>‹#›</a:t>
            </a:fld>
            <a:endParaRPr lang="lv-LV"/>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lv-LV"/>
          </a:p>
        </p:txBody>
      </p:sp>
      <p:sp>
        <p:nvSpPr>
          <p:cNvPr id="6" name="Rectangle 5"/>
          <p:cNvSpPr>
            <a:spLocks noGrp="1" noChangeArrowheads="1"/>
          </p:cNvSpPr>
          <p:nvPr>
            <p:ph type="ftr" sz="quarter" idx="11"/>
          </p:nvPr>
        </p:nvSpPr>
        <p:spPr>
          <a:ln/>
        </p:spPr>
        <p:txBody>
          <a:bodyPr/>
          <a:lstStyle>
            <a:lvl1pPr>
              <a:defRPr/>
            </a:lvl1pPr>
          </a:lstStyle>
          <a:p>
            <a:pPr>
              <a:defRPr/>
            </a:pPr>
            <a:endParaRPr lang="lv-LV"/>
          </a:p>
        </p:txBody>
      </p:sp>
      <p:sp>
        <p:nvSpPr>
          <p:cNvPr id="7" name="Rectangle 6"/>
          <p:cNvSpPr>
            <a:spLocks noGrp="1" noChangeArrowheads="1"/>
          </p:cNvSpPr>
          <p:nvPr>
            <p:ph type="sldNum" sz="quarter" idx="12"/>
          </p:nvPr>
        </p:nvSpPr>
        <p:spPr>
          <a:ln/>
        </p:spPr>
        <p:txBody>
          <a:bodyPr/>
          <a:lstStyle>
            <a:lvl1pPr>
              <a:defRPr/>
            </a:lvl1pPr>
          </a:lstStyle>
          <a:p>
            <a:pPr>
              <a:defRPr/>
            </a:pPr>
            <a:fld id="{347C57AC-5AB0-4BD9-8998-E3CFC75EDBEB}" type="slidenum">
              <a:rPr lang="lv-LV"/>
              <a:pPr>
                <a:defRPr/>
              </a:pPr>
              <a:t>‹#›</a:t>
            </a:fld>
            <a:endParaRPr lang="lv-LV"/>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5E9EFF"/>
            </a:gs>
            <a:gs pos="39999">
              <a:srgbClr val="85C2FF"/>
            </a:gs>
            <a:gs pos="70000">
              <a:srgbClr val="C4D6EB"/>
            </a:gs>
            <a:gs pos="100000">
              <a:srgbClr val="FFEBFA"/>
            </a:gs>
          </a:gsLst>
          <a:lin ang="16200000" scaled="1"/>
          <a:tileRect/>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lv-LV"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lv-LV" smtClean="0"/>
              <a:t>Click to edit Master text styles</a:t>
            </a:r>
          </a:p>
          <a:p>
            <a:pPr lvl="1"/>
            <a:r>
              <a:rPr lang="lv-LV" smtClean="0"/>
              <a:t>Second level</a:t>
            </a:r>
          </a:p>
          <a:p>
            <a:pPr lvl="2"/>
            <a:r>
              <a:rPr lang="lv-LV" smtClean="0"/>
              <a:t>Third level</a:t>
            </a:r>
          </a:p>
          <a:p>
            <a:pPr lvl="3"/>
            <a:r>
              <a:rPr lang="lv-LV" smtClean="0"/>
              <a:t>Fourth level</a:t>
            </a:r>
          </a:p>
          <a:p>
            <a:pPr lvl="4"/>
            <a:r>
              <a:rPr lang="lv-LV"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pPr>
              <a:defRPr/>
            </a:pPr>
            <a:endParaRPr lang="lv-LV"/>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pPr>
              <a:defRPr/>
            </a:pPr>
            <a:endParaRPr lang="lv-LV"/>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pPr>
              <a:defRPr/>
            </a:pPr>
            <a:fld id="{EC23570B-2458-4808-A7E0-45768E48F0F1}" type="slidenum">
              <a:rPr lang="lv-LV"/>
              <a:pPr>
                <a:defRPr/>
              </a:pPr>
              <a:t>‹#›</a:t>
            </a:fld>
            <a:endParaRPr lang="lv-LV"/>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0"/>
            <a:ext cx="7532687" cy="836613"/>
          </a:xfrm>
        </p:spPr>
        <p:txBody>
          <a:bodyPr/>
          <a:lstStyle/>
          <a:p>
            <a:pPr eaLnBrk="1" hangingPunct="1"/>
            <a:r>
              <a:rPr lang="lv-LV" sz="4000" b="1" smtClean="0">
                <a:solidFill>
                  <a:schemeClr val="tx1"/>
                </a:solidFill>
              </a:rPr>
              <a:t>1.Kor.1:18-31 </a:t>
            </a:r>
            <a:r>
              <a:rPr lang="lv-LV" sz="4000" b="1" dirty="0" smtClean="0">
                <a:solidFill>
                  <a:schemeClr val="tx1"/>
                </a:solidFill>
              </a:rPr>
              <a:t>Dieva gudrība</a:t>
            </a:r>
          </a:p>
        </p:txBody>
      </p:sp>
      <p:pic>
        <p:nvPicPr>
          <p:cNvPr id="2052" name="Picture 3" descr="DOVE019"/>
          <p:cNvPicPr>
            <a:picLocks noChangeAspect="1" noChangeArrowheads="1"/>
          </p:cNvPicPr>
          <p:nvPr/>
        </p:nvPicPr>
        <p:blipFill>
          <a:blip r:embed="rId2"/>
          <a:srcRect/>
          <a:stretch>
            <a:fillRect/>
          </a:stretch>
        </p:blipFill>
        <p:spPr bwMode="auto">
          <a:xfrm>
            <a:off x="214313" y="0"/>
            <a:ext cx="485775" cy="692150"/>
          </a:xfrm>
          <a:prstGeom prst="rect">
            <a:avLst/>
          </a:prstGeom>
          <a:noFill/>
          <a:ln w="9525">
            <a:noFill/>
            <a:miter lim="800000"/>
            <a:headEnd/>
            <a:tailEnd/>
          </a:ln>
        </p:spPr>
      </p:pic>
      <p:sp>
        <p:nvSpPr>
          <p:cNvPr id="2053" name="Text Box 6"/>
          <p:cNvSpPr txBox="1">
            <a:spLocks noChangeArrowheads="1"/>
          </p:cNvSpPr>
          <p:nvPr/>
        </p:nvSpPr>
        <p:spPr bwMode="auto">
          <a:xfrm>
            <a:off x="7702550" y="0"/>
            <a:ext cx="1441450" cy="366713"/>
          </a:xfrm>
          <a:prstGeom prst="rect">
            <a:avLst/>
          </a:prstGeom>
          <a:noFill/>
          <a:ln w="9525">
            <a:noFill/>
            <a:miter lim="800000"/>
            <a:headEnd/>
            <a:tailEnd/>
          </a:ln>
        </p:spPr>
        <p:txBody>
          <a:bodyPr>
            <a:spAutoFit/>
          </a:bodyPr>
          <a:lstStyle/>
          <a:p>
            <a:pPr>
              <a:spcBef>
                <a:spcPct val="50000"/>
              </a:spcBef>
            </a:pPr>
            <a:r>
              <a:rPr lang="lv-LV" smtClean="0"/>
              <a:t>2.sep.2018</a:t>
            </a:r>
            <a:r>
              <a:rPr lang="lv-LV" dirty="0" smtClean="0"/>
              <a:t>.</a:t>
            </a:r>
            <a:endParaRPr lang="lv-LV" dirty="0"/>
          </a:p>
        </p:txBody>
      </p:sp>
      <p:sp>
        <p:nvSpPr>
          <p:cNvPr id="7" name="Text Box 6"/>
          <p:cNvSpPr txBox="1">
            <a:spLocks noChangeArrowheads="1"/>
          </p:cNvSpPr>
          <p:nvPr/>
        </p:nvSpPr>
        <p:spPr bwMode="auto">
          <a:xfrm>
            <a:off x="6429388" y="714356"/>
            <a:ext cx="2714612" cy="369332"/>
          </a:xfrm>
          <a:prstGeom prst="rect">
            <a:avLst/>
          </a:prstGeom>
          <a:noFill/>
          <a:ln w="9525">
            <a:noFill/>
            <a:miter lim="800000"/>
            <a:headEnd/>
            <a:tailEnd/>
          </a:ln>
        </p:spPr>
        <p:txBody>
          <a:bodyPr wrap="square">
            <a:spAutoFit/>
          </a:bodyPr>
          <a:lstStyle/>
          <a:p>
            <a:pPr algn="r">
              <a:spcBef>
                <a:spcPct val="50000"/>
              </a:spcBef>
            </a:pPr>
            <a:r>
              <a:rPr lang="lv-LV" dirty="0" smtClean="0"/>
              <a:t>Māc. Roberts Otomers</a:t>
            </a:r>
            <a:endParaRPr lang="lv-LV" dirty="0"/>
          </a:p>
        </p:txBody>
      </p:sp>
      <p:pic>
        <p:nvPicPr>
          <p:cNvPr id="22530" name="Picture 2" descr="Related image"/>
          <p:cNvPicPr>
            <a:picLocks noChangeAspect="1" noChangeArrowheads="1"/>
          </p:cNvPicPr>
          <p:nvPr/>
        </p:nvPicPr>
        <p:blipFill>
          <a:blip r:embed="rId3"/>
          <a:srcRect l="2342" r="2413"/>
          <a:stretch>
            <a:fillRect/>
          </a:stretch>
        </p:blipFill>
        <p:spPr bwMode="auto">
          <a:xfrm>
            <a:off x="214282" y="1142984"/>
            <a:ext cx="8715436" cy="5500726"/>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0" name="Picture 4" descr="BIBLE016"/>
          <p:cNvPicPr>
            <a:picLocks noChangeAspect="1" noChangeArrowheads="1"/>
          </p:cNvPicPr>
          <p:nvPr/>
        </p:nvPicPr>
        <p:blipFill>
          <a:blip r:embed="rId2"/>
          <a:srcRect/>
          <a:stretch>
            <a:fillRect/>
          </a:stretch>
        </p:blipFill>
        <p:spPr bwMode="auto">
          <a:xfrm>
            <a:off x="4040188" y="765175"/>
            <a:ext cx="5103812" cy="6092825"/>
          </a:xfrm>
          <a:prstGeom prst="rect">
            <a:avLst/>
          </a:prstGeom>
          <a:noFill/>
          <a:ln w="9525">
            <a:noFill/>
            <a:miter lim="800000"/>
            <a:headEnd/>
            <a:tailEnd/>
          </a:ln>
        </p:spPr>
      </p:pic>
      <p:sp>
        <p:nvSpPr>
          <p:cNvPr id="10243" name="Rectangle 2"/>
          <p:cNvSpPr>
            <a:spLocks noGrp="1" noChangeArrowheads="1"/>
          </p:cNvSpPr>
          <p:nvPr>
            <p:ph type="title"/>
          </p:nvPr>
        </p:nvSpPr>
        <p:spPr>
          <a:xfrm>
            <a:off x="107950" y="2924175"/>
            <a:ext cx="5184775" cy="1143000"/>
          </a:xfrm>
        </p:spPr>
        <p:txBody>
          <a:bodyPr/>
          <a:lstStyle/>
          <a:p>
            <a:pPr eaLnBrk="1" hangingPunct="1"/>
            <a:r>
              <a:rPr lang="lv-LV" sz="5400" smtClean="0"/>
              <a:t>Un Dieva miers, kas ir augstāks par visu saprašanu lai pasargā jūsu sirdis un jūsu domas. </a:t>
            </a:r>
            <a:r>
              <a:rPr lang="lv-LV" sz="5400" b="1" smtClean="0"/>
              <a:t>Āmen</a:t>
            </a:r>
            <a:br>
              <a:rPr lang="lv-LV" sz="5400" b="1" smtClean="0"/>
            </a:br>
            <a:endParaRPr lang="lv-LV" sz="54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nodeType="afterEffect">
                                  <p:stCondLst>
                                    <p:cond delay="0"/>
                                  </p:stCondLst>
                                  <p:childTnLst>
                                    <p:set>
                                      <p:cBhvr>
                                        <p:cTn id="6" dur="1" fill="hold">
                                          <p:stCondLst>
                                            <p:cond delay="0"/>
                                          </p:stCondLst>
                                        </p:cTn>
                                        <p:tgtEl>
                                          <p:spTgt spid="9220"/>
                                        </p:tgtEl>
                                        <p:attrNameLst>
                                          <p:attrName>style.visibility</p:attrName>
                                        </p:attrNameLst>
                                      </p:cBhvr>
                                      <p:to>
                                        <p:strVal val="visible"/>
                                      </p:to>
                                    </p:set>
                                    <p:animEffect transition="in" filter="dissolve">
                                      <p:cBhvr>
                                        <p:cTn id="7" dur="500"/>
                                        <p:tgtEl>
                                          <p:spTgt spid="92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title"/>
          </p:nvPr>
        </p:nvSpPr>
        <p:spPr>
          <a:xfrm>
            <a:off x="611188" y="0"/>
            <a:ext cx="7532687" cy="836613"/>
          </a:xfrm>
        </p:spPr>
        <p:txBody>
          <a:bodyPr/>
          <a:lstStyle/>
          <a:p>
            <a:pPr eaLnBrk="1" hangingPunct="1"/>
            <a:r>
              <a:rPr lang="lv-LV" sz="4000" b="1" dirty="0" smtClean="0">
                <a:solidFill>
                  <a:schemeClr val="tx1"/>
                </a:solidFill>
              </a:rPr>
              <a:t>1.Kor.1:18-31 Dieva gudrība</a:t>
            </a:r>
          </a:p>
        </p:txBody>
      </p:sp>
      <p:sp>
        <p:nvSpPr>
          <p:cNvPr id="2051" name="Rectangle 3"/>
          <p:cNvSpPr>
            <a:spLocks noGrp="1" noChangeArrowheads="1"/>
          </p:cNvSpPr>
          <p:nvPr>
            <p:ph type="body" idx="1"/>
          </p:nvPr>
        </p:nvSpPr>
        <p:spPr>
          <a:xfrm>
            <a:off x="-285750" y="688987"/>
            <a:ext cx="9429750" cy="4525963"/>
          </a:xfrm>
        </p:spPr>
        <p:txBody>
          <a:bodyPr/>
          <a:lstStyle/>
          <a:p>
            <a:pPr algn="just" eaLnBrk="1" hangingPunct="1">
              <a:buFontTx/>
              <a:buNone/>
            </a:pPr>
            <a:r>
              <a:rPr lang="lv-LV" sz="2080" i="1" dirty="0" smtClean="0"/>
              <a:t>	18 Vēstījums par krustu ir muļķība tiem, kas iet pazušanā, bet tiem, kas tiek izglābti, tas ir Dieva spēks. 19 Jo ir rakstīts: </a:t>
            </a:r>
            <a:r>
              <a:rPr lang="lv-LV" sz="2080" i="1" dirty="0" err="1" smtClean="0"/>
              <a:t>gudrajo</a:t>
            </a:r>
            <a:r>
              <a:rPr lang="lv-LV" sz="2080" i="1" dirty="0" smtClean="0"/>
              <a:t> gudrību es izdeldēšu un saprātīgo saprātu es atmetīšu 20 Kur tad ir gudrais? Kur rakstu skaidrotājs? Kur šī laikmeta vārdu meistars? Vai Dievs nav vērtis šīs pasaules gudrību muļķībā?21 Tā kā pasaule ar savu gudrību nav atzinusi Dievu Viņa gudrībā, Dievs nolēma tos, kas tic, glābt ar muļķīgu sludināšanu. 22 Kad jūdi prasa zīmes, un grieķi meklē gudrību, 23 mēs tā vietā sludinām Kristu, krustā sisto, kas jūdiem piedauzība un pagāniem - muļķība, 24 bet aicinātajiem – gan jūdiem, gan grieķiem – Kristus ir Dieva spēks un Dieva gudrība. 25 Dieva muļķība ir gudrāka par cilvēku gudrību, un Dieva nespēks ir daudz stiprāks par cilvēka spēku. 26 Neaizmirstiet, brāļi, kādi jūs bijāt, kad tikāt aicināti. Ne jau daudzi pēc cilvēku sprieduma jūs bijāt gudri, ne jau daudzi bijāt vareni un augstdzimuši. 27 Bet Dievs izredzēja to, kas ir muļķīgs pasaulē, lai liktu kaunā gudros; un to, kas nespēks pasaulē, lai liktu kaunā stipros. 28 Un, kas pasaulē neievērots un atstumts un kas nav nekas, to Dievs izredzēja, lai izdeldētu to, kas ir kaut kas; 29 lai nekas miesīgs, nedižotos Dieva priekšā. 30 Pateicoties Viņam, arī jūs esat Kristū Jēzū, kas mums ir gudrība no Dieva un taisnība, un svētums un izpirkšanas maksa, 31 lai būtu, kā ir rakstīts: kas lielās, tas lai lielās ar To Kungu.</a:t>
            </a:r>
            <a:r>
              <a:rPr lang="lv-LV" sz="2080" dirty="0" smtClean="0"/>
              <a:t> </a:t>
            </a:r>
            <a:endParaRPr lang="lv-LV" sz="2080" i="1" dirty="0" smtClean="0"/>
          </a:p>
        </p:txBody>
      </p:sp>
      <p:pic>
        <p:nvPicPr>
          <p:cNvPr id="2052" name="Picture 3" descr="DOVE019"/>
          <p:cNvPicPr>
            <a:picLocks noChangeAspect="1" noChangeArrowheads="1"/>
          </p:cNvPicPr>
          <p:nvPr/>
        </p:nvPicPr>
        <p:blipFill>
          <a:blip r:embed="rId2"/>
          <a:srcRect/>
          <a:stretch>
            <a:fillRect/>
          </a:stretch>
        </p:blipFill>
        <p:spPr bwMode="auto">
          <a:xfrm>
            <a:off x="214313" y="0"/>
            <a:ext cx="485775" cy="692150"/>
          </a:xfrm>
          <a:prstGeom prst="rect">
            <a:avLst/>
          </a:prstGeom>
          <a:noFill/>
          <a:ln w="9525">
            <a:noFill/>
            <a:miter lim="800000"/>
            <a:headEnd/>
            <a:tailEnd/>
          </a:ln>
        </p:spPr>
      </p:pic>
      <p:sp>
        <p:nvSpPr>
          <p:cNvPr id="2053" name="Text Box 6"/>
          <p:cNvSpPr txBox="1">
            <a:spLocks noChangeArrowheads="1"/>
          </p:cNvSpPr>
          <p:nvPr/>
        </p:nvSpPr>
        <p:spPr bwMode="auto">
          <a:xfrm>
            <a:off x="7702550" y="0"/>
            <a:ext cx="1441450" cy="366713"/>
          </a:xfrm>
          <a:prstGeom prst="rect">
            <a:avLst/>
          </a:prstGeom>
          <a:noFill/>
          <a:ln w="9525">
            <a:noFill/>
            <a:miter lim="800000"/>
            <a:headEnd/>
            <a:tailEnd/>
          </a:ln>
        </p:spPr>
        <p:txBody>
          <a:bodyPr>
            <a:spAutoFit/>
          </a:bodyPr>
          <a:lstStyle/>
          <a:p>
            <a:pPr>
              <a:spcBef>
                <a:spcPct val="50000"/>
              </a:spcBef>
            </a:pPr>
            <a:r>
              <a:rPr lang="lv-LV" dirty="0" smtClean="0"/>
              <a:t>4.mar.2018.</a:t>
            </a:r>
            <a:endParaRPr lang="lv-LV"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0"/>
            <a:ext cx="9467850" cy="1081088"/>
          </a:xfrm>
        </p:spPr>
        <p:txBody>
          <a:bodyPr/>
          <a:lstStyle/>
          <a:p>
            <a:pPr algn="just">
              <a:lnSpc>
                <a:spcPct val="90000"/>
              </a:lnSpc>
              <a:buFontTx/>
              <a:buNone/>
            </a:pPr>
            <a:r>
              <a:rPr lang="lv-LV" i="1" dirty="0" smtClean="0"/>
              <a:t>	</a:t>
            </a:r>
            <a:r>
              <a:rPr lang="lv-LV" sz="2800" i="1" dirty="0" smtClean="0"/>
              <a:t>18</a:t>
            </a:r>
            <a:r>
              <a:rPr lang="lv-LV" sz="3000" b="1" i="1" dirty="0" smtClean="0"/>
              <a:t> </a:t>
            </a:r>
            <a:r>
              <a:rPr lang="lv-LV" sz="2800" i="1" dirty="0" smtClean="0"/>
              <a:t>Vēstījums par krustu ir muļķība tiem, kas iet pazušanā, bet tiem, kas tiek izglābti, tas ir Dieva spēks. </a:t>
            </a:r>
            <a:endParaRPr lang="en-US" sz="2600" i="1" dirty="0" smtClean="0"/>
          </a:p>
        </p:txBody>
      </p:sp>
      <p:sp>
        <p:nvSpPr>
          <p:cNvPr id="7" name="Rectangle 6"/>
          <p:cNvSpPr>
            <a:spLocks noChangeArrowheads="1"/>
          </p:cNvSpPr>
          <p:nvPr/>
        </p:nvSpPr>
        <p:spPr bwMode="auto">
          <a:xfrm>
            <a:off x="0" y="928688"/>
            <a:ext cx="5857884" cy="5693866"/>
          </a:xfrm>
          <a:prstGeom prst="rect">
            <a:avLst/>
          </a:prstGeom>
          <a:noFill/>
          <a:ln w="9525">
            <a:noFill/>
            <a:miter lim="800000"/>
            <a:headEnd/>
            <a:tailEnd/>
          </a:ln>
        </p:spPr>
        <p:txBody>
          <a:bodyPr wrap="square">
            <a:spAutoFit/>
          </a:bodyPr>
          <a:lstStyle/>
          <a:p>
            <a:pPr>
              <a:buFontTx/>
              <a:buChar char="•"/>
            </a:pPr>
            <a:r>
              <a:rPr lang="lv-LV" sz="2800" b="1" dirty="0"/>
              <a:t>Neticīgiem </a:t>
            </a:r>
            <a:r>
              <a:rPr lang="lv-LV" sz="2800" dirty="0"/>
              <a:t>cilvēkiem Kristus krusts liekas </a:t>
            </a:r>
            <a:r>
              <a:rPr lang="lv-LV" sz="2800" b="1" dirty="0"/>
              <a:t>vislielākā muļķība</a:t>
            </a:r>
            <a:r>
              <a:rPr lang="lv-LV" sz="2800" dirty="0"/>
              <a:t> </a:t>
            </a:r>
          </a:p>
          <a:p>
            <a:pPr>
              <a:buFontTx/>
              <a:buChar char="•"/>
            </a:pPr>
            <a:r>
              <a:rPr lang="lv-LV" sz="2800" b="1" dirty="0" smtClean="0"/>
              <a:t>Pasaules </a:t>
            </a:r>
            <a:r>
              <a:rPr lang="lv-LV" sz="2800" b="1" dirty="0"/>
              <a:t>acīs milzīga </a:t>
            </a:r>
            <a:r>
              <a:rPr lang="lv-LV" sz="2800" b="1" dirty="0" smtClean="0"/>
              <a:t>izgāšanās:</a:t>
            </a:r>
          </a:p>
          <a:p>
            <a:r>
              <a:rPr lang="lv-LV" sz="2800" b="1" dirty="0" smtClean="0"/>
              <a:t>Mācīja</a:t>
            </a:r>
            <a:r>
              <a:rPr lang="lv-LV" sz="2800" dirty="0" smtClean="0"/>
              <a:t> </a:t>
            </a:r>
            <a:r>
              <a:rPr lang="lv-LV" sz="2800" dirty="0"/>
              <a:t>tādas </a:t>
            </a:r>
            <a:r>
              <a:rPr lang="lv-LV" sz="2800" b="1" dirty="0"/>
              <a:t>cēlas lietas</a:t>
            </a:r>
            <a:r>
              <a:rPr lang="lv-LV" sz="2800" dirty="0"/>
              <a:t>, bet </a:t>
            </a:r>
            <a:r>
              <a:rPr lang="lv-LV" sz="2800" b="1" dirty="0"/>
              <a:t>tā nāve</a:t>
            </a:r>
            <a:r>
              <a:rPr lang="lv-LV" sz="2800" dirty="0"/>
              <a:t> gan </a:t>
            </a:r>
            <a:r>
              <a:rPr lang="lv-LV" sz="2800" b="1" dirty="0"/>
              <a:t>nekam neder.</a:t>
            </a:r>
          </a:p>
          <a:p>
            <a:pPr>
              <a:buFontTx/>
              <a:buChar char="•"/>
            </a:pPr>
            <a:r>
              <a:rPr lang="lv-LV" sz="2800" dirty="0"/>
              <a:t>Caur krustu Dievs ir </a:t>
            </a:r>
            <a:r>
              <a:rPr lang="lv-LV" sz="2800" b="1" dirty="0"/>
              <a:t>nolēmis glābt visus cilvēkus</a:t>
            </a:r>
            <a:r>
              <a:rPr lang="lv-LV" sz="2800" dirty="0"/>
              <a:t>.</a:t>
            </a:r>
          </a:p>
          <a:p>
            <a:pPr>
              <a:buFontTx/>
              <a:buChar char="•"/>
            </a:pPr>
            <a:r>
              <a:rPr lang="lv-LV" sz="2800" dirty="0"/>
              <a:t>Kas </a:t>
            </a:r>
            <a:r>
              <a:rPr lang="lv-LV" sz="2800" b="1" dirty="0"/>
              <a:t>pasaulei </a:t>
            </a:r>
            <a:r>
              <a:rPr lang="lv-LV" sz="2800" dirty="0"/>
              <a:t>liekas vislielākais </a:t>
            </a:r>
            <a:r>
              <a:rPr lang="lv-LV" sz="2800" b="1" dirty="0"/>
              <a:t>nespēks</a:t>
            </a:r>
            <a:r>
              <a:rPr lang="lv-LV" sz="2800" dirty="0"/>
              <a:t>, ir </a:t>
            </a:r>
            <a:r>
              <a:rPr lang="lv-LV" sz="2800" b="1" dirty="0"/>
              <a:t>Dievs vislielākais spēks</a:t>
            </a:r>
          </a:p>
          <a:p>
            <a:pPr>
              <a:buFontTx/>
              <a:buChar char="•"/>
            </a:pPr>
            <a:r>
              <a:rPr lang="lv-LV" sz="2800" dirty="0"/>
              <a:t>Kas </a:t>
            </a:r>
            <a:r>
              <a:rPr lang="lv-LV" sz="2800" b="1" dirty="0"/>
              <a:t>pasaulei </a:t>
            </a:r>
            <a:r>
              <a:rPr lang="lv-LV" sz="2800" dirty="0"/>
              <a:t>liekas </a:t>
            </a:r>
            <a:r>
              <a:rPr lang="lv-LV" sz="2800" b="1" dirty="0"/>
              <a:t>muļķība</a:t>
            </a:r>
            <a:r>
              <a:rPr lang="lv-LV" sz="2800" dirty="0"/>
              <a:t>, tas ir lielākā </a:t>
            </a:r>
            <a:r>
              <a:rPr lang="lv-LV" sz="2800" b="1" dirty="0"/>
              <a:t>Dieva gudrība</a:t>
            </a:r>
            <a:r>
              <a:rPr lang="lv-LV" sz="2800" dirty="0"/>
              <a:t>.</a:t>
            </a:r>
            <a:endParaRPr lang="lv-LV" sz="2600" dirty="0"/>
          </a:p>
        </p:txBody>
      </p:sp>
      <p:pic>
        <p:nvPicPr>
          <p:cNvPr id="4" name="Picture 4" descr="BIBLE016"/>
          <p:cNvPicPr>
            <a:picLocks noChangeAspect="1" noChangeArrowheads="1"/>
          </p:cNvPicPr>
          <p:nvPr/>
        </p:nvPicPr>
        <p:blipFill>
          <a:blip r:embed="rId2"/>
          <a:srcRect/>
          <a:stretch>
            <a:fillRect/>
          </a:stretch>
        </p:blipFill>
        <p:spPr bwMode="auto">
          <a:xfrm>
            <a:off x="4429124" y="928688"/>
            <a:ext cx="4714876" cy="59293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9" presetClass="entr" presetSubtype="0"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ssolve">
                                      <p:cBhvr>
                                        <p:cTn id="12" dur="500"/>
                                        <p:tgtEl>
                                          <p:spTgt spid="4"/>
                                        </p:tgtEl>
                                      </p:cBhvr>
                                    </p:animEffect>
                                  </p:childTnLst>
                                </p:cTn>
                              </p:par>
                            </p:childTnLst>
                          </p:cTn>
                        </p:par>
                        <p:par>
                          <p:cTn id="13" fill="hold">
                            <p:stCondLst>
                              <p:cond delay="1000"/>
                            </p:stCondLst>
                            <p:childTnLst>
                              <p:par>
                                <p:cTn id="14" presetID="2" presetClass="entr" presetSubtype="4" fill="hold" nodeType="after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 calcmode="lin" valueType="num">
                                      <p:cBhvr additive="base">
                                        <p:cTn id="16"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1500"/>
                            </p:stCondLst>
                            <p:childTnLst>
                              <p:par>
                                <p:cTn id="19" presetID="2" presetClass="entr" presetSubtype="4" fill="hold" nodeType="afterEffect">
                                  <p:stCondLst>
                                    <p:cond delay="0"/>
                                  </p:stCondLst>
                                  <p:childTnLst>
                                    <p:set>
                                      <p:cBhvr>
                                        <p:cTn id="20" dur="1" fill="hold">
                                          <p:stCondLst>
                                            <p:cond delay="0"/>
                                          </p:stCondLst>
                                        </p:cTn>
                                        <p:tgtEl>
                                          <p:spTgt spid="7">
                                            <p:txEl>
                                              <p:pRg st="1" end="1"/>
                                            </p:txEl>
                                          </p:spTgt>
                                        </p:tgtEl>
                                        <p:attrNameLst>
                                          <p:attrName>style.visibility</p:attrName>
                                        </p:attrNameLst>
                                      </p:cBhvr>
                                      <p:to>
                                        <p:strVal val="visible"/>
                                      </p:to>
                                    </p:set>
                                    <p:anim calcmode="lin" valueType="num">
                                      <p:cBhvr additive="base">
                                        <p:cTn id="21"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2000"/>
                            </p:stCondLst>
                            <p:childTnLst>
                              <p:par>
                                <p:cTn id="24" presetID="2" presetClass="entr" presetSubtype="4" fill="hold" nodeType="afterEffect">
                                  <p:stCondLst>
                                    <p:cond delay="0"/>
                                  </p:stCondLst>
                                  <p:childTnLst>
                                    <p:set>
                                      <p:cBhvr>
                                        <p:cTn id="25" dur="1" fill="hold">
                                          <p:stCondLst>
                                            <p:cond delay="0"/>
                                          </p:stCondLst>
                                        </p:cTn>
                                        <p:tgtEl>
                                          <p:spTgt spid="7">
                                            <p:txEl>
                                              <p:pRg st="2" end="2"/>
                                            </p:txEl>
                                          </p:spTgt>
                                        </p:tgtEl>
                                        <p:attrNameLst>
                                          <p:attrName>style.visibility</p:attrName>
                                        </p:attrNameLst>
                                      </p:cBhvr>
                                      <p:to>
                                        <p:strVal val="visible"/>
                                      </p:to>
                                    </p:set>
                                    <p:anim calcmode="lin" valueType="num">
                                      <p:cBhvr additive="base">
                                        <p:cTn id="26"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7"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8" fill="hold">
                            <p:stCondLst>
                              <p:cond delay="2500"/>
                            </p:stCondLst>
                            <p:childTnLst>
                              <p:par>
                                <p:cTn id="29" presetID="2" presetClass="entr" presetSubtype="4" fill="hold" nodeType="afterEffect">
                                  <p:stCondLst>
                                    <p:cond delay="0"/>
                                  </p:stCondLst>
                                  <p:childTnLst>
                                    <p:set>
                                      <p:cBhvr>
                                        <p:cTn id="30" dur="1" fill="hold">
                                          <p:stCondLst>
                                            <p:cond delay="0"/>
                                          </p:stCondLst>
                                        </p:cTn>
                                        <p:tgtEl>
                                          <p:spTgt spid="7">
                                            <p:txEl>
                                              <p:pRg st="3" end="3"/>
                                            </p:txEl>
                                          </p:spTgt>
                                        </p:tgtEl>
                                        <p:attrNameLst>
                                          <p:attrName>style.visibility</p:attrName>
                                        </p:attrNameLst>
                                      </p:cBhvr>
                                      <p:to>
                                        <p:strVal val="visible"/>
                                      </p:to>
                                    </p:set>
                                    <p:anim calcmode="lin" valueType="num">
                                      <p:cBhvr additive="base">
                                        <p:cTn id="31"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3" fill="hold">
                            <p:stCondLst>
                              <p:cond delay="3000"/>
                            </p:stCondLst>
                            <p:childTnLst>
                              <p:par>
                                <p:cTn id="34" presetID="2" presetClass="entr" presetSubtype="4" fill="hold" nodeType="afterEffect">
                                  <p:stCondLst>
                                    <p:cond delay="0"/>
                                  </p:stCondLst>
                                  <p:childTnLst>
                                    <p:set>
                                      <p:cBhvr>
                                        <p:cTn id="35" dur="1" fill="hold">
                                          <p:stCondLst>
                                            <p:cond delay="0"/>
                                          </p:stCondLst>
                                        </p:cTn>
                                        <p:tgtEl>
                                          <p:spTgt spid="7">
                                            <p:txEl>
                                              <p:pRg st="4" end="4"/>
                                            </p:txEl>
                                          </p:spTgt>
                                        </p:tgtEl>
                                        <p:attrNameLst>
                                          <p:attrName>style.visibility</p:attrName>
                                        </p:attrNameLst>
                                      </p:cBhvr>
                                      <p:to>
                                        <p:strVal val="visible"/>
                                      </p:to>
                                    </p:set>
                                    <p:anim calcmode="lin" valueType="num">
                                      <p:cBhvr additive="base">
                                        <p:cTn id="36"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8" fill="hold">
                            <p:stCondLst>
                              <p:cond delay="3500"/>
                            </p:stCondLst>
                            <p:childTnLst>
                              <p:par>
                                <p:cTn id="39" presetID="2" presetClass="entr" presetSubtype="4" fill="hold" nodeType="afterEffect">
                                  <p:stCondLst>
                                    <p:cond delay="0"/>
                                  </p:stCondLst>
                                  <p:childTnLst>
                                    <p:set>
                                      <p:cBhvr>
                                        <p:cTn id="40" dur="1" fill="hold">
                                          <p:stCondLst>
                                            <p:cond delay="0"/>
                                          </p:stCondLst>
                                        </p:cTn>
                                        <p:tgtEl>
                                          <p:spTgt spid="7">
                                            <p:txEl>
                                              <p:pRg st="5" end="5"/>
                                            </p:txEl>
                                          </p:spTgt>
                                        </p:tgtEl>
                                        <p:attrNameLst>
                                          <p:attrName>style.visibility</p:attrName>
                                        </p:attrNameLst>
                                      </p:cBhvr>
                                      <p:to>
                                        <p:strVal val="visible"/>
                                      </p:to>
                                    </p:set>
                                    <p:anim calcmode="lin" valueType="num">
                                      <p:cBhvr additive="base">
                                        <p:cTn id="41"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4" name="Rectangle 3"/>
          <p:cNvSpPr>
            <a:spLocks noGrp="1" noChangeArrowheads="1"/>
          </p:cNvSpPr>
          <p:nvPr>
            <p:ph type="body" idx="1"/>
          </p:nvPr>
        </p:nvSpPr>
        <p:spPr>
          <a:xfrm>
            <a:off x="-323850" y="-71462"/>
            <a:ext cx="9467850" cy="1081088"/>
          </a:xfrm>
        </p:spPr>
        <p:txBody>
          <a:bodyPr/>
          <a:lstStyle/>
          <a:p>
            <a:pPr algn="just">
              <a:lnSpc>
                <a:spcPct val="90000"/>
              </a:lnSpc>
              <a:buFontTx/>
              <a:buNone/>
            </a:pPr>
            <a:r>
              <a:rPr lang="lv-LV" i="1" dirty="0" smtClean="0"/>
              <a:t>	</a:t>
            </a:r>
            <a:r>
              <a:rPr lang="lv-LV" sz="2800" i="1" dirty="0" smtClean="0"/>
              <a:t>19</a:t>
            </a:r>
            <a:r>
              <a:rPr lang="lv-LV" sz="2800" b="1" i="1" dirty="0" smtClean="0"/>
              <a:t> </a:t>
            </a:r>
            <a:r>
              <a:rPr lang="lv-LV" sz="2800" i="1" dirty="0" smtClean="0"/>
              <a:t>Jo ir rakstīts: </a:t>
            </a:r>
            <a:r>
              <a:rPr lang="lv-LV" sz="2800" i="1" dirty="0" err="1" smtClean="0"/>
              <a:t>gudrajo</a:t>
            </a:r>
            <a:r>
              <a:rPr lang="lv-LV" sz="2800" i="1" dirty="0" smtClean="0"/>
              <a:t> gudrību es izdeldēšu un saprātīgo saprātu es atmetīšu</a:t>
            </a:r>
            <a:r>
              <a:rPr lang="lv-LV" sz="2600" i="1" dirty="0" smtClean="0"/>
              <a:t>. </a:t>
            </a:r>
            <a:r>
              <a:rPr lang="lv-LV" sz="2800" i="1" dirty="0" smtClean="0"/>
              <a:t>20 Kur tad ir gudrais? Kur rakstu skaidrotājs? Kur šī laikmeta vārdu meistars? Vai Dievs nav vērtis šīs pasaules gudrību muļķībā? </a:t>
            </a:r>
            <a:endParaRPr lang="en-US" sz="2600" i="1" dirty="0" smtClean="0"/>
          </a:p>
        </p:txBody>
      </p:sp>
      <p:sp>
        <p:nvSpPr>
          <p:cNvPr id="7" name="Rectangle 6"/>
          <p:cNvSpPr>
            <a:spLocks noChangeArrowheads="1"/>
          </p:cNvSpPr>
          <p:nvPr/>
        </p:nvSpPr>
        <p:spPr bwMode="auto">
          <a:xfrm>
            <a:off x="1" y="1625600"/>
            <a:ext cx="4786313" cy="4401205"/>
          </a:xfrm>
          <a:prstGeom prst="rect">
            <a:avLst/>
          </a:prstGeom>
          <a:noFill/>
          <a:ln w="9525">
            <a:noFill/>
            <a:miter lim="800000"/>
            <a:headEnd/>
            <a:tailEnd/>
          </a:ln>
        </p:spPr>
        <p:txBody>
          <a:bodyPr wrap="square">
            <a:spAutoFit/>
          </a:bodyPr>
          <a:lstStyle/>
          <a:p>
            <a:pPr>
              <a:buFontTx/>
              <a:buChar char="•"/>
            </a:pPr>
            <a:r>
              <a:rPr lang="lv-LV" sz="2800" b="1" dirty="0"/>
              <a:t>Dievs savu godu cilvēkiem nedod!</a:t>
            </a:r>
          </a:p>
          <a:p>
            <a:pPr>
              <a:buFontTx/>
              <a:buChar char="•"/>
            </a:pPr>
            <a:r>
              <a:rPr lang="lv-LV" sz="2800" b="1" dirty="0"/>
              <a:t>Evaņģēlijs</a:t>
            </a:r>
            <a:r>
              <a:rPr lang="lv-LV" sz="2800" dirty="0"/>
              <a:t> </a:t>
            </a:r>
            <a:r>
              <a:rPr lang="lv-LV" sz="2800" b="1" dirty="0"/>
              <a:t>nav saistīts</a:t>
            </a:r>
            <a:r>
              <a:rPr lang="lv-LV" sz="2800" dirty="0"/>
              <a:t> ar kādām </a:t>
            </a:r>
            <a:r>
              <a:rPr lang="lv-LV" sz="2800" b="1" dirty="0"/>
              <a:t>konkrētām personām</a:t>
            </a:r>
            <a:r>
              <a:rPr lang="lv-LV" sz="2800" dirty="0"/>
              <a:t> vai </a:t>
            </a:r>
            <a:r>
              <a:rPr lang="lv-LV" sz="2800" b="1" dirty="0"/>
              <a:t>autoritātēm</a:t>
            </a:r>
            <a:r>
              <a:rPr lang="lv-LV" sz="2800" dirty="0" smtClean="0"/>
              <a:t>.</a:t>
            </a:r>
          </a:p>
          <a:p>
            <a:pPr>
              <a:buFontTx/>
              <a:buChar char="•"/>
            </a:pPr>
            <a:r>
              <a:rPr lang="lv-LV" sz="2800" dirty="0" smtClean="0"/>
              <a:t>Kas tad ir šīs </a:t>
            </a:r>
            <a:r>
              <a:rPr lang="lv-LV" sz="2800" b="1" dirty="0" smtClean="0"/>
              <a:t>pasaules gudrība</a:t>
            </a:r>
            <a:r>
              <a:rPr lang="lv-LV" sz="2800" dirty="0" smtClean="0"/>
              <a:t>?– </a:t>
            </a:r>
            <a:r>
              <a:rPr lang="lv-LV" sz="2800" b="1" dirty="0" smtClean="0"/>
              <a:t>Egoisms</a:t>
            </a:r>
            <a:r>
              <a:rPr lang="lv-LV" sz="2800" dirty="0" smtClean="0"/>
              <a:t>, </a:t>
            </a:r>
            <a:r>
              <a:rPr lang="lv-LV" sz="2800" b="1" dirty="0" smtClean="0"/>
              <a:t>visu sev</a:t>
            </a:r>
          </a:p>
          <a:p>
            <a:pPr>
              <a:buFontTx/>
              <a:buChar char="•"/>
            </a:pPr>
            <a:r>
              <a:rPr lang="lv-LV" sz="2800" dirty="0" smtClean="0"/>
              <a:t>Ja es kaut ko daru – kāds tad man </a:t>
            </a:r>
            <a:r>
              <a:rPr lang="lv-LV" sz="2800" b="1" dirty="0" smtClean="0"/>
              <a:t>no tā būs labums</a:t>
            </a:r>
            <a:r>
              <a:rPr lang="lv-LV" sz="2800" dirty="0" smtClean="0"/>
              <a:t>?</a:t>
            </a:r>
            <a:endParaRPr lang="lv-LV" sz="2800" dirty="0"/>
          </a:p>
        </p:txBody>
      </p:sp>
      <p:pic>
        <p:nvPicPr>
          <p:cNvPr id="6" name="Picture 6"/>
          <p:cNvPicPr>
            <a:picLocks noChangeAspect="1" noChangeArrowheads="1"/>
          </p:cNvPicPr>
          <p:nvPr/>
        </p:nvPicPr>
        <p:blipFill>
          <a:blip r:embed="rId2"/>
          <a:srcRect/>
          <a:stretch>
            <a:fillRect/>
          </a:stretch>
        </p:blipFill>
        <p:spPr bwMode="auto">
          <a:xfrm>
            <a:off x="4786315" y="1714488"/>
            <a:ext cx="4302516" cy="4500594"/>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4">
                                            <p:txEl>
                                              <p:pRg st="0" end="0"/>
                                            </p:txEl>
                                          </p:spTgt>
                                        </p:tgtEl>
                                        <p:attrNameLst>
                                          <p:attrName>style.visibility</p:attrName>
                                        </p:attrNameLst>
                                      </p:cBhvr>
                                      <p:to>
                                        <p:strVal val="visible"/>
                                      </p:to>
                                    </p:set>
                                    <p:anim calcmode="lin" valueType="num">
                                      <p:cBhvr additive="base">
                                        <p:cTn id="7" dur="500" fill="hold"/>
                                        <p:tgtEl>
                                          <p:spTgt spid="10244">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0244">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1" end="1"/>
                                            </p:txEl>
                                          </p:spTgt>
                                        </p:tgtEl>
                                        <p:attrNameLst>
                                          <p:attrName>style.visibility</p:attrName>
                                        </p:attrNameLst>
                                      </p:cBhvr>
                                      <p:to>
                                        <p:strVal val="visible"/>
                                      </p:to>
                                    </p:set>
                                    <p:anim calcmode="lin" valueType="num">
                                      <p:cBhvr additive="base">
                                        <p:cTn id="15"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2" end="2"/>
                                            </p:txEl>
                                          </p:spTgt>
                                        </p:tgtEl>
                                        <p:attrNameLst>
                                          <p:attrName>style.visibility</p:attrName>
                                        </p:attrNameLst>
                                      </p:cBhvr>
                                      <p:to>
                                        <p:strVal val="visible"/>
                                      </p:to>
                                    </p:set>
                                    <p:anim calcmode="lin" valueType="num">
                                      <p:cBhvr additive="base">
                                        <p:cTn id="20"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3" end="3"/>
                                            </p:txEl>
                                          </p:spTgt>
                                        </p:tgtEl>
                                        <p:attrNameLst>
                                          <p:attrName>style.visibility</p:attrName>
                                        </p:attrNameLst>
                                      </p:cBhvr>
                                      <p:to>
                                        <p:strVal val="visible"/>
                                      </p:to>
                                    </p:set>
                                    <p:anim calcmode="lin" valueType="num">
                                      <p:cBhvr additive="base">
                                        <p:cTn id="25"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0" end="0"/>
                                            </p:txEl>
                                          </p:spTgt>
                                        </p:tgtEl>
                                        <p:attrNameLst>
                                          <p:attrName>style.visibility</p:attrName>
                                        </p:attrNameLst>
                                      </p:cBhvr>
                                      <p:to>
                                        <p:strVal val="visible"/>
                                      </p:to>
                                    </p:set>
                                    <p:anim calcmode="lin" valueType="num">
                                      <p:cBhvr additive="base">
                                        <p:cTn id="30"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4" grpId="0" build="p"/>
    </p:bld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196" name="Rectangle 4"/>
          <p:cNvSpPr>
            <a:spLocks noGrp="1" noChangeArrowheads="1"/>
          </p:cNvSpPr>
          <p:nvPr>
            <p:ph type="body" idx="1"/>
          </p:nvPr>
        </p:nvSpPr>
        <p:spPr>
          <a:xfrm>
            <a:off x="-357222" y="-71448"/>
            <a:ext cx="9501222" cy="2071688"/>
          </a:xfrm>
        </p:spPr>
        <p:txBody>
          <a:bodyPr/>
          <a:lstStyle/>
          <a:p>
            <a:pPr algn="just">
              <a:buFontTx/>
              <a:buNone/>
            </a:pPr>
            <a:r>
              <a:rPr lang="lv-LV" sz="2800" i="1" dirty="0" smtClean="0"/>
              <a:t>    21 Tā kā pasaule ar savu gudrību nav atzinusi Dievu Viņa gudrībā, Dievs nolēma tos, kas tic, glābt ar muļķīgu sludināšanu.</a:t>
            </a:r>
            <a:endParaRPr lang="en-US" sz="2800" i="1" dirty="0" smtClean="0"/>
          </a:p>
        </p:txBody>
      </p:sp>
      <p:sp>
        <p:nvSpPr>
          <p:cNvPr id="7" name="Rectangle 6"/>
          <p:cNvSpPr>
            <a:spLocks noChangeArrowheads="1"/>
          </p:cNvSpPr>
          <p:nvPr/>
        </p:nvSpPr>
        <p:spPr bwMode="auto">
          <a:xfrm>
            <a:off x="0" y="2456795"/>
            <a:ext cx="9144000" cy="4401205"/>
          </a:xfrm>
          <a:prstGeom prst="rect">
            <a:avLst/>
          </a:prstGeom>
          <a:noFill/>
          <a:ln w="9525">
            <a:noFill/>
            <a:miter lim="800000"/>
            <a:headEnd/>
            <a:tailEnd/>
          </a:ln>
        </p:spPr>
        <p:txBody>
          <a:bodyPr>
            <a:spAutoFit/>
          </a:bodyPr>
          <a:lstStyle/>
          <a:p>
            <a:pPr>
              <a:buFontTx/>
              <a:buChar char="•"/>
            </a:pPr>
            <a:r>
              <a:rPr lang="lv-LV" sz="2800" b="1" dirty="0" smtClean="0"/>
              <a:t>Šīs pasaules gudrība</a:t>
            </a:r>
            <a:r>
              <a:rPr lang="lv-LV" sz="2800" dirty="0" smtClean="0"/>
              <a:t> ir: </a:t>
            </a:r>
          </a:p>
          <a:p>
            <a:r>
              <a:rPr lang="lv-LV" sz="2800" dirty="0" smtClean="0"/>
              <a:t>tev ir </a:t>
            </a:r>
            <a:r>
              <a:rPr lang="lv-LV" sz="2800" b="1" dirty="0" smtClean="0"/>
              <a:t>jādara</a:t>
            </a:r>
            <a:r>
              <a:rPr lang="lv-LV" sz="2800" dirty="0" smtClean="0"/>
              <a:t> </a:t>
            </a:r>
            <a:r>
              <a:rPr lang="lv-LV" sz="2800" b="1" dirty="0" smtClean="0"/>
              <a:t>labie darbi</a:t>
            </a:r>
            <a:r>
              <a:rPr lang="lv-LV" sz="2800" dirty="0" smtClean="0"/>
              <a:t>, lai tev </a:t>
            </a:r>
            <a:r>
              <a:rPr lang="lv-LV" sz="2800" b="1" dirty="0" smtClean="0"/>
              <a:t>pašam </a:t>
            </a:r>
            <a:r>
              <a:rPr lang="lv-LV" sz="2800" dirty="0" smtClean="0"/>
              <a:t>vēlāk tas</a:t>
            </a:r>
            <a:r>
              <a:rPr lang="lv-LV" sz="2800" b="1" dirty="0" smtClean="0"/>
              <a:t> </a:t>
            </a:r>
            <a:r>
              <a:rPr lang="lv-LV" sz="2800" b="1" dirty="0" smtClean="0"/>
              <a:t>atmaksātos.</a:t>
            </a:r>
            <a:endParaRPr lang="lv-LV" sz="2800" b="1" dirty="0" smtClean="0"/>
          </a:p>
          <a:p>
            <a:pPr>
              <a:buFontTx/>
              <a:buChar char="•"/>
            </a:pPr>
            <a:r>
              <a:rPr lang="lv-LV" sz="2800" dirty="0" smtClean="0"/>
              <a:t>Bet </a:t>
            </a:r>
            <a:r>
              <a:rPr lang="lv-LV" sz="2800" b="1" dirty="0"/>
              <a:t>trīsvienīgais Dievs</a:t>
            </a:r>
            <a:r>
              <a:rPr lang="lv-LV" sz="2800" dirty="0"/>
              <a:t> saka, ka </a:t>
            </a:r>
            <a:r>
              <a:rPr lang="lv-LV" sz="2800" b="1" dirty="0"/>
              <a:t>labie darbi nav nepieciešami</a:t>
            </a:r>
            <a:r>
              <a:rPr lang="lv-LV" sz="2800" dirty="0"/>
              <a:t>, lai mēs </a:t>
            </a:r>
            <a:r>
              <a:rPr lang="lv-LV" sz="2800" b="1" dirty="0"/>
              <a:t>iemantotu mūžīgo dzīvību</a:t>
            </a:r>
            <a:r>
              <a:rPr lang="lv-LV" sz="2800" dirty="0"/>
              <a:t>. </a:t>
            </a:r>
          </a:p>
          <a:p>
            <a:pPr>
              <a:buFontTx/>
              <a:buChar char="•"/>
            </a:pPr>
            <a:r>
              <a:rPr lang="lv-LV" sz="2800" dirty="0"/>
              <a:t>Labie </a:t>
            </a:r>
            <a:r>
              <a:rPr lang="lv-LV" sz="2800" b="1" dirty="0"/>
              <a:t>darbi ir jādara</a:t>
            </a:r>
            <a:r>
              <a:rPr lang="lv-LV" sz="2800" dirty="0"/>
              <a:t>, lai </a:t>
            </a:r>
            <a:r>
              <a:rPr lang="lv-LV" sz="2800" b="1" dirty="0"/>
              <a:t>otram būtu labi</a:t>
            </a:r>
            <a:r>
              <a:rPr lang="lv-LV" sz="2800" dirty="0"/>
              <a:t>! </a:t>
            </a:r>
          </a:p>
          <a:p>
            <a:pPr>
              <a:buFontTx/>
              <a:buChar char="•"/>
            </a:pPr>
            <a:r>
              <a:rPr lang="lv-LV" sz="2800" dirty="0"/>
              <a:t>Dievs mūs aicina uz </a:t>
            </a:r>
            <a:r>
              <a:rPr lang="lv-LV" sz="2800" b="1" dirty="0"/>
              <a:t>nesavtīgu mīlestību</a:t>
            </a:r>
          </a:p>
          <a:p>
            <a:pPr>
              <a:buFontTx/>
              <a:buChar char="•"/>
            </a:pPr>
            <a:r>
              <a:rPr lang="lv-LV" sz="2800" b="1" dirty="0"/>
              <a:t>Kristietim darīt labus darbus ir viņa būtība.</a:t>
            </a:r>
          </a:p>
          <a:p>
            <a:pPr>
              <a:buFontTx/>
              <a:buChar char="•"/>
            </a:pPr>
            <a:r>
              <a:rPr lang="lv-LV" sz="2800" dirty="0"/>
              <a:t>Kristietis ir, kā </a:t>
            </a:r>
            <a:r>
              <a:rPr lang="lv-LV" sz="2800" b="1" dirty="0"/>
              <a:t>ābele</a:t>
            </a:r>
            <a:r>
              <a:rPr lang="lv-LV" sz="2800" dirty="0"/>
              <a:t>, kas </a:t>
            </a:r>
            <a:r>
              <a:rPr lang="lv-LV" sz="2800" b="1" dirty="0"/>
              <a:t>nes augļus citu labā</a:t>
            </a:r>
            <a:r>
              <a:rPr lang="lv-LV" sz="2800" dirty="0"/>
              <a:t>. </a:t>
            </a:r>
          </a:p>
          <a:p>
            <a:pPr>
              <a:buFontTx/>
              <a:buChar char="•"/>
            </a:pPr>
            <a:r>
              <a:rPr lang="lv-LV" sz="2800" b="1" dirty="0"/>
              <a:t>Labos darbus Dievs dara </a:t>
            </a:r>
            <a:r>
              <a:rPr lang="lv-LV" sz="2800" b="1" dirty="0" smtClean="0"/>
              <a:t>daudz caur </a:t>
            </a:r>
            <a:r>
              <a:rPr lang="lv-LV" sz="2800" dirty="0" smtClean="0"/>
              <a:t>kristiešiem.</a:t>
            </a:r>
            <a:endParaRPr lang="lv-LV" sz="2800" dirty="0"/>
          </a:p>
        </p:txBody>
      </p:sp>
      <p:pic>
        <p:nvPicPr>
          <p:cNvPr id="5127" name="Picture 7" descr="Image result for good works"/>
          <p:cNvPicPr>
            <a:picLocks noChangeAspect="1" noChangeArrowheads="1"/>
          </p:cNvPicPr>
          <p:nvPr/>
        </p:nvPicPr>
        <p:blipFill>
          <a:blip r:embed="rId2"/>
          <a:srcRect/>
          <a:stretch>
            <a:fillRect/>
          </a:stretch>
        </p:blipFill>
        <p:spPr bwMode="auto">
          <a:xfrm>
            <a:off x="4143372" y="785795"/>
            <a:ext cx="5000628" cy="2071702"/>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196">
                                            <p:txEl>
                                              <p:pRg st="0" end="0"/>
                                            </p:txEl>
                                          </p:spTgt>
                                        </p:tgtEl>
                                        <p:attrNameLst>
                                          <p:attrName>style.visibility</p:attrName>
                                        </p:attrNameLst>
                                      </p:cBhvr>
                                      <p:to>
                                        <p:strVal val="visible"/>
                                      </p:to>
                                    </p:set>
                                    <p:anim calcmode="lin" valueType="num">
                                      <p:cBhvr additive="base">
                                        <p:cTn id="7" dur="500" fill="hold"/>
                                        <p:tgtEl>
                                          <p:spTgt spid="8196">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8196">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5127"/>
                                        </p:tgtEl>
                                        <p:attrNameLst>
                                          <p:attrName>style.visibility</p:attrName>
                                        </p:attrNameLst>
                                      </p:cBhvr>
                                      <p:to>
                                        <p:strVal val="visible"/>
                                      </p:to>
                                    </p:set>
                                    <p:animEffect transition="in" filter="fade">
                                      <p:cBhvr>
                                        <p:cTn id="11" dur="2000"/>
                                        <p:tgtEl>
                                          <p:spTgt spid="5127"/>
                                        </p:tgtEl>
                                      </p:cBhvr>
                                    </p:animEffect>
                                  </p:childTnLst>
                                </p:cTn>
                              </p:par>
                            </p:childTnLst>
                          </p:cTn>
                        </p:par>
                        <p:par>
                          <p:cTn id="12" fill="hold">
                            <p:stCondLst>
                              <p:cond delay="2000"/>
                            </p:stCondLst>
                            <p:childTnLst>
                              <p:par>
                                <p:cTn id="13" presetID="2" presetClass="entr" presetSubtype="4"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 calcmode="lin" valueType="num">
                                      <p:cBhvr additive="base">
                                        <p:cTn id="15"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7" fill="hold">
                            <p:stCondLst>
                              <p:cond delay="2500"/>
                            </p:stCondLst>
                            <p:childTnLst>
                              <p:par>
                                <p:cTn id="18" presetID="2" presetClass="entr" presetSubtype="4" fill="hold" nodeType="afterEffect">
                                  <p:stCondLst>
                                    <p:cond delay="0"/>
                                  </p:stCondLst>
                                  <p:childTnLst>
                                    <p:set>
                                      <p:cBhvr>
                                        <p:cTn id="19" dur="1" fill="hold">
                                          <p:stCondLst>
                                            <p:cond delay="0"/>
                                          </p:stCondLst>
                                        </p:cTn>
                                        <p:tgtEl>
                                          <p:spTgt spid="7">
                                            <p:txEl>
                                              <p:pRg st="1" end="1"/>
                                            </p:txEl>
                                          </p:spTgt>
                                        </p:tgtEl>
                                        <p:attrNameLst>
                                          <p:attrName>style.visibility</p:attrName>
                                        </p:attrNameLst>
                                      </p:cBhvr>
                                      <p:to>
                                        <p:strVal val="visible"/>
                                      </p:to>
                                    </p:set>
                                    <p:anim calcmode="lin" valueType="num">
                                      <p:cBhvr additive="base">
                                        <p:cTn id="20"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2" fill="hold">
                            <p:stCondLst>
                              <p:cond delay="3000"/>
                            </p:stCondLst>
                            <p:childTnLst>
                              <p:par>
                                <p:cTn id="23" presetID="2" presetClass="entr" presetSubtype="4" fill="hold" nodeType="afterEffect">
                                  <p:stCondLst>
                                    <p:cond delay="0"/>
                                  </p:stCondLst>
                                  <p:childTnLst>
                                    <p:set>
                                      <p:cBhvr>
                                        <p:cTn id="24" dur="1" fill="hold">
                                          <p:stCondLst>
                                            <p:cond delay="0"/>
                                          </p:stCondLst>
                                        </p:cTn>
                                        <p:tgtEl>
                                          <p:spTgt spid="7">
                                            <p:txEl>
                                              <p:pRg st="2" end="2"/>
                                            </p:txEl>
                                          </p:spTgt>
                                        </p:tgtEl>
                                        <p:attrNameLst>
                                          <p:attrName>style.visibility</p:attrName>
                                        </p:attrNameLst>
                                      </p:cBhvr>
                                      <p:to>
                                        <p:strVal val="visible"/>
                                      </p:to>
                                    </p:set>
                                    <p:anim calcmode="lin" valueType="num">
                                      <p:cBhvr additive="base">
                                        <p:cTn id="25"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7" fill="hold">
                            <p:stCondLst>
                              <p:cond delay="3500"/>
                            </p:stCondLst>
                            <p:childTnLst>
                              <p:par>
                                <p:cTn id="28" presetID="2" presetClass="entr" presetSubtype="4" fill="hold" nodeType="afterEffect">
                                  <p:stCondLst>
                                    <p:cond delay="0"/>
                                  </p:stCondLst>
                                  <p:childTnLst>
                                    <p:set>
                                      <p:cBhvr>
                                        <p:cTn id="29" dur="1" fill="hold">
                                          <p:stCondLst>
                                            <p:cond delay="0"/>
                                          </p:stCondLst>
                                        </p:cTn>
                                        <p:tgtEl>
                                          <p:spTgt spid="7">
                                            <p:txEl>
                                              <p:pRg st="3" end="3"/>
                                            </p:txEl>
                                          </p:spTgt>
                                        </p:tgtEl>
                                        <p:attrNameLst>
                                          <p:attrName>style.visibility</p:attrName>
                                        </p:attrNameLst>
                                      </p:cBhvr>
                                      <p:to>
                                        <p:strVal val="visible"/>
                                      </p:to>
                                    </p:set>
                                    <p:anim calcmode="lin" valueType="num">
                                      <p:cBhvr additive="base">
                                        <p:cTn id="30"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32" fill="hold">
                            <p:stCondLst>
                              <p:cond delay="4000"/>
                            </p:stCondLst>
                            <p:childTnLst>
                              <p:par>
                                <p:cTn id="33" presetID="2" presetClass="entr" presetSubtype="4" fill="hold" nodeType="after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 calcmode="lin" valueType="num">
                                      <p:cBhvr additive="base">
                                        <p:cTn id="35"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7" fill="hold">
                            <p:stCondLst>
                              <p:cond delay="4500"/>
                            </p:stCondLst>
                            <p:childTnLst>
                              <p:par>
                                <p:cTn id="38" presetID="2" presetClass="entr" presetSubtype="4" fill="hold" nodeType="afterEffect">
                                  <p:stCondLst>
                                    <p:cond delay="0"/>
                                  </p:stCondLst>
                                  <p:childTnLst>
                                    <p:set>
                                      <p:cBhvr>
                                        <p:cTn id="39" dur="1" fill="hold">
                                          <p:stCondLst>
                                            <p:cond delay="0"/>
                                          </p:stCondLst>
                                        </p:cTn>
                                        <p:tgtEl>
                                          <p:spTgt spid="7">
                                            <p:txEl>
                                              <p:pRg st="5" end="5"/>
                                            </p:txEl>
                                          </p:spTgt>
                                        </p:tgtEl>
                                        <p:attrNameLst>
                                          <p:attrName>style.visibility</p:attrName>
                                        </p:attrNameLst>
                                      </p:cBhvr>
                                      <p:to>
                                        <p:strVal val="visible"/>
                                      </p:to>
                                    </p:set>
                                    <p:anim calcmode="lin" valueType="num">
                                      <p:cBhvr additive="base">
                                        <p:cTn id="40"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7">
                                            <p:txEl>
                                              <p:pRg st="5" end="5"/>
                                            </p:txEl>
                                          </p:spTgt>
                                        </p:tgtEl>
                                        <p:attrNameLst>
                                          <p:attrName>ppt_y</p:attrName>
                                        </p:attrNameLst>
                                      </p:cBhvr>
                                      <p:tavLst>
                                        <p:tav tm="0">
                                          <p:val>
                                            <p:strVal val="1+#ppt_h/2"/>
                                          </p:val>
                                        </p:tav>
                                        <p:tav tm="100000">
                                          <p:val>
                                            <p:strVal val="#ppt_y"/>
                                          </p:val>
                                        </p:tav>
                                      </p:tavLst>
                                    </p:anim>
                                  </p:childTnLst>
                                </p:cTn>
                              </p:par>
                            </p:childTnLst>
                          </p:cTn>
                        </p:par>
                        <p:par>
                          <p:cTn id="42" fill="hold">
                            <p:stCondLst>
                              <p:cond delay="5000"/>
                            </p:stCondLst>
                            <p:childTnLst>
                              <p:par>
                                <p:cTn id="43" presetID="2" presetClass="entr" presetSubtype="4" fill="hold" nodeType="afterEffect">
                                  <p:stCondLst>
                                    <p:cond delay="0"/>
                                  </p:stCondLst>
                                  <p:childTnLst>
                                    <p:set>
                                      <p:cBhvr>
                                        <p:cTn id="44" dur="1" fill="hold">
                                          <p:stCondLst>
                                            <p:cond delay="0"/>
                                          </p:stCondLst>
                                        </p:cTn>
                                        <p:tgtEl>
                                          <p:spTgt spid="7">
                                            <p:txEl>
                                              <p:pRg st="6" end="6"/>
                                            </p:txEl>
                                          </p:spTgt>
                                        </p:tgtEl>
                                        <p:attrNameLst>
                                          <p:attrName>style.visibility</p:attrName>
                                        </p:attrNameLst>
                                      </p:cBhvr>
                                      <p:to>
                                        <p:strVal val="visible"/>
                                      </p:to>
                                    </p:set>
                                    <p:anim calcmode="lin" valueType="num">
                                      <p:cBhvr additive="base">
                                        <p:cTn id="45" dur="500" fill="hold"/>
                                        <p:tgtEl>
                                          <p:spTgt spid="7">
                                            <p:txEl>
                                              <p:pRg st="6" end="6"/>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7">
                                            <p:txEl>
                                              <p:pRg st="6" end="6"/>
                                            </p:txEl>
                                          </p:spTgt>
                                        </p:tgtEl>
                                        <p:attrNameLst>
                                          <p:attrName>ppt_y</p:attrName>
                                        </p:attrNameLst>
                                      </p:cBhvr>
                                      <p:tavLst>
                                        <p:tav tm="0">
                                          <p:val>
                                            <p:strVal val="1+#ppt_h/2"/>
                                          </p:val>
                                        </p:tav>
                                        <p:tav tm="100000">
                                          <p:val>
                                            <p:strVal val="#ppt_y"/>
                                          </p:val>
                                        </p:tav>
                                      </p:tavLst>
                                    </p:anim>
                                  </p:childTnLst>
                                </p:cTn>
                              </p:par>
                            </p:childTnLst>
                          </p:cTn>
                        </p:par>
                        <p:par>
                          <p:cTn id="47" fill="hold">
                            <p:stCondLst>
                              <p:cond delay="5500"/>
                            </p:stCondLst>
                            <p:childTnLst>
                              <p:par>
                                <p:cTn id="48" presetID="2" presetClass="entr" presetSubtype="4" fill="hold" nodeType="afterEffect">
                                  <p:stCondLst>
                                    <p:cond delay="0"/>
                                  </p:stCondLst>
                                  <p:childTnLst>
                                    <p:set>
                                      <p:cBhvr>
                                        <p:cTn id="49" dur="1" fill="hold">
                                          <p:stCondLst>
                                            <p:cond delay="0"/>
                                          </p:stCondLst>
                                        </p:cTn>
                                        <p:tgtEl>
                                          <p:spTgt spid="7">
                                            <p:txEl>
                                              <p:pRg st="7" end="7"/>
                                            </p:txEl>
                                          </p:spTgt>
                                        </p:tgtEl>
                                        <p:attrNameLst>
                                          <p:attrName>style.visibility</p:attrName>
                                        </p:attrNameLst>
                                      </p:cBhvr>
                                      <p:to>
                                        <p:strVal val="visible"/>
                                      </p:to>
                                    </p:set>
                                    <p:anim calcmode="lin" valueType="num">
                                      <p:cBhvr additive="base">
                                        <p:cTn id="50" dur="500" fill="hold"/>
                                        <p:tgtEl>
                                          <p:spTgt spid="7">
                                            <p:txEl>
                                              <p:pRg st="7" end="7"/>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7">
                                            <p:txEl>
                                              <p:pRg st="7" end="7"/>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6" grpId="0" build="p" autoUpdateAnimBg="0" advAuto="0"/>
    </p:bldLst>
  </p:timing>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6151" name="Picture 7" descr="Image result for Jesus at cross"/>
          <p:cNvPicPr>
            <a:picLocks noChangeAspect="1" noChangeArrowheads="1"/>
          </p:cNvPicPr>
          <p:nvPr/>
        </p:nvPicPr>
        <p:blipFill>
          <a:blip r:embed="rId2"/>
          <a:srcRect/>
          <a:stretch>
            <a:fillRect/>
          </a:stretch>
        </p:blipFill>
        <p:spPr bwMode="auto">
          <a:xfrm>
            <a:off x="0" y="3643314"/>
            <a:ext cx="9144000" cy="3214686"/>
          </a:xfrm>
          <a:prstGeom prst="rect">
            <a:avLst/>
          </a:prstGeom>
          <a:noFill/>
        </p:spPr>
      </p:pic>
      <p:sp>
        <p:nvSpPr>
          <p:cNvPr id="11267" name="Rectangle 3"/>
          <p:cNvSpPr>
            <a:spLocks noGrp="1" noChangeArrowheads="1"/>
          </p:cNvSpPr>
          <p:nvPr>
            <p:ph type="body" idx="1"/>
          </p:nvPr>
        </p:nvSpPr>
        <p:spPr>
          <a:xfrm>
            <a:off x="-357221" y="0"/>
            <a:ext cx="9501222" cy="1052513"/>
          </a:xfrm>
        </p:spPr>
        <p:txBody>
          <a:bodyPr/>
          <a:lstStyle/>
          <a:p>
            <a:pPr algn="just" eaLnBrk="1" hangingPunct="1">
              <a:lnSpc>
                <a:spcPct val="80000"/>
              </a:lnSpc>
              <a:buFontTx/>
              <a:buNone/>
            </a:pPr>
            <a:r>
              <a:rPr lang="lv-LV" sz="2000" i="1" dirty="0" smtClean="0"/>
              <a:t>     </a:t>
            </a:r>
            <a:r>
              <a:rPr lang="lv-LV" sz="2600" i="1" dirty="0" smtClean="0"/>
              <a:t>22 Kad jūdi prasa zīmes, un grieķi meklē gudrību, 23 mēs tā vietā sludinām Kristu, krustā sisto, kas jūdiem piedauzība un pagāniem – muļķība, 24 bet aicinātajiem – gan jūdiem, gan grieķiem – Kristus ir Dieva spēks un Dieva gudrība. 25 Dieva muļķība ir gudrāka par cilvēku gudrību, un Dieva nespēks ir daudz stiprāks par cilvēka spēku.</a:t>
            </a:r>
            <a:endParaRPr lang="lv-LV" sz="2600" dirty="0" smtClean="0"/>
          </a:p>
          <a:p>
            <a:pPr algn="just" eaLnBrk="1" hangingPunct="1">
              <a:lnSpc>
                <a:spcPct val="80000"/>
              </a:lnSpc>
              <a:buFontTx/>
              <a:buNone/>
            </a:pPr>
            <a:endParaRPr lang="lv-LV" sz="2400" dirty="0" smtClean="0"/>
          </a:p>
        </p:txBody>
      </p:sp>
      <p:sp>
        <p:nvSpPr>
          <p:cNvPr id="7" name="Rectangle 6"/>
          <p:cNvSpPr>
            <a:spLocks noChangeArrowheads="1"/>
          </p:cNvSpPr>
          <p:nvPr/>
        </p:nvSpPr>
        <p:spPr bwMode="auto">
          <a:xfrm>
            <a:off x="0" y="1928813"/>
            <a:ext cx="8215338" cy="1692771"/>
          </a:xfrm>
          <a:prstGeom prst="rect">
            <a:avLst/>
          </a:prstGeom>
          <a:noFill/>
          <a:ln w="9525">
            <a:noFill/>
            <a:miter lim="800000"/>
            <a:headEnd/>
            <a:tailEnd/>
          </a:ln>
        </p:spPr>
        <p:txBody>
          <a:bodyPr wrap="square">
            <a:spAutoFit/>
          </a:bodyPr>
          <a:lstStyle/>
          <a:p>
            <a:pPr>
              <a:buFontTx/>
              <a:buChar char="•"/>
            </a:pPr>
            <a:r>
              <a:rPr lang="lv-LV" sz="2600" b="1" dirty="0" smtClean="0"/>
              <a:t>Krustā sistais Jēzus:</a:t>
            </a:r>
          </a:p>
          <a:p>
            <a:pPr>
              <a:buFontTx/>
              <a:buChar char="•"/>
            </a:pPr>
            <a:r>
              <a:rPr lang="lv-LV" sz="2600" b="1" dirty="0" smtClean="0"/>
              <a:t>Jūdiem – piedauzība.</a:t>
            </a:r>
          </a:p>
          <a:p>
            <a:pPr>
              <a:buFontTx/>
              <a:buChar char="•"/>
            </a:pPr>
            <a:r>
              <a:rPr lang="lv-LV" sz="2600" b="1" dirty="0" smtClean="0"/>
              <a:t>Pagāniem – muļķība.</a:t>
            </a:r>
          </a:p>
          <a:p>
            <a:pPr>
              <a:buFontTx/>
              <a:buChar char="•"/>
            </a:pPr>
            <a:r>
              <a:rPr lang="lv-LV" sz="2600" b="1" dirty="0" smtClean="0"/>
              <a:t>Kristiešiem – Dieva spēks un gudrība.</a:t>
            </a:r>
          </a:p>
        </p:txBody>
      </p:sp>
      <p:sp>
        <p:nvSpPr>
          <p:cNvPr id="8" name="Rectangle 7"/>
          <p:cNvSpPr/>
          <p:nvPr/>
        </p:nvSpPr>
        <p:spPr>
          <a:xfrm>
            <a:off x="3929058" y="2071678"/>
            <a:ext cx="5500694" cy="892552"/>
          </a:xfrm>
          <a:prstGeom prst="rect">
            <a:avLst/>
          </a:prstGeom>
        </p:spPr>
        <p:txBody>
          <a:bodyPr wrap="square">
            <a:spAutoFit/>
          </a:bodyPr>
          <a:lstStyle/>
          <a:p>
            <a:pPr>
              <a:buFontTx/>
              <a:buChar char="•"/>
            </a:pPr>
            <a:r>
              <a:rPr lang="lv-LV" sz="2600" b="1" dirty="0" smtClean="0"/>
              <a:t>Dieva muļķība &gt; cilvēku gudrība</a:t>
            </a:r>
          </a:p>
          <a:p>
            <a:pPr>
              <a:buFontTx/>
              <a:buChar char="•"/>
            </a:pPr>
            <a:r>
              <a:rPr lang="lv-LV" sz="2600" b="1" dirty="0" smtClean="0"/>
              <a:t>Dieva nespēks &gt; cilvēku spēku</a:t>
            </a:r>
            <a:endParaRPr lang="lv-LV" sz="26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267"/>
                                        </p:tgtEl>
                                        <p:attrNameLst>
                                          <p:attrName>style.visibility</p:attrName>
                                        </p:attrNameLst>
                                      </p:cBhvr>
                                      <p:to>
                                        <p:strVal val="visible"/>
                                      </p:to>
                                    </p:set>
                                    <p:anim calcmode="lin" valueType="num">
                                      <p:cBhvr additive="base">
                                        <p:cTn id="7" dur="500" fill="hold"/>
                                        <p:tgtEl>
                                          <p:spTgt spid="11267"/>
                                        </p:tgtEl>
                                        <p:attrNameLst>
                                          <p:attrName>ppt_x</p:attrName>
                                        </p:attrNameLst>
                                      </p:cBhvr>
                                      <p:tavLst>
                                        <p:tav tm="0">
                                          <p:val>
                                            <p:strVal val="#ppt_x"/>
                                          </p:val>
                                        </p:tav>
                                        <p:tav tm="100000">
                                          <p:val>
                                            <p:strVal val="#ppt_x"/>
                                          </p:val>
                                        </p:tav>
                                      </p:tavLst>
                                    </p:anim>
                                    <p:anim calcmode="lin" valueType="num">
                                      <p:cBhvr additive="base">
                                        <p:cTn id="8" dur="500" fill="hold"/>
                                        <p:tgtEl>
                                          <p:spTgt spid="11267"/>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par>
                                <p:cTn id="14" presetID="10" presetClass="entr" presetSubtype="0" fill="hold" nodeType="withEffect">
                                  <p:stCondLst>
                                    <p:cond delay="0"/>
                                  </p:stCondLst>
                                  <p:childTnLst>
                                    <p:set>
                                      <p:cBhvr>
                                        <p:cTn id="15" dur="1" fill="hold">
                                          <p:stCondLst>
                                            <p:cond delay="0"/>
                                          </p:stCondLst>
                                        </p:cTn>
                                        <p:tgtEl>
                                          <p:spTgt spid="6151"/>
                                        </p:tgtEl>
                                        <p:attrNameLst>
                                          <p:attrName>style.visibility</p:attrName>
                                        </p:attrNameLst>
                                      </p:cBhvr>
                                      <p:to>
                                        <p:strVal val="visible"/>
                                      </p:to>
                                    </p:set>
                                    <p:animEffect transition="in" filter="fade">
                                      <p:cBhvr>
                                        <p:cTn id="16" dur="2000"/>
                                        <p:tgtEl>
                                          <p:spTgt spid="6151"/>
                                        </p:tgtEl>
                                      </p:cBhvr>
                                    </p:animEffect>
                                  </p:childTnLst>
                                </p:cTn>
                              </p:par>
                            </p:childTnLst>
                          </p:cTn>
                        </p:par>
                        <p:par>
                          <p:cTn id="17" fill="hold">
                            <p:stCondLst>
                              <p:cond delay="2500"/>
                            </p:stCondLst>
                            <p:childTnLst>
                              <p:par>
                                <p:cTn id="18" presetID="2" presetClass="entr" presetSubtype="4"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7" grpId="0" autoUpdateAnimBg="0"/>
      <p:bldP spid="7" grpId="0" autoUpdateAnimBg="0"/>
      <p:bldP spid="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57221" y="0"/>
            <a:ext cx="9501222" cy="1557338"/>
          </a:xfrm>
        </p:spPr>
        <p:txBody>
          <a:bodyPr/>
          <a:lstStyle/>
          <a:p>
            <a:pPr algn="just" eaLnBrk="1" hangingPunct="1">
              <a:lnSpc>
                <a:spcPct val="80000"/>
              </a:lnSpc>
              <a:buFontTx/>
              <a:buNone/>
              <a:defRPr/>
            </a:pPr>
            <a:r>
              <a:rPr lang="lv-LV" sz="1000" i="1" dirty="0" smtClean="0"/>
              <a:t>          </a:t>
            </a:r>
            <a:r>
              <a:rPr lang="lv-LV" sz="2600" i="1" dirty="0" smtClean="0"/>
              <a:t>26 Neaizmirstiet, brāļi, kādi jūs bijāt, kad tikāt aicināti. Ne jau daudzi pēc cilvēku sprieduma jūs bijāt gudri, ne jau daudzi bijāt vareni un </a:t>
            </a:r>
            <a:r>
              <a:rPr lang="lv-LV" sz="2600" i="1" dirty="0" err="1" smtClean="0"/>
              <a:t>augstdzimuši</a:t>
            </a:r>
            <a:r>
              <a:rPr lang="lv-LV" sz="2600" i="1" dirty="0" smtClean="0"/>
              <a:t>. 27 Bet Dievs izredzēja to, kas ir muļķīgs pasaulē, lai liktu kaunā gudros; un to, kas nespēks pasaulē, lai liktu kaunā stipros.</a:t>
            </a:r>
          </a:p>
        </p:txBody>
      </p:sp>
      <p:sp>
        <p:nvSpPr>
          <p:cNvPr id="7" name="Rectangle 6"/>
          <p:cNvSpPr>
            <a:spLocks noChangeArrowheads="1"/>
          </p:cNvSpPr>
          <p:nvPr/>
        </p:nvSpPr>
        <p:spPr bwMode="auto">
          <a:xfrm>
            <a:off x="0" y="1571612"/>
            <a:ext cx="9144000" cy="3416300"/>
          </a:xfrm>
          <a:prstGeom prst="rect">
            <a:avLst/>
          </a:prstGeom>
          <a:noFill/>
          <a:ln w="9525">
            <a:noFill/>
            <a:miter lim="800000"/>
            <a:headEnd/>
            <a:tailEnd/>
          </a:ln>
        </p:spPr>
        <p:txBody>
          <a:bodyPr>
            <a:spAutoFit/>
          </a:bodyPr>
          <a:lstStyle/>
          <a:p>
            <a:pPr>
              <a:buFontTx/>
              <a:buChar char="•"/>
            </a:pPr>
            <a:r>
              <a:rPr lang="lv-LV" sz="2400" b="1" dirty="0"/>
              <a:t>Pāvils aicina mācekļiem paskatīties pašiem uz sevi</a:t>
            </a:r>
          </a:p>
          <a:p>
            <a:pPr>
              <a:buFontTx/>
              <a:buChar char="•"/>
            </a:pPr>
            <a:r>
              <a:rPr lang="lv-LV" sz="2400" dirty="0"/>
              <a:t>Vai tad starp viņiem bija kāds </a:t>
            </a:r>
            <a:r>
              <a:rPr lang="lv-LV" sz="2400" b="1" dirty="0"/>
              <a:t>ievērojams valsts vīrs</a:t>
            </a:r>
            <a:r>
              <a:rPr lang="lv-LV" sz="2400" dirty="0"/>
              <a:t> vai </a:t>
            </a:r>
            <a:r>
              <a:rPr lang="lv-LV" sz="2400" b="1" dirty="0"/>
              <a:t>filozofs</a:t>
            </a:r>
            <a:r>
              <a:rPr lang="lv-LV" sz="2400" dirty="0"/>
              <a:t>? – Nē, viņi bija </a:t>
            </a:r>
            <a:r>
              <a:rPr lang="lv-LV" sz="2400" b="1" dirty="0"/>
              <a:t>muitnieki</a:t>
            </a:r>
            <a:r>
              <a:rPr lang="lv-LV" sz="2400" dirty="0"/>
              <a:t> un </a:t>
            </a:r>
            <a:r>
              <a:rPr lang="lv-LV" sz="2400" b="1" dirty="0"/>
              <a:t>zvejnieki</a:t>
            </a:r>
          </a:p>
          <a:p>
            <a:pPr>
              <a:buFontTx/>
              <a:buChar char="•"/>
            </a:pPr>
            <a:r>
              <a:rPr lang="lv-LV" sz="2400" b="1" dirty="0"/>
              <a:t>Dievs</a:t>
            </a:r>
            <a:r>
              <a:rPr lang="lv-LV" sz="2400" dirty="0"/>
              <a:t> viņus </a:t>
            </a:r>
            <a:r>
              <a:rPr lang="lv-LV" sz="2400" b="1" dirty="0"/>
              <a:t>izredzēja </a:t>
            </a:r>
            <a:r>
              <a:rPr lang="lv-LV" sz="2400" dirty="0"/>
              <a:t>viņus par </a:t>
            </a:r>
            <a:r>
              <a:rPr lang="lv-LV" sz="2400" b="1" dirty="0"/>
              <a:t>Dieva valstības gudrajiem</a:t>
            </a:r>
            <a:r>
              <a:rPr lang="lv-LV" sz="2400" dirty="0"/>
              <a:t>.</a:t>
            </a:r>
          </a:p>
          <a:p>
            <a:pPr>
              <a:buFontTx/>
              <a:buChar char="•"/>
            </a:pPr>
            <a:r>
              <a:rPr lang="lv-LV" sz="2400" b="1" dirty="0"/>
              <a:t>Tāpat</a:t>
            </a:r>
            <a:r>
              <a:rPr lang="lv-LV" sz="2400" dirty="0"/>
              <a:t> ir tas bijis arī </a:t>
            </a:r>
            <a:r>
              <a:rPr lang="lv-LV" sz="2400" b="1" dirty="0"/>
              <a:t>ar mums</a:t>
            </a:r>
            <a:r>
              <a:rPr lang="lv-LV" sz="2400" dirty="0"/>
              <a:t> - Dievs </a:t>
            </a:r>
            <a:r>
              <a:rPr lang="lv-LV" sz="2400" b="1" dirty="0"/>
              <a:t>mūs</a:t>
            </a:r>
            <a:r>
              <a:rPr lang="lv-LV" sz="2400" dirty="0"/>
              <a:t> ir </a:t>
            </a:r>
            <a:r>
              <a:rPr lang="lv-LV" sz="2400" b="1" dirty="0"/>
              <a:t>izvēlējies</a:t>
            </a:r>
            <a:r>
              <a:rPr lang="lv-LV" sz="2400" dirty="0"/>
              <a:t>, lai mums </a:t>
            </a:r>
            <a:r>
              <a:rPr lang="lv-LV" sz="2400" b="1" dirty="0"/>
              <a:t>atklātu </a:t>
            </a:r>
            <a:r>
              <a:rPr lang="lv-LV" sz="2400" dirty="0"/>
              <a:t>Savas </a:t>
            </a:r>
            <a:r>
              <a:rPr lang="lv-LV" sz="2400" b="1" dirty="0"/>
              <a:t>valstības gudrības, </a:t>
            </a:r>
            <a:r>
              <a:rPr lang="lv-LV" sz="2400" dirty="0"/>
              <a:t>lai mēs ar to </a:t>
            </a:r>
            <a:r>
              <a:rPr lang="lv-LV" sz="2400" b="1" dirty="0"/>
              <a:t>varētu dalīties</a:t>
            </a:r>
            <a:r>
              <a:rPr lang="lv-LV" sz="2400" dirty="0"/>
              <a:t> arī </a:t>
            </a:r>
            <a:r>
              <a:rPr lang="lv-LV" sz="2400" b="1" dirty="0"/>
              <a:t>ar</a:t>
            </a:r>
            <a:r>
              <a:rPr lang="lv-LV" sz="2400" dirty="0"/>
              <a:t> saviem </a:t>
            </a:r>
            <a:r>
              <a:rPr lang="lv-LV" sz="2400" b="1" dirty="0"/>
              <a:t>tuvākajiem</a:t>
            </a:r>
            <a:r>
              <a:rPr lang="lv-LV" sz="2400" dirty="0"/>
              <a:t>. </a:t>
            </a:r>
          </a:p>
          <a:p>
            <a:pPr>
              <a:buFontTx/>
              <a:buChar char="•"/>
            </a:pPr>
            <a:r>
              <a:rPr lang="lv-LV" sz="2400" dirty="0"/>
              <a:t>Dievs </a:t>
            </a:r>
            <a:r>
              <a:rPr lang="lv-LV" sz="2400" b="1" dirty="0"/>
              <a:t>grib paaugstināt tos</a:t>
            </a:r>
            <a:r>
              <a:rPr lang="lv-LV" sz="2400" dirty="0"/>
              <a:t>, kas sevi uzskata par </a:t>
            </a:r>
            <a:r>
              <a:rPr lang="lv-LV" sz="2400" b="1" dirty="0"/>
              <a:t>necienīgiem tā Kunga kalpiem.</a:t>
            </a:r>
          </a:p>
        </p:txBody>
      </p:sp>
      <p:pic>
        <p:nvPicPr>
          <p:cNvPr id="7172" name="Picture 4"/>
          <p:cNvPicPr>
            <a:picLocks noChangeAspect="1" noChangeArrowheads="1"/>
          </p:cNvPicPr>
          <p:nvPr/>
        </p:nvPicPr>
        <p:blipFill>
          <a:blip r:embed="rId2"/>
          <a:srcRect/>
          <a:stretch>
            <a:fillRect/>
          </a:stretch>
        </p:blipFill>
        <p:spPr bwMode="auto">
          <a:xfrm>
            <a:off x="2786050" y="4607727"/>
            <a:ext cx="6357950" cy="2250273"/>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 calcmode="lin" valueType="num">
                                      <p:cBhvr additive="base">
                                        <p:cTn id="32"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4" end="4"/>
                                            </p:txEl>
                                          </p:spTgt>
                                        </p:tgtEl>
                                        <p:attrNameLst>
                                          <p:attrName>ppt_y</p:attrName>
                                        </p:attrNameLst>
                                      </p:cBhvr>
                                      <p:tavLst>
                                        <p:tav tm="0">
                                          <p:val>
                                            <p:strVal val="1+#ppt_h/2"/>
                                          </p:val>
                                        </p:tav>
                                        <p:tav tm="100000">
                                          <p:val>
                                            <p:strVal val="#ppt_y"/>
                                          </p:val>
                                        </p:tav>
                                      </p:tavLst>
                                    </p:anim>
                                  </p:childTnLst>
                                </p:cTn>
                              </p:par>
                              <p:par>
                                <p:cTn id="34" presetID="10" presetClass="entr" presetSubtype="0" fill="hold" nodeType="withEffect">
                                  <p:stCondLst>
                                    <p:cond delay="0"/>
                                  </p:stCondLst>
                                  <p:childTnLst>
                                    <p:set>
                                      <p:cBhvr>
                                        <p:cTn id="35" dur="1" fill="hold">
                                          <p:stCondLst>
                                            <p:cond delay="0"/>
                                          </p:stCondLst>
                                        </p:cTn>
                                        <p:tgtEl>
                                          <p:spTgt spid="7172"/>
                                        </p:tgtEl>
                                        <p:attrNameLst>
                                          <p:attrName>style.visibility</p:attrName>
                                        </p:attrNameLst>
                                      </p:cBhvr>
                                      <p:to>
                                        <p:strVal val="visible"/>
                                      </p:to>
                                    </p:set>
                                    <p:animEffect transition="in" filter="fade">
                                      <p:cBhvr>
                                        <p:cTn id="36" dur="2000"/>
                                        <p:tgtEl>
                                          <p:spTgt spid="71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Rectangle 3"/>
          <p:cNvSpPr>
            <a:spLocks noGrp="1" noChangeArrowheads="1"/>
          </p:cNvSpPr>
          <p:nvPr>
            <p:ph type="body" idx="4294967295"/>
          </p:nvPr>
        </p:nvSpPr>
        <p:spPr>
          <a:xfrm>
            <a:off x="-396875" y="0"/>
            <a:ext cx="9540875" cy="1204913"/>
          </a:xfrm>
        </p:spPr>
        <p:txBody>
          <a:bodyPr/>
          <a:lstStyle/>
          <a:p>
            <a:pPr algn="just" eaLnBrk="1" hangingPunct="1">
              <a:lnSpc>
                <a:spcPct val="80000"/>
              </a:lnSpc>
              <a:buFontTx/>
              <a:buNone/>
            </a:pPr>
            <a:r>
              <a:rPr lang="lv-LV" sz="2000" i="1" dirty="0" smtClean="0"/>
              <a:t>     </a:t>
            </a:r>
            <a:r>
              <a:rPr lang="lv-LV" sz="2600" i="1" dirty="0" smtClean="0"/>
              <a:t>28 Un, kas pasaulē neievērots un atstumts un kas nav nekas, to Dievs izredzēja, lai izdeldētu to, kas ir kaut kas; 29 lai nekas miesīgs, nedižotos Dieva priekšā. 30 Pateicoties Viņam, arī jūs esat Kristū Jēzū, kas mums ir gudrība no Dieva un taisnība, un svētums un izpirkšanas maksa, 31 lai būtu, kā ir rakstīts: kas lielās, tas lai lielās ar To Kungu.</a:t>
            </a:r>
            <a:r>
              <a:rPr lang="lv-LV" sz="2600" dirty="0" smtClean="0"/>
              <a:t> </a:t>
            </a:r>
          </a:p>
        </p:txBody>
      </p:sp>
      <p:sp>
        <p:nvSpPr>
          <p:cNvPr id="7" name="Rectangle 6"/>
          <p:cNvSpPr>
            <a:spLocks noChangeArrowheads="1"/>
          </p:cNvSpPr>
          <p:nvPr/>
        </p:nvSpPr>
        <p:spPr bwMode="auto">
          <a:xfrm>
            <a:off x="0" y="2000250"/>
            <a:ext cx="8893175" cy="3170099"/>
          </a:xfrm>
          <a:prstGeom prst="rect">
            <a:avLst/>
          </a:prstGeom>
          <a:noFill/>
          <a:ln w="9525">
            <a:noFill/>
            <a:miter lim="800000"/>
            <a:headEnd/>
            <a:tailEnd/>
          </a:ln>
        </p:spPr>
        <p:txBody>
          <a:bodyPr>
            <a:spAutoFit/>
          </a:bodyPr>
          <a:lstStyle/>
          <a:p>
            <a:pPr>
              <a:buFontTx/>
              <a:buChar char="•"/>
            </a:pPr>
            <a:r>
              <a:rPr lang="lv-LV" sz="2500" dirty="0" smtClean="0"/>
              <a:t>Lai </a:t>
            </a:r>
            <a:r>
              <a:rPr lang="lv-LV" sz="2500" b="1" dirty="0"/>
              <a:t>neviens nedižojas </a:t>
            </a:r>
            <a:r>
              <a:rPr lang="lv-LV" sz="2500" dirty="0"/>
              <a:t>ar sevi</a:t>
            </a:r>
            <a:r>
              <a:rPr lang="lv-LV" sz="2500" b="1" dirty="0"/>
              <a:t> </a:t>
            </a:r>
            <a:r>
              <a:rPr lang="lv-LV" sz="2500" dirty="0"/>
              <a:t>Dieva vai citu cilvēku </a:t>
            </a:r>
            <a:r>
              <a:rPr lang="lv-LV" sz="2500" dirty="0" smtClean="0"/>
              <a:t>priekšā.</a:t>
            </a:r>
            <a:endParaRPr lang="lv-LV" sz="2500" dirty="0"/>
          </a:p>
          <a:p>
            <a:pPr>
              <a:buFontTx/>
              <a:buChar char="•"/>
            </a:pPr>
            <a:r>
              <a:rPr lang="lv-LV" sz="2500" dirty="0" smtClean="0"/>
              <a:t>Lai </a:t>
            </a:r>
            <a:r>
              <a:rPr lang="lv-LV" sz="2500" dirty="0"/>
              <a:t>lielā </a:t>
            </a:r>
            <a:r>
              <a:rPr lang="lv-LV" sz="2500" b="1" dirty="0"/>
              <a:t>godā turētu</a:t>
            </a:r>
            <a:r>
              <a:rPr lang="lv-LV" sz="2500" dirty="0"/>
              <a:t> Kristus </a:t>
            </a:r>
            <a:r>
              <a:rPr lang="lv-LV" sz="2500" b="1" dirty="0"/>
              <a:t>Evaņģēlija </a:t>
            </a:r>
            <a:r>
              <a:rPr lang="lv-LV" sz="2500" b="1" dirty="0" smtClean="0"/>
              <a:t>mācību.</a:t>
            </a:r>
            <a:endParaRPr lang="lv-LV" sz="2500" b="1" dirty="0"/>
          </a:p>
          <a:p>
            <a:pPr>
              <a:buFontTx/>
              <a:buChar char="•"/>
            </a:pPr>
            <a:r>
              <a:rPr lang="lv-LV" sz="2500" dirty="0" smtClean="0"/>
              <a:t>Kas </a:t>
            </a:r>
            <a:r>
              <a:rPr lang="lv-LV" sz="2500" b="1" dirty="0"/>
              <a:t>lielās</a:t>
            </a:r>
            <a:r>
              <a:rPr lang="lv-LV" sz="2500" dirty="0"/>
              <a:t>, lai lielās </a:t>
            </a:r>
            <a:r>
              <a:rPr lang="lv-LV" sz="2500" b="1" dirty="0"/>
              <a:t>ar to Kungu</a:t>
            </a:r>
            <a:r>
              <a:rPr lang="lv-LV" sz="2500" dirty="0"/>
              <a:t>, nevis ar sava </a:t>
            </a:r>
            <a:r>
              <a:rPr lang="lv-LV" sz="2500" b="1" dirty="0"/>
              <a:t>paša </a:t>
            </a:r>
            <a:r>
              <a:rPr lang="lv-LV" sz="2500" b="1" dirty="0" smtClean="0"/>
              <a:t>darbiem.</a:t>
            </a:r>
            <a:endParaRPr lang="lv-LV" sz="2500" b="1" dirty="0"/>
          </a:p>
          <a:p>
            <a:pPr>
              <a:buFontTx/>
              <a:buChar char="•"/>
            </a:pPr>
            <a:r>
              <a:rPr lang="lv-LV" sz="2500" b="1" dirty="0" smtClean="0"/>
              <a:t>Pāvils </a:t>
            </a:r>
            <a:r>
              <a:rPr lang="lv-LV" sz="2500" b="1" dirty="0"/>
              <a:t>aizrādīja</a:t>
            </a:r>
            <a:r>
              <a:rPr lang="lv-LV" sz="2500" dirty="0"/>
              <a:t> pat dižajam </a:t>
            </a:r>
            <a:r>
              <a:rPr lang="lv-LV" sz="2500" b="1" dirty="0"/>
              <a:t>Pēterim</a:t>
            </a:r>
            <a:r>
              <a:rPr lang="lv-LV" sz="2500" dirty="0"/>
              <a:t> aizrādīja </a:t>
            </a:r>
            <a:r>
              <a:rPr lang="lv-LV" sz="2500" b="1" dirty="0" smtClean="0"/>
              <a:t>liekulību.</a:t>
            </a:r>
            <a:endParaRPr lang="lv-LV" sz="2500" b="1" dirty="0"/>
          </a:p>
          <a:p>
            <a:pPr>
              <a:buFontTx/>
              <a:buChar char="•"/>
            </a:pPr>
            <a:r>
              <a:rPr lang="lv-LV" sz="2500" dirty="0"/>
              <a:t>Dievam </a:t>
            </a:r>
            <a:r>
              <a:rPr lang="lv-LV" sz="2500" b="1" dirty="0"/>
              <a:t>nav svarīgi</a:t>
            </a:r>
            <a:r>
              <a:rPr lang="lv-LV" sz="2500" dirty="0"/>
              <a:t> cik liels ir bijis </a:t>
            </a:r>
            <a:r>
              <a:rPr lang="lv-LV" sz="2500" b="1" dirty="0"/>
              <a:t>Pēteris</a:t>
            </a:r>
            <a:r>
              <a:rPr lang="lv-LV" sz="2500" dirty="0"/>
              <a:t> vai </a:t>
            </a:r>
            <a:r>
              <a:rPr lang="lv-LV" sz="2500" b="1" dirty="0" smtClean="0"/>
              <a:t>Pāvils.</a:t>
            </a:r>
            <a:endParaRPr lang="lv-LV" sz="2500" dirty="0"/>
          </a:p>
          <a:p>
            <a:pPr>
              <a:buFontTx/>
              <a:buChar char="•"/>
            </a:pPr>
            <a:r>
              <a:rPr lang="lv-LV" sz="2500" dirty="0" smtClean="0"/>
              <a:t>Galvenais</a:t>
            </a:r>
            <a:r>
              <a:rPr lang="lv-LV" sz="2500" dirty="0"/>
              <a:t>, ka tikai </a:t>
            </a:r>
            <a:r>
              <a:rPr lang="lv-LV" sz="2500" b="1" dirty="0"/>
              <a:t>Evaņģēlija patiesība</a:t>
            </a:r>
            <a:r>
              <a:rPr lang="lv-LV" sz="2500" dirty="0"/>
              <a:t> paliktu pie viņiem. </a:t>
            </a:r>
          </a:p>
          <a:p>
            <a:pPr>
              <a:buFontTx/>
              <a:buChar char="•"/>
            </a:pPr>
            <a:endParaRPr lang="lv-LV" sz="2500" dirty="0"/>
          </a:p>
        </p:txBody>
      </p:sp>
      <p:pic>
        <p:nvPicPr>
          <p:cNvPr id="8196" name="Picture 4"/>
          <p:cNvPicPr>
            <a:picLocks noChangeAspect="1" noChangeArrowheads="1"/>
          </p:cNvPicPr>
          <p:nvPr/>
        </p:nvPicPr>
        <p:blipFill>
          <a:blip r:embed="rId2"/>
          <a:srcRect/>
          <a:stretch>
            <a:fillRect/>
          </a:stretch>
        </p:blipFill>
        <p:spPr bwMode="auto">
          <a:xfrm>
            <a:off x="214282" y="4857760"/>
            <a:ext cx="8508605" cy="185738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11267">
                                            <p:txEl>
                                              <p:pRg st="0" end="0"/>
                                            </p:txEl>
                                          </p:spTgt>
                                        </p:tgtEl>
                                        <p:attrNameLst>
                                          <p:attrName>style.visibility</p:attrName>
                                        </p:attrNameLst>
                                      </p:cBhvr>
                                      <p:to>
                                        <p:strVal val="visible"/>
                                      </p:to>
                                    </p:set>
                                    <p:anim calcmode="lin" valueType="num">
                                      <p:cBhvr additive="base">
                                        <p:cTn id="7" dur="500" fill="hold"/>
                                        <p:tgtEl>
                                          <p:spTgt spid="11267">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1267">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5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5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1000"/>
                            </p:stCondLst>
                            <p:childTnLst>
                              <p:par>
                                <p:cTn id="15" presetID="2" presetClass="entr" presetSubtype="4" fill="hold"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5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1500"/>
                            </p:stCondLst>
                            <p:childTnLst>
                              <p:par>
                                <p:cTn id="20" presetID="2" presetClass="entr" presetSubtype="4" fill="hold" nodeType="afterEffect">
                                  <p:stCondLst>
                                    <p:cond delay="0"/>
                                  </p:stCondLst>
                                  <p:childTnLst>
                                    <p:set>
                                      <p:cBhvr>
                                        <p:cTn id="21" dur="1" fill="hold">
                                          <p:stCondLst>
                                            <p:cond delay="0"/>
                                          </p:stCondLst>
                                        </p:cTn>
                                        <p:tgtEl>
                                          <p:spTgt spid="7">
                                            <p:txEl>
                                              <p:pRg st="2" end="2"/>
                                            </p:txEl>
                                          </p:spTgt>
                                        </p:tgtEl>
                                        <p:attrNameLst>
                                          <p:attrName>style.visibility</p:attrName>
                                        </p:attrNameLst>
                                      </p:cBhvr>
                                      <p:to>
                                        <p:strVal val="visible"/>
                                      </p:to>
                                    </p:set>
                                    <p:anim calcmode="lin" valueType="num">
                                      <p:cBhvr additive="base">
                                        <p:cTn id="22" dur="5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2000"/>
                            </p:stCondLst>
                            <p:childTnLst>
                              <p:par>
                                <p:cTn id="25" presetID="2" presetClass="entr" presetSubtype="4" fill="hold" nodeType="afterEffect">
                                  <p:stCondLst>
                                    <p:cond delay="0"/>
                                  </p:stCondLst>
                                  <p:childTnLst>
                                    <p:set>
                                      <p:cBhvr>
                                        <p:cTn id="26" dur="1" fill="hold">
                                          <p:stCondLst>
                                            <p:cond delay="0"/>
                                          </p:stCondLst>
                                        </p:cTn>
                                        <p:tgtEl>
                                          <p:spTgt spid="7">
                                            <p:txEl>
                                              <p:pRg st="3" end="3"/>
                                            </p:txEl>
                                          </p:spTgt>
                                        </p:tgtEl>
                                        <p:attrNameLst>
                                          <p:attrName>style.visibility</p:attrName>
                                        </p:attrNameLst>
                                      </p:cBhvr>
                                      <p:to>
                                        <p:strVal val="visible"/>
                                      </p:to>
                                    </p:set>
                                    <p:anim calcmode="lin" valueType="num">
                                      <p:cBhvr additive="base">
                                        <p:cTn id="27" dur="500" fill="hold"/>
                                        <p:tgtEl>
                                          <p:spTgt spid="7">
                                            <p:txEl>
                                              <p:pRg st="3" end="3"/>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7">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2500"/>
                            </p:stCondLst>
                            <p:childTnLst>
                              <p:par>
                                <p:cTn id="30" presetID="2" presetClass="entr" presetSubtype="4" fill="hold" nodeType="afterEffect">
                                  <p:stCondLst>
                                    <p:cond delay="0"/>
                                  </p:stCondLst>
                                  <p:childTnLst>
                                    <p:set>
                                      <p:cBhvr>
                                        <p:cTn id="31" dur="1" fill="hold">
                                          <p:stCondLst>
                                            <p:cond delay="0"/>
                                          </p:stCondLst>
                                        </p:cTn>
                                        <p:tgtEl>
                                          <p:spTgt spid="7">
                                            <p:txEl>
                                              <p:pRg st="4" end="4"/>
                                            </p:txEl>
                                          </p:spTgt>
                                        </p:tgtEl>
                                        <p:attrNameLst>
                                          <p:attrName>style.visibility</p:attrName>
                                        </p:attrNameLst>
                                      </p:cBhvr>
                                      <p:to>
                                        <p:strVal val="visible"/>
                                      </p:to>
                                    </p:set>
                                    <p:anim calcmode="lin" valueType="num">
                                      <p:cBhvr additive="base">
                                        <p:cTn id="32" dur="500" fill="hold"/>
                                        <p:tgtEl>
                                          <p:spTgt spid="7">
                                            <p:txEl>
                                              <p:pRg st="4" end="4"/>
                                            </p:txEl>
                                          </p:spTgt>
                                        </p:tgtEl>
                                        <p:attrNameLst>
                                          <p:attrName>ppt_x</p:attrName>
                                        </p:attrNameLst>
                                      </p:cBhvr>
                                      <p:tavLst>
                                        <p:tav tm="0">
                                          <p:val>
                                            <p:strVal val="#ppt_x"/>
                                          </p:val>
                                        </p:tav>
                                        <p:tav tm="100000">
                                          <p:val>
                                            <p:strVal val="#ppt_x"/>
                                          </p:val>
                                        </p:tav>
                                      </p:tavLst>
                                    </p:anim>
                                    <p:anim calcmode="lin" valueType="num">
                                      <p:cBhvr additive="base">
                                        <p:cTn id="33" dur="500" fill="hold"/>
                                        <p:tgtEl>
                                          <p:spTgt spid="7">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3000"/>
                            </p:stCondLst>
                            <p:childTnLst>
                              <p:par>
                                <p:cTn id="35" presetID="2" presetClass="entr" presetSubtype="4" fill="hold" nodeType="afterEffect">
                                  <p:stCondLst>
                                    <p:cond delay="0"/>
                                  </p:stCondLst>
                                  <p:childTnLst>
                                    <p:set>
                                      <p:cBhvr>
                                        <p:cTn id="36" dur="1" fill="hold">
                                          <p:stCondLst>
                                            <p:cond delay="0"/>
                                          </p:stCondLst>
                                        </p:cTn>
                                        <p:tgtEl>
                                          <p:spTgt spid="7">
                                            <p:txEl>
                                              <p:pRg st="5" end="5"/>
                                            </p:txEl>
                                          </p:spTgt>
                                        </p:tgtEl>
                                        <p:attrNameLst>
                                          <p:attrName>style.visibility</p:attrName>
                                        </p:attrNameLst>
                                      </p:cBhvr>
                                      <p:to>
                                        <p:strVal val="visible"/>
                                      </p:to>
                                    </p:set>
                                    <p:anim calcmode="lin" valueType="num">
                                      <p:cBhvr additive="base">
                                        <p:cTn id="37" dur="500" fill="hold"/>
                                        <p:tgtEl>
                                          <p:spTgt spid="7">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7">
                                            <p:txEl>
                                              <p:pRg st="5" end="5"/>
                                            </p:txEl>
                                          </p:spTgt>
                                        </p:tgtEl>
                                        <p:attrNameLst>
                                          <p:attrName>ppt_y</p:attrName>
                                        </p:attrNameLst>
                                      </p:cBhvr>
                                      <p:tavLst>
                                        <p:tav tm="0">
                                          <p:val>
                                            <p:strVal val="1+#ppt_h/2"/>
                                          </p:val>
                                        </p:tav>
                                        <p:tav tm="100000">
                                          <p:val>
                                            <p:strVal val="#ppt_y"/>
                                          </p:val>
                                        </p:tav>
                                      </p:tavLst>
                                    </p:anim>
                                  </p:childTnLst>
                                </p:cTn>
                              </p:par>
                              <p:par>
                                <p:cTn id="39" presetID="10" presetClass="entr" presetSubtype="0" fill="hold" nodeType="withEffect">
                                  <p:stCondLst>
                                    <p:cond delay="0"/>
                                  </p:stCondLst>
                                  <p:childTnLst>
                                    <p:set>
                                      <p:cBhvr>
                                        <p:cTn id="40" dur="1" fill="hold">
                                          <p:stCondLst>
                                            <p:cond delay="0"/>
                                          </p:stCondLst>
                                        </p:cTn>
                                        <p:tgtEl>
                                          <p:spTgt spid="8196"/>
                                        </p:tgtEl>
                                        <p:attrNameLst>
                                          <p:attrName>style.visibility</p:attrName>
                                        </p:attrNameLst>
                                      </p:cBhvr>
                                      <p:to>
                                        <p:strVal val="visible"/>
                                      </p:to>
                                    </p:set>
                                    <p:animEffect transition="in" filter="fade">
                                      <p:cBhvr>
                                        <p:cTn id="41" dur="2000"/>
                                        <p:tgtEl>
                                          <p:spTgt spid="819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243" name="Rectangle 2"/>
          <p:cNvSpPr>
            <a:spLocks noGrp="1" noChangeArrowheads="1"/>
          </p:cNvSpPr>
          <p:nvPr>
            <p:ph type="title" idx="4294967295"/>
          </p:nvPr>
        </p:nvSpPr>
        <p:spPr>
          <a:xfrm>
            <a:off x="468313" y="0"/>
            <a:ext cx="5961062" cy="850900"/>
          </a:xfrm>
        </p:spPr>
        <p:txBody>
          <a:bodyPr/>
          <a:lstStyle/>
          <a:p>
            <a:pPr eaLnBrk="1" hangingPunct="1"/>
            <a:r>
              <a:rPr lang="lv-LV" b="1" smtClean="0">
                <a:solidFill>
                  <a:schemeClr val="tx1"/>
                </a:solidFill>
              </a:rPr>
              <a:t>Noslēgums</a:t>
            </a:r>
          </a:p>
        </p:txBody>
      </p:sp>
      <p:sp>
        <p:nvSpPr>
          <p:cNvPr id="7" name="Rectangle 6"/>
          <p:cNvSpPr>
            <a:spLocks noChangeArrowheads="1"/>
          </p:cNvSpPr>
          <p:nvPr/>
        </p:nvSpPr>
        <p:spPr bwMode="auto">
          <a:xfrm>
            <a:off x="0" y="981075"/>
            <a:ext cx="5715008" cy="5509200"/>
          </a:xfrm>
          <a:prstGeom prst="rect">
            <a:avLst/>
          </a:prstGeom>
          <a:noFill/>
          <a:ln w="9525">
            <a:noFill/>
            <a:miter lim="800000"/>
            <a:headEnd/>
            <a:tailEnd/>
          </a:ln>
        </p:spPr>
        <p:txBody>
          <a:bodyPr wrap="square">
            <a:spAutoFit/>
          </a:bodyPr>
          <a:lstStyle/>
          <a:p>
            <a:pPr>
              <a:buFontTx/>
              <a:buChar char="•"/>
            </a:pPr>
            <a:r>
              <a:rPr lang="lv-LV" sz="3200" b="1" dirty="0"/>
              <a:t>Dievam</a:t>
            </a:r>
            <a:r>
              <a:rPr lang="lv-LV" sz="3200" dirty="0"/>
              <a:t> </a:t>
            </a:r>
            <a:r>
              <a:rPr lang="lv-LV" sz="3200" b="1" dirty="0"/>
              <a:t>nav svarīgi</a:t>
            </a:r>
            <a:r>
              <a:rPr lang="lv-LV" sz="3200" dirty="0"/>
              <a:t> tas cik mēs esam lieli vai </a:t>
            </a:r>
            <a:r>
              <a:rPr lang="lv-LV" sz="3200" b="1" dirty="0"/>
              <a:t>mazi pasaules acīs</a:t>
            </a:r>
            <a:r>
              <a:rPr lang="lv-LV" sz="3200" dirty="0"/>
              <a:t>.</a:t>
            </a:r>
          </a:p>
          <a:p>
            <a:pPr>
              <a:buFontTx/>
              <a:buChar char="•"/>
            </a:pPr>
            <a:r>
              <a:rPr lang="lv-LV" sz="3200" b="1" dirty="0" smtClean="0"/>
              <a:t>Bet v</a:t>
            </a:r>
            <a:r>
              <a:rPr lang="lv-LV" sz="3200" dirty="0" smtClean="0"/>
              <a:t>ai </a:t>
            </a:r>
            <a:r>
              <a:rPr lang="lv-LV" sz="3200" dirty="0"/>
              <a:t>mēs </a:t>
            </a:r>
            <a:r>
              <a:rPr lang="lv-LV" sz="3200" b="1" dirty="0"/>
              <a:t>turam godā</a:t>
            </a:r>
            <a:r>
              <a:rPr lang="lv-LV" sz="3200" dirty="0"/>
              <a:t> Viņa </a:t>
            </a:r>
            <a:r>
              <a:rPr lang="lv-LV" sz="3200" b="1" dirty="0"/>
              <a:t>Evaņģēlija mācību</a:t>
            </a:r>
          </a:p>
          <a:p>
            <a:pPr>
              <a:buFontTx/>
              <a:buChar char="•"/>
            </a:pPr>
            <a:r>
              <a:rPr lang="lv-LV" sz="3200" dirty="0"/>
              <a:t>Kas </a:t>
            </a:r>
            <a:r>
              <a:rPr lang="lv-LV" sz="3200" b="1" dirty="0"/>
              <a:t>pasaules acīs </a:t>
            </a:r>
            <a:r>
              <a:rPr lang="lv-LV" sz="3200" dirty="0"/>
              <a:t>izskatās, kā </a:t>
            </a:r>
            <a:r>
              <a:rPr lang="lv-LV" sz="3200" b="1" dirty="0"/>
              <a:t>vislielākā muļķība</a:t>
            </a:r>
            <a:r>
              <a:rPr lang="lv-LV" sz="3200" dirty="0"/>
              <a:t> un izgāšanās – Kristus </a:t>
            </a:r>
            <a:r>
              <a:rPr lang="lv-LV" sz="3200" b="1" dirty="0"/>
              <a:t>krusta nāve</a:t>
            </a:r>
            <a:r>
              <a:rPr lang="lv-LV" sz="3200" dirty="0"/>
              <a:t>, tas kristietim ir </a:t>
            </a:r>
            <a:r>
              <a:rPr lang="lv-LV" sz="3200" b="1" dirty="0"/>
              <a:t>Dieva gudrība</a:t>
            </a:r>
            <a:r>
              <a:rPr lang="lv-LV" sz="3200" dirty="0"/>
              <a:t> un </a:t>
            </a:r>
            <a:r>
              <a:rPr lang="lv-LV" sz="3200" b="1" dirty="0"/>
              <a:t>vislielākais ieguvums. </a:t>
            </a:r>
            <a:r>
              <a:rPr lang="lv-LV" sz="3200" dirty="0"/>
              <a:t>Āmen</a:t>
            </a:r>
          </a:p>
        </p:txBody>
      </p:sp>
      <p:pic>
        <p:nvPicPr>
          <p:cNvPr id="9222" name="Picture 6" descr="Image result for Jesus at cross"/>
          <p:cNvPicPr>
            <a:picLocks noChangeAspect="1" noChangeArrowheads="1"/>
          </p:cNvPicPr>
          <p:nvPr/>
        </p:nvPicPr>
        <p:blipFill>
          <a:blip r:embed="rId2"/>
          <a:srcRect l="33741"/>
          <a:stretch>
            <a:fillRect/>
          </a:stretch>
        </p:blipFill>
        <p:spPr bwMode="auto">
          <a:xfrm>
            <a:off x="5429256" y="500042"/>
            <a:ext cx="3714744" cy="6143668"/>
          </a:xfrm>
          <a:prstGeom prst="rect">
            <a:avLst/>
          </a:prstGeom>
          <a:ln>
            <a:noFill/>
          </a:ln>
          <a:effectLst>
            <a:softEdge rad="112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243"/>
                                        </p:tgtEl>
                                        <p:attrNameLst>
                                          <p:attrName>style.visibility</p:attrName>
                                        </p:attrNameLst>
                                      </p:cBhvr>
                                      <p:to>
                                        <p:strVal val="visible"/>
                                      </p:to>
                                    </p:set>
                                    <p:anim calcmode="lin" valueType="num">
                                      <p:cBhvr additive="base">
                                        <p:cTn id="7" dur="500" fill="hold"/>
                                        <p:tgtEl>
                                          <p:spTgt spid="10243"/>
                                        </p:tgtEl>
                                        <p:attrNameLst>
                                          <p:attrName>ppt_x</p:attrName>
                                        </p:attrNameLst>
                                      </p:cBhvr>
                                      <p:tavLst>
                                        <p:tav tm="0">
                                          <p:val>
                                            <p:strVal val="#ppt_x"/>
                                          </p:val>
                                        </p:tav>
                                        <p:tav tm="100000">
                                          <p:val>
                                            <p:strVal val="#ppt_x"/>
                                          </p:val>
                                        </p:tav>
                                      </p:tavLst>
                                    </p:anim>
                                    <p:anim calcmode="lin" valueType="num">
                                      <p:cBhvr additive="base">
                                        <p:cTn id="8" dur="500" fill="hold"/>
                                        <p:tgtEl>
                                          <p:spTgt spid="1024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2" presetClass="entr" presetSubtype="4" fill="hold" grpId="0"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ppt_x"/>
                                          </p:val>
                                        </p:tav>
                                        <p:tav tm="100000">
                                          <p:val>
                                            <p:strVal val="#ppt_x"/>
                                          </p:val>
                                        </p:tav>
                                      </p:tavLst>
                                    </p:anim>
                                    <p:anim calcmode="lin" valueType="num">
                                      <p:cBhvr additive="base">
                                        <p:cTn id="13"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43" grpId="0" autoUpdateAnimBg="0"/>
      <p:bldP spid="7" grpId="0" autoUpdateAnimBg="0"/>
    </p:bld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3140</TotalTime>
  <Words>659</Words>
  <Application>Microsoft Office PowerPoint</Application>
  <PresentationFormat>On-screen Show (4:3)</PresentationFormat>
  <Paragraphs>52</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Default Design</vt:lpstr>
      <vt:lpstr>1.Kor.1:18-31 Dieva gudrība</vt:lpstr>
      <vt:lpstr>1.Kor.1:18-31 Dieva gudrība</vt:lpstr>
      <vt:lpstr>Slide 3</vt:lpstr>
      <vt:lpstr>Slide 4</vt:lpstr>
      <vt:lpstr>Slide 5</vt:lpstr>
      <vt:lpstr>Slide 6</vt:lpstr>
      <vt:lpstr>Slide 7</vt:lpstr>
      <vt:lpstr>Slide 8</vt:lpstr>
      <vt:lpstr>Noslēgums</vt:lpstr>
      <vt:lpstr>Un Dieva miers, kas ir augstāks par visu saprašanu lai pasargā jūsu sirdis un jūsu domas. Āmen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Lk.17:11-19  “Desmit spitālīgie”</dc:title>
  <dc:creator>RobertsO</dc:creator>
  <cp:lastModifiedBy>RO</cp:lastModifiedBy>
  <cp:revision>58</cp:revision>
  <dcterms:created xsi:type="dcterms:W3CDTF">2010-10-07T14:46:11Z</dcterms:created>
  <dcterms:modified xsi:type="dcterms:W3CDTF">2018-09-01T08:47:40Z</dcterms:modified>
</cp:coreProperties>
</file>