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2" r:id="rId2"/>
    <p:sldId id="298" r:id="rId3"/>
    <p:sldId id="281" r:id="rId4"/>
    <p:sldId id="296" r:id="rId5"/>
    <p:sldId id="261" r:id="rId6"/>
    <p:sldId id="283" r:id="rId7"/>
    <p:sldId id="288" r:id="rId8"/>
    <p:sldId id="286" r:id="rId9"/>
    <p:sldId id="289" r:id="rId10"/>
    <p:sldId id="292" r:id="rId11"/>
    <p:sldId id="297" r:id="rId12"/>
    <p:sldId id="293" r:id="rId13"/>
    <p:sldId id="294" r:id="rId14"/>
    <p:sldId id="279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030" autoAdjust="0"/>
    <p:restoredTop sz="94660"/>
  </p:normalViewPr>
  <p:slideViewPr>
    <p:cSldViewPr>
      <p:cViewPr>
        <p:scale>
          <a:sx n="66" d="100"/>
          <a:sy n="66" d="100"/>
        </p:scale>
        <p:origin x="-103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2EA01BE-FD88-41DD-95CE-612E9E9970CB}" type="datetimeFigureOut">
              <a:rPr lang="en-US"/>
              <a:pPr>
                <a:defRPr/>
              </a:pPr>
              <a:t>11/10/2018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8879D5B-A251-4DA9-8236-FF3F25794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1AC6A-696C-48AD-9524-57327201A87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E5D12-4E98-4F24-8409-387300E596B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8AD39-9BE6-439E-A5E3-3A6FD1DA206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C9D1-47CC-4B3C-AA84-F59F6FF4FA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7F73-5C23-46E6-ACA5-A3D541510D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B17AB-6CF7-4870-81B2-FB61821E7E6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B4C59-931B-43A3-A75B-5F88C8FD01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247BF-6923-4F62-AA5D-9A6B249E405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9EC93-9393-4D70-82F4-F222351FD25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9AE0B-F37D-465A-A868-69502517172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BE386-B835-48B8-8871-61530C80D8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581C56C-5154-407E-A0E8-A30E4663A19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71563"/>
          </a:xfrm>
        </p:spPr>
        <p:txBody>
          <a:bodyPr/>
          <a:lstStyle/>
          <a:p>
            <a:pPr eaLnBrk="1" hangingPunct="1"/>
            <a:r>
              <a:rPr lang="lv-LV" b="1" smtClean="0"/>
              <a:t>1.Moz.1:1 Lāčplēša diena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11.nov.2018.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F0DB71-FCA7-4149-8CF2-41528BFA9411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0" y="1143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/>
              <a:t>„</a:t>
            </a:r>
            <a:r>
              <a:rPr lang="lv-LV" sz="2800" i="1"/>
              <a:t>Iesākumā Dievs radīja debesis un zemi</a:t>
            </a:r>
            <a:r>
              <a:rPr lang="lv-LV" sz="2800"/>
              <a:t>.”</a:t>
            </a:r>
            <a:endParaRPr lang="en-US" sz="2800"/>
          </a:p>
        </p:txBody>
      </p:sp>
      <p:pic>
        <p:nvPicPr>
          <p:cNvPr id="2056" name="Picture 8" descr="https://pbs.twimg.com/media/Br3JRsSIAAAte3A.png:large"/>
          <p:cNvPicPr>
            <a:picLocks noChangeAspect="1" noChangeArrowheads="1"/>
          </p:cNvPicPr>
          <p:nvPr/>
        </p:nvPicPr>
        <p:blipFill>
          <a:blip r:embed="rId3"/>
          <a:srcRect l="7326" r="9340" b="1273"/>
          <a:stretch>
            <a:fillRect/>
          </a:stretch>
        </p:blipFill>
        <p:spPr bwMode="auto">
          <a:xfrm>
            <a:off x="285750" y="1643063"/>
            <a:ext cx="85725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214313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dirty="0" smtClean="0">
                <a:solidFill>
                  <a:schemeClr val="tx1"/>
                </a:solidFill>
              </a:rPr>
              <a:t>Latvijas neatkarība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071563"/>
            <a:ext cx="9144000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dirty="0"/>
              <a:t>Tieši </a:t>
            </a:r>
            <a:r>
              <a:rPr lang="lv-LV" sz="2600" b="1" dirty="0"/>
              <a:t>Baznīcas atmoda </a:t>
            </a:r>
            <a:r>
              <a:rPr lang="lv-LV" sz="2600" dirty="0"/>
              <a:t>caur </a:t>
            </a:r>
            <a:r>
              <a:rPr lang="lv-LV" sz="2600" b="1" dirty="0"/>
              <a:t>Brāļu draudzēm                 </a:t>
            </a:r>
            <a:r>
              <a:rPr lang="lv-LV" sz="2600" dirty="0"/>
              <a:t>18.-20.gs. noveda pie domas, ka </a:t>
            </a:r>
            <a:r>
              <a:rPr lang="lv-LV" sz="2600" b="1" dirty="0"/>
              <a:t>latviešu tauta </a:t>
            </a:r>
            <a:r>
              <a:rPr lang="lv-LV" sz="2600" dirty="0"/>
              <a:t>spētu </a:t>
            </a:r>
            <a:r>
              <a:rPr lang="lv-LV" sz="2600" b="1" dirty="0"/>
              <a:t>pastāvēt</a:t>
            </a:r>
            <a:r>
              <a:rPr lang="lv-LV" sz="2600" dirty="0"/>
              <a:t> pati </a:t>
            </a:r>
            <a:r>
              <a:rPr lang="lv-LV" sz="2600" b="1" dirty="0"/>
              <a:t>par sevi </a:t>
            </a:r>
            <a:r>
              <a:rPr lang="lv-LV" sz="2600" dirty="0"/>
              <a:t>un </a:t>
            </a:r>
            <a:r>
              <a:rPr lang="lv-LV" sz="2600" b="1" dirty="0"/>
              <a:t>Latvijas</a:t>
            </a:r>
            <a:r>
              <a:rPr lang="lv-LV" sz="2600" dirty="0"/>
              <a:t> </a:t>
            </a:r>
            <a:r>
              <a:rPr lang="lv-LV" sz="2600" b="1" dirty="0"/>
              <a:t>neatkarības</a:t>
            </a:r>
            <a:r>
              <a:rPr lang="lv-LV" sz="2600" dirty="0"/>
              <a:t> </a:t>
            </a:r>
            <a:r>
              <a:rPr lang="lv-LV" sz="2600" b="1" dirty="0"/>
              <a:t>1918.g</a:t>
            </a:r>
            <a:r>
              <a:rPr lang="lv-LV" sz="2600" dirty="0"/>
              <a:t>.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b="1" dirty="0"/>
              <a:t>17.gs. Luteriskajā baznīca LV </a:t>
            </a:r>
            <a:r>
              <a:rPr lang="lv-LV" sz="2600" dirty="0"/>
              <a:t>bija </a:t>
            </a:r>
            <a:r>
              <a:rPr lang="lv-LV" sz="2600" b="1" dirty="0"/>
              <a:t>daudz</a:t>
            </a:r>
            <a:r>
              <a:rPr lang="lv-LV" sz="2600" dirty="0"/>
              <a:t> tādas </a:t>
            </a:r>
            <a:r>
              <a:rPr lang="lv-LV" sz="2600" b="1" dirty="0"/>
              <a:t>draudzes</a:t>
            </a:r>
            <a:r>
              <a:rPr lang="lv-LV" sz="2600" dirty="0"/>
              <a:t>, kur bija </a:t>
            </a:r>
            <a:r>
              <a:rPr lang="lv-LV" sz="2600" b="1" dirty="0"/>
              <a:t>20 vāciešu </a:t>
            </a:r>
            <a:r>
              <a:rPr lang="lv-LV" sz="2600" dirty="0"/>
              <a:t>un </a:t>
            </a:r>
            <a:r>
              <a:rPr lang="lv-LV" sz="2600" b="1" dirty="0"/>
              <a:t>3000 latviešu </a:t>
            </a:r>
            <a:r>
              <a:rPr lang="lv-LV" sz="2600" dirty="0"/>
              <a:t>draudzes </a:t>
            </a:r>
            <a:r>
              <a:rPr lang="lv-LV" sz="2600" b="1" dirty="0"/>
              <a:t>locekļu</a:t>
            </a:r>
            <a:r>
              <a:rPr lang="lv-LV" sz="2600" dirty="0"/>
              <a:t> un </a:t>
            </a:r>
            <a:r>
              <a:rPr lang="lv-LV" sz="2600" b="1" dirty="0"/>
              <a:t>dievkalpojumi</a:t>
            </a:r>
            <a:r>
              <a:rPr lang="lv-LV" sz="2600" dirty="0"/>
              <a:t> notika </a:t>
            </a:r>
            <a:r>
              <a:rPr lang="lv-LV" sz="2600" b="1" dirty="0"/>
              <a:t>vācu val</a:t>
            </a:r>
            <a:r>
              <a:rPr lang="lv-LV" sz="2600" dirty="0"/>
              <a:t>. un tos vadīja </a:t>
            </a:r>
            <a:r>
              <a:rPr lang="lv-LV" sz="2600" b="1" dirty="0"/>
              <a:t>vācu mācītājs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dirty="0" smtClean="0"/>
              <a:t>“</a:t>
            </a:r>
            <a:r>
              <a:rPr lang="lv-LV" sz="2600" i="1" dirty="0" smtClean="0"/>
              <a:t>Kāda bezgalīgi svarīga lieta bija skolotāju sagatavošana. Brāļu draudzes 1738.g. Valmierā atvēra LV 1. skolotāju sagatavošanas skolu</a:t>
            </a:r>
            <a:r>
              <a:rPr lang="lv-LV" sz="2600" dirty="0" smtClean="0"/>
              <a:t>.” /R.Feldmanis/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b="1" dirty="0" smtClean="0"/>
              <a:t>1743</a:t>
            </a:r>
            <a:r>
              <a:rPr lang="lv-LV" sz="2600" dirty="0"/>
              <a:t>. gada </a:t>
            </a:r>
            <a:r>
              <a:rPr lang="lv-LV" sz="2600" b="1" dirty="0"/>
              <a:t>Valmierā</a:t>
            </a:r>
            <a:r>
              <a:rPr lang="lv-LV" sz="2600" dirty="0"/>
              <a:t> bija 700 </a:t>
            </a:r>
            <a:r>
              <a:rPr lang="lv-LV" sz="2600" dirty="0" smtClean="0"/>
              <a:t>atmodinātu </a:t>
            </a:r>
            <a:r>
              <a:rPr lang="lv-LV" sz="2600" dirty="0"/>
              <a:t>dvēseļu, </a:t>
            </a:r>
            <a:r>
              <a:rPr lang="lv-LV" sz="2600" b="1" dirty="0"/>
              <a:t>Straupē</a:t>
            </a:r>
            <a:r>
              <a:rPr lang="lv-LV" sz="2600" dirty="0"/>
              <a:t> – 800, </a:t>
            </a:r>
            <a:r>
              <a:rPr lang="lv-LV" sz="2600" b="1" dirty="0"/>
              <a:t>Liepājā</a:t>
            </a:r>
            <a:r>
              <a:rPr lang="lv-LV" sz="2600" dirty="0"/>
              <a:t> – 800, </a:t>
            </a:r>
            <a:r>
              <a:rPr lang="lv-LV" sz="2600" b="1" dirty="0"/>
              <a:t>Mārsnēnos</a:t>
            </a:r>
            <a:r>
              <a:rPr lang="lv-LV" sz="2600" dirty="0"/>
              <a:t> – 400, pavisam </a:t>
            </a:r>
            <a:r>
              <a:rPr lang="lv-LV" sz="2600" b="1" dirty="0"/>
              <a:t>2700</a:t>
            </a:r>
            <a:r>
              <a:rPr lang="lv-LV" sz="2600" dirty="0"/>
              <a:t>.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b="1" dirty="0"/>
              <a:t>1817</a:t>
            </a:r>
            <a:r>
              <a:rPr lang="lv-LV" sz="2600" dirty="0"/>
              <a:t>.g. Vidzemē bija </a:t>
            </a:r>
            <a:r>
              <a:rPr lang="lv-LV" sz="2600" b="1" dirty="0"/>
              <a:t>100 saiešanas nami </a:t>
            </a:r>
            <a:r>
              <a:rPr lang="lv-LV" sz="2600" dirty="0"/>
              <a:t>ar 		    </a:t>
            </a:r>
            <a:r>
              <a:rPr lang="lv-LV" sz="2600" b="1" dirty="0"/>
              <a:t>20-25 000 organizētu dalībnieku</a:t>
            </a:r>
            <a:r>
              <a:rPr lang="lv-LV" sz="2600" dirty="0"/>
              <a:t>.</a:t>
            </a:r>
          </a:p>
          <a:p>
            <a:pPr>
              <a:lnSpc>
                <a:spcPts val="3000"/>
              </a:lnSpc>
              <a:buFont typeface="Wingdings" pitchFamily="2" charset="2"/>
              <a:buChar char="§"/>
            </a:pPr>
            <a:r>
              <a:rPr lang="lv-LV" sz="2600" b="1" dirty="0"/>
              <a:t>1872</a:t>
            </a:r>
            <a:r>
              <a:rPr lang="lv-LV" sz="2600" dirty="0"/>
              <a:t>.g. </a:t>
            </a:r>
            <a:r>
              <a:rPr lang="lv-LV" sz="2600" b="1" dirty="0"/>
              <a:t>Rīgas</a:t>
            </a:r>
            <a:r>
              <a:rPr lang="lv-LV" sz="2600" dirty="0"/>
              <a:t> </a:t>
            </a:r>
            <a:r>
              <a:rPr lang="lv-LV" sz="2600" b="1" dirty="0"/>
              <a:t>Mārtiņa</a:t>
            </a:r>
            <a:r>
              <a:rPr lang="lv-LV" sz="2600" dirty="0"/>
              <a:t> </a:t>
            </a:r>
            <a:r>
              <a:rPr lang="lv-LV" sz="2600" dirty="0" err="1"/>
              <a:t>dr</a:t>
            </a:r>
            <a:r>
              <a:rPr lang="lv-LV" sz="2600" dirty="0"/>
              <a:t>. 22 000, </a:t>
            </a:r>
            <a:r>
              <a:rPr lang="lv-LV" sz="2600" b="1" dirty="0"/>
              <a:t>Pāvila</a:t>
            </a:r>
            <a:r>
              <a:rPr lang="lv-LV" sz="2600" dirty="0"/>
              <a:t> – 22t., </a:t>
            </a:r>
            <a:r>
              <a:rPr lang="lv-LV" sz="2600" b="1" dirty="0"/>
              <a:t>Jēzus</a:t>
            </a:r>
            <a:r>
              <a:rPr lang="lv-LV" sz="2600" dirty="0"/>
              <a:t> </a:t>
            </a:r>
            <a:r>
              <a:rPr lang="lv-LV" sz="2600" dirty="0" err="1"/>
              <a:t>dr</a:t>
            </a:r>
            <a:r>
              <a:rPr lang="lv-LV" sz="2600" dirty="0"/>
              <a:t>. 19t., </a:t>
            </a:r>
            <a:r>
              <a:rPr lang="lv-LV" sz="2600" b="1" dirty="0"/>
              <a:t>Lutera</a:t>
            </a:r>
            <a:r>
              <a:rPr lang="lv-LV" sz="2600" dirty="0"/>
              <a:t> – 14t., </a:t>
            </a:r>
            <a:r>
              <a:rPr lang="lv-LV" sz="2600" b="1" dirty="0"/>
              <a:t>Trīsvienībā</a:t>
            </a:r>
            <a:r>
              <a:rPr lang="lv-LV" sz="2600" dirty="0"/>
              <a:t> - 12t., </a:t>
            </a:r>
            <a:r>
              <a:rPr lang="lv-LV" sz="2600" b="1" dirty="0"/>
              <a:t>Ģertrūdes</a:t>
            </a:r>
            <a:r>
              <a:rPr lang="lv-LV" sz="2600" dirty="0"/>
              <a:t> – 50t.</a:t>
            </a: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012CAD-9EEE-4D5A-93C0-713584B52634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21511" name="Picture 7" descr="http://www.ohiosfirstvillage.com/%7Eschoen/uploads/Moravian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0"/>
            <a:ext cx="1643062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 descr="http://www.videsvestis.lv/issues%5C084%5C36%5C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52625" cy="1214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38"/>
            <a:ext cx="9144000" cy="1143000"/>
          </a:xfrm>
        </p:spPr>
        <p:txBody>
          <a:bodyPr/>
          <a:lstStyle/>
          <a:p>
            <a:r>
              <a:rPr lang="lv-LV" b="1" dirty="0" smtClean="0"/>
              <a:t>14. Nāc tu Latvju Pestītāj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9054"/>
            <a:ext cx="6429388" cy="516890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lv-LV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Nāc, Tu  </a:t>
            </a:r>
            <a:r>
              <a:rPr lang="lv-LV" sz="28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latvju  Pestītājs</a:t>
            </a:r>
            <a:r>
              <a:rPr lang="lv-LV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Ko  mums  Dievs  ir  </a:t>
            </a:r>
            <a:r>
              <a:rPr lang="lv-LV" sz="280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dāvinājs</a:t>
            </a:r>
            <a:r>
              <a:rPr lang="lv-LV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 Bērns  no  šķīstas jaunavas, Par ko visi brīnījās.</a:t>
            </a:r>
          </a:p>
          <a:p>
            <a:pPr marL="0" indent="0">
              <a:spcBef>
                <a:spcPts val="0"/>
              </a:spcBef>
            </a:pPr>
            <a:endParaRPr lang="lv-LV" sz="2800" i="1" dirty="0" smtClean="0"/>
          </a:p>
          <a:p>
            <a:pPr marL="0" indent="0">
              <a:spcBef>
                <a:spcPts val="0"/>
              </a:spcBef>
            </a:pPr>
            <a:r>
              <a:rPr lang="lv-LV" sz="2800" dirty="0" smtClean="0"/>
              <a:t>Šī </a:t>
            </a:r>
            <a:r>
              <a:rPr lang="lv-LV" sz="2800" b="1" dirty="0" smtClean="0"/>
              <a:t>brāļu draudžu dziesma </a:t>
            </a:r>
            <a:r>
              <a:rPr lang="lv-LV" sz="2800" dirty="0" smtClean="0"/>
              <a:t>apliecina viņu </a:t>
            </a:r>
            <a:r>
              <a:rPr lang="lv-LV" sz="2800" b="1" dirty="0" smtClean="0"/>
              <a:t>jauniegūto ticību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nav tikai </a:t>
            </a:r>
            <a:r>
              <a:rPr lang="lv-LV" sz="2800" b="1" dirty="0" smtClean="0"/>
              <a:t>vāciešu pestītājs, vāciešu Dievs</a:t>
            </a:r>
            <a:r>
              <a:rPr lang="lv-LV" sz="2800" dirty="0" smtClean="0"/>
              <a:t>, bet Viņš ir arī </a:t>
            </a:r>
            <a:r>
              <a:rPr lang="lv-LV" sz="2800" b="1" dirty="0" smtClean="0"/>
              <a:t>latviešu pestītājs</a:t>
            </a:r>
            <a:r>
              <a:rPr lang="lv-LV" sz="2800" dirty="0" smtClean="0"/>
              <a:t>, </a:t>
            </a:r>
            <a:r>
              <a:rPr lang="lv-LV" sz="2800" b="1" dirty="0" smtClean="0"/>
              <a:t>visu tautu pestītājs</a:t>
            </a:r>
            <a:r>
              <a:rPr lang="lv-LV" sz="2800" dirty="0" smtClean="0"/>
              <a:t>. </a:t>
            </a:r>
          </a:p>
          <a:p>
            <a:pPr marL="0" indent="0">
              <a:spcBef>
                <a:spcPts val="0"/>
              </a:spcBef>
            </a:pPr>
            <a:r>
              <a:rPr lang="lv-LV" sz="2800" dirty="0" smtClean="0"/>
              <a:t>Cik </a:t>
            </a:r>
            <a:r>
              <a:rPr lang="lv-LV" sz="2800" b="1" dirty="0" smtClean="0"/>
              <a:t>nozīmīga lieta </a:t>
            </a:r>
            <a:r>
              <a:rPr lang="lv-LV" sz="2800" dirty="0" smtClean="0"/>
              <a:t>ir, ka </a:t>
            </a:r>
            <a:r>
              <a:rPr lang="lv-LV" sz="2800" b="1" dirty="0" smtClean="0"/>
              <a:t>tautai evaņģēlijs</a:t>
            </a:r>
            <a:r>
              <a:rPr lang="lv-LV" sz="2800" dirty="0" smtClean="0"/>
              <a:t> tiek </a:t>
            </a:r>
            <a:r>
              <a:rPr lang="lv-LV" sz="2800" b="1" dirty="0" smtClean="0"/>
              <a:t>sludināts viņas valodā</a:t>
            </a:r>
            <a:r>
              <a:rPr lang="lv-LV" sz="2800" dirty="0" smtClean="0"/>
              <a:t>!</a:t>
            </a:r>
            <a:endParaRPr lang="en-US" sz="2800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86DF38-41F5-49C6-BF15-927355CB300A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7" name="Picture 7" descr="http://www.ohiosfirstvillage.com/%7Eschoen/uploads/Moravian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5395" y="1000108"/>
            <a:ext cx="286860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Attēlu rezultāti vaicājumam “jesus cross”"/>
          <p:cNvPicPr>
            <a:picLocks noChangeAspect="1" noChangeArrowheads="1"/>
          </p:cNvPicPr>
          <p:nvPr/>
        </p:nvPicPr>
        <p:blipFill>
          <a:blip r:embed="rId3"/>
          <a:srcRect l="22897" r="12266"/>
          <a:stretch>
            <a:fillRect/>
          </a:stretch>
        </p:blipFill>
        <p:spPr bwMode="auto">
          <a:xfrm>
            <a:off x="6357950" y="3800474"/>
            <a:ext cx="2643206" cy="3057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smtClean="0">
                <a:solidFill>
                  <a:schemeClr val="tx1"/>
                </a:solidFill>
              </a:rPr>
              <a:t>Brāļu draudzes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0713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600" dirty="0"/>
              <a:t>“</a:t>
            </a:r>
            <a:r>
              <a:rPr lang="lv-LV" sz="2600" i="1" dirty="0"/>
              <a:t>Brāļu draudze kā meteors nejauši parādījās pie latvju zemes apvāršņa, modināja tautu no </a:t>
            </a:r>
            <a:r>
              <a:rPr lang="lv-LV" sz="2600" i="1" dirty="0" err="1"/>
              <a:t>daudzgadusimtīgā</a:t>
            </a:r>
            <a:r>
              <a:rPr lang="lv-LV" sz="2600" i="1" dirty="0"/>
              <a:t> miega</a:t>
            </a:r>
            <a:r>
              <a:rPr lang="lv-LV" sz="2600" dirty="0"/>
              <a:t>” /J.Krodzinieks – LV 1. vēsturnieks (1851-1924)/</a:t>
            </a:r>
          </a:p>
          <a:p>
            <a:pPr>
              <a:buFont typeface="Wingdings" pitchFamily="2" charset="2"/>
              <a:buChar char="§"/>
            </a:pPr>
            <a:r>
              <a:rPr lang="lv-LV" sz="2600" b="1" dirty="0"/>
              <a:t>Brāļu draudze </a:t>
            </a:r>
            <a:r>
              <a:rPr lang="lv-LV" sz="2600" dirty="0"/>
              <a:t>bija </a:t>
            </a:r>
            <a:r>
              <a:rPr lang="lv-LV" sz="2600" b="1" dirty="0"/>
              <a:t>atraisījusi latviešu cilvēkos garīgās</a:t>
            </a:r>
            <a:r>
              <a:rPr lang="lv-LV" sz="2600" dirty="0"/>
              <a:t> </a:t>
            </a:r>
            <a:r>
              <a:rPr lang="lv-LV" sz="2600" b="1" dirty="0"/>
              <a:t>patstāvības</a:t>
            </a:r>
            <a:r>
              <a:rPr lang="lv-LV" sz="2600" dirty="0"/>
              <a:t> un </a:t>
            </a:r>
            <a:r>
              <a:rPr lang="lv-LV" sz="2600" b="1" dirty="0"/>
              <a:t>rosmes</a:t>
            </a:r>
            <a:r>
              <a:rPr lang="lv-LV" sz="2600" dirty="0"/>
              <a:t>, kam līdzi </a:t>
            </a:r>
            <a:r>
              <a:rPr lang="lv-LV" sz="2600" b="1" dirty="0"/>
              <a:t>atmodās</a:t>
            </a:r>
            <a:r>
              <a:rPr lang="lv-LV" sz="2600" dirty="0"/>
              <a:t> kāda</a:t>
            </a:r>
            <a:r>
              <a:rPr lang="lv-LV" sz="2600" b="1" dirty="0"/>
              <a:t> ilgi nomākta īpašība</a:t>
            </a:r>
            <a:r>
              <a:rPr lang="lv-LV" sz="2600" dirty="0"/>
              <a:t> latviešu dabā – </a:t>
            </a:r>
            <a:r>
              <a:rPr lang="lv-LV" sz="2600" b="1" dirty="0"/>
              <a:t>iniciatīva</a:t>
            </a:r>
            <a:r>
              <a:rPr lang="lv-LV" sz="2600" dirty="0"/>
              <a:t> un </a:t>
            </a:r>
            <a:r>
              <a:rPr lang="lv-LV" sz="2600" b="1" dirty="0"/>
              <a:t>aktivitāte</a:t>
            </a:r>
            <a:r>
              <a:rPr lang="lv-LV" sz="2600" dirty="0"/>
              <a:t>. Šī </a:t>
            </a:r>
            <a:r>
              <a:rPr lang="lv-LV" sz="2600" b="1" dirty="0"/>
              <a:t>inertā masa</a:t>
            </a:r>
            <a:r>
              <a:rPr lang="lv-LV" sz="2600" dirty="0"/>
              <a:t>, kura pakļāvīgi gāja smagajos vergu darbos, pacietīgi </a:t>
            </a:r>
            <a:r>
              <a:rPr lang="lv-LV" sz="2600" b="1" dirty="0"/>
              <a:t>pacieta sitienus </a:t>
            </a:r>
            <a:r>
              <a:rPr lang="lv-LV" sz="2600" dirty="0"/>
              <a:t>un baismīgos </a:t>
            </a:r>
            <a:r>
              <a:rPr lang="lv-LV" sz="2600" b="1" dirty="0"/>
              <a:t>spīdzinājumus</a:t>
            </a:r>
            <a:r>
              <a:rPr lang="lv-LV" sz="2600" dirty="0"/>
              <a:t>, kas daudzus </a:t>
            </a:r>
            <a:r>
              <a:rPr lang="lv-LV" sz="2600" b="1" dirty="0"/>
              <a:t>noveda</a:t>
            </a:r>
            <a:r>
              <a:rPr lang="lv-LV" sz="2600" dirty="0"/>
              <a:t> pat līdz </a:t>
            </a:r>
            <a:r>
              <a:rPr lang="lv-LV" sz="2600" b="1" dirty="0"/>
              <a:t>nāvei</a:t>
            </a:r>
            <a:r>
              <a:rPr lang="lv-LV" sz="2600" dirty="0"/>
              <a:t>, tagad šī </a:t>
            </a:r>
            <a:r>
              <a:rPr lang="lv-LV" sz="2600" b="1" dirty="0"/>
              <a:t>masa</a:t>
            </a:r>
            <a:r>
              <a:rPr lang="lv-LV" sz="2600" dirty="0"/>
              <a:t> bija </a:t>
            </a:r>
            <a:r>
              <a:rPr lang="lv-LV" sz="2600" b="1" dirty="0"/>
              <a:t>ieguvusi</a:t>
            </a:r>
            <a:r>
              <a:rPr lang="lv-LV" sz="2600" dirty="0"/>
              <a:t> </a:t>
            </a:r>
            <a:r>
              <a:rPr lang="lv-LV" sz="2600" b="1" dirty="0"/>
              <a:t>spēju domāt</a:t>
            </a:r>
            <a:r>
              <a:rPr lang="lv-LV" sz="2600" dirty="0"/>
              <a:t>, spriest, </a:t>
            </a:r>
            <a:r>
              <a:rPr lang="lv-LV" sz="2600" b="1" dirty="0"/>
              <a:t>vērtēt</a:t>
            </a:r>
            <a:r>
              <a:rPr lang="lv-LV" sz="2600" dirty="0"/>
              <a:t>, izrādīt </a:t>
            </a:r>
            <a:r>
              <a:rPr lang="lv-LV" sz="2600" b="1" dirty="0"/>
              <a:t>iniciatīvu</a:t>
            </a:r>
            <a:r>
              <a:rPr lang="lv-LV" sz="2600" dirty="0"/>
              <a:t> un </a:t>
            </a:r>
            <a:r>
              <a:rPr lang="lv-LV" sz="2600" b="1" dirty="0"/>
              <a:t>aktivitāti</a:t>
            </a:r>
            <a:r>
              <a:rPr lang="lv-LV" sz="26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600" dirty="0" smtClean="0"/>
              <a:t>“</a:t>
            </a:r>
            <a:r>
              <a:rPr lang="lv-LV" sz="2600" i="1" dirty="0"/>
              <a:t>Kad 19.gs. 30. un 40. gados radās vajadzība ievēlēt pagasta pārstāvjus, vecākus, tiesnešus, skolotājus, tad nereti izvēlējās Brāļu draudzes vadošās personas.” </a:t>
            </a:r>
            <a:r>
              <a:rPr lang="lv-LV" sz="2600" dirty="0"/>
              <a:t>/R.Feldmanis/</a:t>
            </a: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97FD3F-832D-49B5-80A6-B338C580B7F2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5829300"/>
            <a:ext cx="67151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38"/>
            <a:ext cx="6429375" cy="1143000"/>
          </a:xfrm>
        </p:spPr>
        <p:txBody>
          <a:bodyPr/>
          <a:lstStyle/>
          <a:p>
            <a:r>
              <a:rPr lang="lv-LV" b="1" smtClean="0"/>
              <a:t>Latvijas himna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4525962"/>
          </a:xfrm>
        </p:spPr>
        <p:txBody>
          <a:bodyPr/>
          <a:lstStyle/>
          <a:p>
            <a:pPr marL="0" indent="0">
              <a:spcBef>
                <a:spcPts val="600"/>
              </a:spcBef>
            </a:pPr>
            <a:r>
              <a:rPr lang="lv-LV" sz="2800" b="1" smtClean="0"/>
              <a:t>Latvija</a:t>
            </a:r>
            <a:r>
              <a:rPr lang="lv-LV" sz="2800" smtClean="0"/>
              <a:t> – </a:t>
            </a:r>
            <a:r>
              <a:rPr lang="lv-LV" sz="2800" i="1" smtClean="0"/>
              <a:t>Dievs svētī Latviju</a:t>
            </a:r>
          </a:p>
          <a:p>
            <a:pPr marL="0" indent="0">
              <a:spcBef>
                <a:spcPts val="600"/>
              </a:spcBef>
            </a:pPr>
            <a:r>
              <a:rPr lang="lv-LV" sz="2800" b="1" smtClean="0"/>
              <a:t>Igaunija</a:t>
            </a:r>
            <a:r>
              <a:rPr lang="lv-LV" sz="2800" smtClean="0"/>
              <a:t> – </a:t>
            </a:r>
            <a:r>
              <a:rPr lang="it-IT" sz="2800" i="1" smtClean="0"/>
              <a:t>Mana tēvzeme, mana laime un prieks</a:t>
            </a:r>
            <a:endParaRPr lang="lv-LV" sz="2800" i="1" smtClean="0"/>
          </a:p>
          <a:p>
            <a:pPr marL="0" indent="0">
              <a:spcBef>
                <a:spcPts val="600"/>
              </a:spcBef>
            </a:pPr>
            <a:r>
              <a:rPr lang="lv-LV" sz="2800" b="1" smtClean="0"/>
              <a:t>Krievija</a:t>
            </a:r>
            <a:r>
              <a:rPr lang="lv-LV" sz="2800" i="1" smtClean="0"/>
              <a:t> – Krievija — mūsu svētītā zeme</a:t>
            </a:r>
          </a:p>
          <a:p>
            <a:pPr marL="0" indent="0">
              <a:spcBef>
                <a:spcPts val="600"/>
              </a:spcBef>
            </a:pPr>
            <a:r>
              <a:rPr lang="lv-LV" sz="2800" b="1" smtClean="0"/>
              <a:t>Vācija </a:t>
            </a:r>
            <a:r>
              <a:rPr lang="lv-LV" sz="2800" smtClean="0"/>
              <a:t>– Vācija, Vācija pāri visam </a:t>
            </a:r>
            <a:r>
              <a:rPr lang="lv-LV" sz="2800" i="1" smtClean="0"/>
              <a:t>(Deutchland, Deautchland über alles)</a:t>
            </a:r>
          </a:p>
          <a:p>
            <a:pPr marL="0" indent="0">
              <a:spcBef>
                <a:spcPct val="0"/>
              </a:spcBef>
            </a:pPr>
            <a:r>
              <a:rPr lang="lv-LV" sz="2800" b="1" smtClean="0"/>
              <a:t>ASV</a:t>
            </a:r>
            <a:r>
              <a:rPr lang="lv-LV" sz="2800" smtClean="0"/>
              <a:t> - </a:t>
            </a:r>
            <a:r>
              <a:rPr lang="lv-LV" sz="2800" i="1" smtClean="0"/>
              <a:t>Ak, saki, vai jūs varat redzēt, ko rītausmā agri gaismā</a:t>
            </a:r>
            <a:r>
              <a:rPr lang="lv-LV" sz="2800" smtClean="0"/>
              <a:t> (</a:t>
            </a:r>
            <a:r>
              <a:rPr lang="en-US" sz="2800" i="1" smtClean="0"/>
              <a:t>Oh, say can you see by the dawn's early light</a:t>
            </a:r>
            <a:r>
              <a:rPr lang="lv-LV" sz="2800" i="1" smtClean="0"/>
              <a:t>)</a:t>
            </a:r>
          </a:p>
          <a:p>
            <a:pPr marL="0" indent="0">
              <a:spcBef>
                <a:spcPts val="600"/>
              </a:spcBef>
            </a:pPr>
            <a:endParaRPr lang="lv-LV" sz="280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86DF38-41F5-49C6-BF15-927355CB300A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57346" name="Picture 2" descr="http://spi3uk.itvnet.lv/upload/articles/39/399447/images/Latvijas-valsts-himnas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162424"/>
            <a:ext cx="4819650" cy="2695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48" name="Picture 4" descr="http://spi4uk.itvnet.lv/upload/articles/47/472380/images/Latvijas-simboli-9.jpg"/>
          <p:cNvPicPr>
            <a:picLocks noChangeAspect="1" noChangeArrowheads="1"/>
          </p:cNvPicPr>
          <p:nvPr/>
        </p:nvPicPr>
        <p:blipFill>
          <a:blip r:embed="rId3"/>
          <a:srcRect t="45652"/>
          <a:stretch>
            <a:fillRect/>
          </a:stretch>
        </p:blipFill>
        <p:spPr bwMode="auto">
          <a:xfrm>
            <a:off x="6345958" y="1"/>
            <a:ext cx="2798041" cy="178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785813"/>
            <a:ext cx="607219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/>
              <a:t>Katrai lietai</a:t>
            </a:r>
            <a:r>
              <a:rPr lang="lv-LV" sz="2800" dirty="0"/>
              <a:t> ir savs </a:t>
            </a:r>
            <a:r>
              <a:rPr lang="lv-LV" sz="2800" b="1" dirty="0"/>
              <a:t>sākums!</a:t>
            </a:r>
            <a:r>
              <a:rPr lang="lv-LV" sz="2800" dirty="0"/>
              <a:t> 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Šie </a:t>
            </a:r>
            <a:r>
              <a:rPr lang="lv-LV" sz="2800" b="1" dirty="0"/>
              <a:t>kristīgie</a:t>
            </a:r>
            <a:r>
              <a:rPr lang="lv-LV" sz="2800" dirty="0"/>
              <a:t> </a:t>
            </a:r>
            <a:r>
              <a:rPr lang="lv-LV" sz="2800" b="1" dirty="0"/>
              <a:t>varoņi</a:t>
            </a:r>
            <a:r>
              <a:rPr lang="lv-LV" sz="2800" dirty="0"/>
              <a:t> ir mūsu </a:t>
            </a:r>
            <a:r>
              <a:rPr lang="lv-LV" sz="2800" b="1" dirty="0"/>
              <a:t>valsts iesākums!</a:t>
            </a:r>
            <a:r>
              <a:rPr lang="lv-LV" sz="2800" dirty="0"/>
              <a:t> 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Viņi </a:t>
            </a:r>
            <a:r>
              <a:rPr lang="lv-LV" sz="2800" b="1" dirty="0"/>
              <a:t>sevi netaupīja</a:t>
            </a:r>
            <a:r>
              <a:rPr lang="lv-LV" sz="2800" dirty="0"/>
              <a:t>, jo </a:t>
            </a:r>
            <a:r>
              <a:rPr lang="lv-LV" sz="2800" b="1" dirty="0"/>
              <a:t>Latvija</a:t>
            </a:r>
            <a:r>
              <a:rPr lang="lv-LV" sz="2800" dirty="0"/>
              <a:t> bija ļoti </a:t>
            </a:r>
            <a:r>
              <a:rPr lang="lv-LV" sz="2800" b="1" dirty="0"/>
              <a:t>augsta vērtība</a:t>
            </a:r>
            <a:r>
              <a:rPr lang="lv-LV" sz="2800" dirty="0"/>
              <a:t> viņu acīs, ka viņi bija </a:t>
            </a:r>
            <a:r>
              <a:rPr lang="lv-LV" sz="2800" b="1" dirty="0"/>
              <a:t>gatavi</a:t>
            </a:r>
            <a:r>
              <a:rPr lang="lv-LV" sz="2800" dirty="0"/>
              <a:t> par to </a:t>
            </a:r>
            <a:r>
              <a:rPr lang="lv-LV" sz="2800" b="1" dirty="0"/>
              <a:t>cīnīties</a:t>
            </a:r>
            <a:r>
              <a:rPr lang="lv-LV" sz="2800" dirty="0"/>
              <a:t> un pat </a:t>
            </a:r>
            <a:r>
              <a:rPr lang="lv-LV" sz="2800" b="1" dirty="0"/>
              <a:t>mirt</a:t>
            </a:r>
            <a:r>
              <a:rPr lang="lv-LV" sz="2800" dirty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Kas bija viņu </a:t>
            </a:r>
            <a:r>
              <a:rPr lang="lv-LV" sz="2800" b="1" dirty="0"/>
              <a:t>spēka</a:t>
            </a:r>
            <a:r>
              <a:rPr lang="lv-LV" sz="2800" dirty="0"/>
              <a:t> un </a:t>
            </a:r>
            <a:r>
              <a:rPr lang="lv-LV" sz="2800" b="1" dirty="0"/>
              <a:t>drosmes avots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 </a:t>
            </a:r>
            <a:r>
              <a:rPr lang="lv-LV" sz="2800" b="1" dirty="0" smtClean="0"/>
              <a:t>Visticamākais</a:t>
            </a:r>
            <a:r>
              <a:rPr lang="lv-LV" sz="2800" dirty="0" smtClean="0"/>
              <a:t> </a:t>
            </a:r>
            <a:r>
              <a:rPr lang="lv-LV" sz="2800" b="1" dirty="0" smtClean="0"/>
              <a:t>3vienīgais</a:t>
            </a:r>
            <a:r>
              <a:rPr lang="lv-LV" sz="2800" dirty="0" smtClean="0"/>
              <a:t> </a:t>
            </a:r>
            <a:r>
              <a:rPr lang="lv-LV" sz="2800" b="1" dirty="0"/>
              <a:t>Dievs</a:t>
            </a:r>
            <a:r>
              <a:rPr lang="lv-LV" sz="2800" dirty="0"/>
              <a:t>, par ko </a:t>
            </a:r>
            <a:r>
              <a:rPr lang="lv-LV" sz="2800" b="1" dirty="0"/>
              <a:t>pāri</a:t>
            </a:r>
            <a:r>
              <a:rPr lang="lv-LV" sz="2800" dirty="0"/>
              <a:t> </a:t>
            </a:r>
            <a:r>
              <a:rPr lang="lv-LV" sz="2800" b="1" dirty="0"/>
              <a:t>visam</a:t>
            </a:r>
            <a:r>
              <a:rPr lang="lv-LV" sz="2800" dirty="0"/>
              <a:t> </a:t>
            </a:r>
            <a:r>
              <a:rPr lang="lv-LV" sz="2800" b="1" dirty="0"/>
              <a:t>jāpateicas</a:t>
            </a:r>
            <a:r>
              <a:rPr lang="lv-LV" sz="2800" dirty="0"/>
              <a:t> par </a:t>
            </a:r>
            <a:r>
              <a:rPr lang="lv-LV" sz="2800" b="1" dirty="0"/>
              <a:t>mūsu</a:t>
            </a:r>
            <a:r>
              <a:rPr lang="lv-LV" sz="2800" dirty="0"/>
              <a:t> </a:t>
            </a:r>
            <a:r>
              <a:rPr lang="lv-LV" sz="2800" b="1" dirty="0"/>
              <a:t>neatkarību</a:t>
            </a:r>
            <a:r>
              <a:rPr lang="lv-LV" sz="2800" dirty="0"/>
              <a:t>! </a:t>
            </a:r>
            <a:endParaRPr lang="lv-LV" sz="2800" dirty="0" smtClean="0"/>
          </a:p>
          <a:p>
            <a:pPr>
              <a:buFont typeface="Arial" charset="0"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mūs Dievs var padarīt par varoņiem </a:t>
            </a:r>
            <a:r>
              <a:rPr lang="lv-LV" sz="2800" dirty="0" smtClean="0"/>
              <a:t>kādā jomā, </a:t>
            </a:r>
            <a:r>
              <a:rPr lang="lv-LV" sz="2800" b="1" dirty="0" smtClean="0"/>
              <a:t>ja uzticībā sekojam Viņam</a:t>
            </a:r>
            <a:r>
              <a:rPr lang="lv-LV" sz="2800" dirty="0" smtClean="0"/>
              <a:t>! </a:t>
            </a:r>
            <a:r>
              <a:rPr lang="lv-LV" sz="2800" dirty="0" smtClean="0"/>
              <a:t>Āmen</a:t>
            </a:r>
            <a:endParaRPr lang="lv-LV" sz="2800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95AA12-7774-44BC-A2DE-C018880A9198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9222" name="Picture 6" descr="http://2.bp.blogspot.com/-CLqxtjHUG3k/TrzawPP2wnI/AAAAAAAAASA/tT2tHHIREpc/s1600/11novembris_sveces_lacplesa_dienaIMG_58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071545"/>
            <a:ext cx="3071802" cy="5244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64C936-BD28-4C60-895F-0CD5CAB8891F}" type="slidenum">
              <a:rPr lang="lv-LV" smtClean="0"/>
              <a:pPr/>
              <a:t>15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b="1" smtClean="0"/>
              <a:t>Lāčplēša diena</a:t>
            </a:r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E5B1D1-0B25-42C2-B0E3-C54F5DFD5F49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85794"/>
            <a:ext cx="82153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varoņu laiks ir pagājis</a:t>
            </a:r>
            <a:r>
              <a:rPr lang="lv-LV" sz="2800" dirty="0" smtClean="0"/>
              <a:t>?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šodien</a:t>
            </a:r>
            <a:r>
              <a:rPr lang="lv-LV" sz="2800" dirty="0" smtClean="0"/>
              <a:t> </a:t>
            </a:r>
            <a:r>
              <a:rPr lang="lv-LV" sz="2800" b="1" dirty="0" smtClean="0"/>
              <a:t>nav vairs mums varoņu</a:t>
            </a:r>
            <a:r>
              <a:rPr lang="lv-LV" sz="2800" dirty="0" smtClean="0"/>
              <a:t>?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varoni padara par varoni</a:t>
            </a:r>
            <a:r>
              <a:rPr lang="lv-LV" sz="2800" dirty="0" smtClean="0"/>
              <a:t>?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Vai arī es varu kļūt par varoni</a:t>
            </a:r>
            <a:r>
              <a:rPr lang="lv-LV" sz="2800" dirty="0" smtClean="0"/>
              <a:t>? </a:t>
            </a:r>
            <a:r>
              <a:rPr lang="lv-LV" sz="2800" b="1" dirty="0" smtClean="0"/>
              <a:t>Kādā veidā</a:t>
            </a:r>
            <a:r>
              <a:rPr lang="lv-LV" sz="2800" dirty="0" smtClean="0"/>
              <a:t>?</a:t>
            </a:r>
            <a:endParaRPr lang="en-US" sz="2800" dirty="0"/>
          </a:p>
        </p:txBody>
      </p:sp>
      <p:pic>
        <p:nvPicPr>
          <p:cNvPr id="7" name="Picture 8" descr="https://pbs.twimg.com/media/Br3JRsSIAAAte3A.png:large"/>
          <p:cNvPicPr>
            <a:picLocks noChangeAspect="1" noChangeArrowheads="1"/>
          </p:cNvPicPr>
          <p:nvPr/>
        </p:nvPicPr>
        <p:blipFill>
          <a:blip r:embed="rId2"/>
          <a:srcRect l="7326" r="9340" b="1273"/>
          <a:stretch>
            <a:fillRect/>
          </a:stretch>
        </p:blipFill>
        <p:spPr bwMode="auto">
          <a:xfrm>
            <a:off x="285750" y="2571744"/>
            <a:ext cx="8572500" cy="408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b="1" smtClean="0"/>
              <a:t>Lāčplēša diena</a:t>
            </a:r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E5B1D1-0B25-42C2-B0E3-C54F5DFD5F49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42938"/>
            <a:ext cx="75723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/>
              <a:t>1919.g. </a:t>
            </a:r>
            <a:r>
              <a:rPr lang="lv-LV" sz="2800" b="1"/>
              <a:t>11.novembrī Latvijas armija </a:t>
            </a:r>
            <a:r>
              <a:rPr lang="lv-LV" sz="2800"/>
              <a:t>sakāva </a:t>
            </a:r>
            <a:r>
              <a:rPr lang="lv-LV" sz="2800" b="1"/>
              <a:t>cara armijas </a:t>
            </a:r>
            <a:r>
              <a:rPr lang="lv-LV" sz="2800"/>
              <a:t>virsnieka </a:t>
            </a:r>
            <a:r>
              <a:rPr lang="lv-LV" sz="2800" b="1"/>
              <a:t>Bermonta</a:t>
            </a:r>
            <a:r>
              <a:rPr lang="lv-LV" sz="2800"/>
              <a:t> vadītos </a:t>
            </a:r>
            <a:r>
              <a:rPr lang="lv-LV" sz="2800" b="1"/>
              <a:t>vācu</a:t>
            </a:r>
            <a:r>
              <a:rPr lang="lv-LV" sz="2800"/>
              <a:t> un </a:t>
            </a:r>
            <a:r>
              <a:rPr lang="lv-LV" sz="2800" b="1"/>
              <a:t>krievu</a:t>
            </a:r>
            <a:r>
              <a:rPr lang="lv-LV" sz="2800"/>
              <a:t> </a:t>
            </a:r>
            <a:r>
              <a:rPr lang="lv-LV" sz="2800" b="1"/>
              <a:t>baltgvardu</a:t>
            </a:r>
            <a:r>
              <a:rPr lang="lv-LV" sz="2800"/>
              <a:t> </a:t>
            </a:r>
            <a:r>
              <a:rPr lang="lv-LV" sz="2800" b="1"/>
              <a:t>spēkus</a:t>
            </a:r>
            <a:r>
              <a:rPr lang="lv-LV" sz="2800"/>
              <a:t> </a:t>
            </a:r>
            <a:r>
              <a:rPr lang="lv-LV" sz="2800" b="1"/>
              <a:t>Rīgā</a:t>
            </a:r>
            <a:r>
              <a:rPr lang="lv-LV" sz="2800"/>
              <a:t> un </a:t>
            </a:r>
            <a:r>
              <a:rPr lang="lv-LV" sz="2800" b="1"/>
              <a:t>atbrīvoja Daugavas kreiso krastu!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Šie </a:t>
            </a:r>
            <a:r>
              <a:rPr lang="lv-LV" sz="2800" b="1"/>
              <a:t>varoņi</a:t>
            </a:r>
            <a:r>
              <a:rPr lang="lv-LV" sz="2800"/>
              <a:t> ir mūsu </a:t>
            </a:r>
            <a:r>
              <a:rPr lang="lv-LV" sz="2800" b="1"/>
              <a:t>valsts iesākums!</a:t>
            </a:r>
            <a:r>
              <a:rPr lang="lv-LV" sz="2800"/>
              <a:t> 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Katrai lietai</a:t>
            </a:r>
            <a:r>
              <a:rPr lang="lv-LV" sz="2800"/>
              <a:t> ir savs </a:t>
            </a:r>
            <a:r>
              <a:rPr lang="lv-LV" sz="2800" b="1"/>
              <a:t>sākums!</a:t>
            </a:r>
            <a:r>
              <a:rPr lang="lv-LV" sz="2800"/>
              <a:t> 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Sākums</a:t>
            </a:r>
            <a:r>
              <a:rPr lang="lv-LV" sz="2800"/>
              <a:t> ir </a:t>
            </a:r>
            <a:r>
              <a:rPr lang="lv-LV" sz="2800" b="1"/>
              <a:t>svarīgs</a:t>
            </a:r>
            <a:r>
              <a:rPr lang="lv-LV" sz="2800"/>
              <a:t> jebkurā </a:t>
            </a:r>
            <a:r>
              <a:rPr lang="lv-LV" sz="2800" b="1"/>
              <a:t>pasākumā!</a:t>
            </a:r>
            <a:r>
              <a:rPr lang="lv-LV" sz="2800"/>
              <a:t> </a:t>
            </a:r>
          </a:p>
          <a:p>
            <a:pPr>
              <a:buFont typeface="Arial" charset="0"/>
              <a:buChar char="•"/>
            </a:pPr>
            <a:r>
              <a:rPr lang="lv-LV" sz="2800"/>
              <a:t>Bet kas bija mūsu </a:t>
            </a:r>
            <a:r>
              <a:rPr lang="lv-LV" sz="2800" b="1"/>
              <a:t>valsts iesākumā</a:t>
            </a:r>
            <a:r>
              <a:rPr lang="lv-LV" sz="2800"/>
              <a:t>? – </a:t>
            </a:r>
            <a:r>
              <a:rPr lang="lv-LV" sz="2800" b="1"/>
              <a:t>Neatkarības</a:t>
            </a:r>
            <a:r>
              <a:rPr lang="lv-LV" sz="2800"/>
              <a:t> </a:t>
            </a:r>
            <a:r>
              <a:rPr lang="lv-LV" sz="2800" b="1"/>
              <a:t>pasludināšana</a:t>
            </a:r>
            <a:r>
              <a:rPr lang="lv-LV" sz="2800"/>
              <a:t> un tai </a:t>
            </a:r>
            <a:r>
              <a:rPr lang="lv-LV" sz="2800" b="1"/>
              <a:t>sekojošas brīvības cīņas</a:t>
            </a:r>
            <a:r>
              <a:rPr lang="lv-LV" sz="2800"/>
              <a:t>, lai to </a:t>
            </a:r>
            <a:r>
              <a:rPr lang="lv-LV" sz="2800" b="1"/>
              <a:t>aizstāvētu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Šie </a:t>
            </a:r>
            <a:r>
              <a:rPr lang="lv-LV" sz="2800" b="1"/>
              <a:t>varoņi</a:t>
            </a:r>
            <a:r>
              <a:rPr lang="lv-LV" sz="2800"/>
              <a:t> ir mūsu </a:t>
            </a:r>
            <a:r>
              <a:rPr lang="lv-LV" sz="2800" b="1"/>
              <a:t>valsts iesākums</a:t>
            </a:r>
            <a:r>
              <a:rPr lang="lv-LV" sz="2800"/>
              <a:t>, viņi </a:t>
            </a:r>
            <a:r>
              <a:rPr lang="lv-LV" sz="2800" b="1"/>
              <a:t>sevi netaupīja</a:t>
            </a:r>
            <a:r>
              <a:rPr lang="lv-LV" sz="2800"/>
              <a:t>, jo </a:t>
            </a:r>
            <a:r>
              <a:rPr lang="lv-LV" sz="2800" b="1"/>
              <a:t>Latvija</a:t>
            </a:r>
            <a:r>
              <a:rPr lang="lv-LV" sz="2800"/>
              <a:t> bija ļoti </a:t>
            </a:r>
            <a:r>
              <a:rPr lang="lv-LV" sz="2800" b="1"/>
              <a:t>augsta vērtība</a:t>
            </a:r>
            <a:r>
              <a:rPr lang="lv-LV" sz="2800"/>
              <a:t> viņu acīs, ka viņi bija </a:t>
            </a:r>
            <a:r>
              <a:rPr lang="lv-LV" sz="2800" b="1"/>
              <a:t>gatavi</a:t>
            </a:r>
            <a:r>
              <a:rPr lang="lv-LV" sz="2800"/>
              <a:t> par to </a:t>
            </a:r>
            <a:r>
              <a:rPr lang="lv-LV" sz="2800" b="1"/>
              <a:t>cīnīties</a:t>
            </a:r>
            <a:r>
              <a:rPr lang="lv-LV" sz="2800"/>
              <a:t> un pat </a:t>
            </a:r>
            <a:r>
              <a:rPr lang="lv-LV" sz="2800" b="1"/>
              <a:t>mirt</a:t>
            </a:r>
            <a:r>
              <a:rPr lang="lv-LV" sz="2800"/>
              <a:t>.</a:t>
            </a:r>
            <a:endParaRPr lang="en-US" sz="2800"/>
          </a:p>
        </p:txBody>
      </p:sp>
      <p:pic>
        <p:nvPicPr>
          <p:cNvPr id="3079" name="Picture 7" descr="http://www.diena.lv/uploads/thumbnails/grey_705x457/article/1392/13912815/4103748_ORIGINAL_1320228279.jpg.jpg"/>
          <p:cNvPicPr>
            <a:picLocks noChangeAspect="1" noChangeArrowheads="1"/>
          </p:cNvPicPr>
          <p:nvPr/>
        </p:nvPicPr>
        <p:blipFill>
          <a:blip r:embed="rId2"/>
          <a:srcRect l="2128" r="4255"/>
          <a:stretch>
            <a:fillRect/>
          </a:stretch>
        </p:blipFill>
        <p:spPr bwMode="auto">
          <a:xfrm>
            <a:off x="6771089" y="4857760"/>
            <a:ext cx="2372911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http://www.ligatne.lv/uploads/filedir/Jaunumi/img_0105.jpg"/>
          <p:cNvPicPr>
            <a:picLocks noChangeAspect="1" noChangeArrowheads="1"/>
          </p:cNvPicPr>
          <p:nvPr/>
        </p:nvPicPr>
        <p:blipFill>
          <a:blip r:embed="rId3" cstate="print"/>
          <a:srcRect t="8982" r="19107"/>
          <a:stretch>
            <a:fillRect/>
          </a:stretch>
        </p:blipFill>
        <p:spPr bwMode="auto">
          <a:xfrm>
            <a:off x="6357950" y="1891272"/>
            <a:ext cx="2786050" cy="2252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14313"/>
            <a:ext cx="8964612" cy="1071563"/>
          </a:xfrm>
        </p:spPr>
        <p:txBody>
          <a:bodyPr/>
          <a:lstStyle/>
          <a:p>
            <a:pPr eaLnBrk="1" hangingPunct="1"/>
            <a:r>
              <a:rPr lang="lv-LV" b="1" smtClean="0"/>
              <a:t>Melnais bruņinieks atkal nāk!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E60DBB-BED0-45BE-ADA2-97D37056FC82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71500"/>
            <a:ext cx="914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/>
              <a:t>Tie ir </a:t>
            </a:r>
            <a:r>
              <a:rPr lang="lv-LV" sz="2800" b="1"/>
              <a:t>mūsu vec-vec-vectētiņi</a:t>
            </a:r>
            <a:r>
              <a:rPr lang="lv-LV" sz="2800"/>
              <a:t>, kas tur </a:t>
            </a:r>
            <a:r>
              <a:rPr lang="lv-LV" sz="2800" b="1"/>
              <a:t>cīnījās</a:t>
            </a:r>
            <a:r>
              <a:rPr lang="lv-LV" sz="2800"/>
              <a:t>. Un, ja mūsu </a:t>
            </a:r>
            <a:r>
              <a:rPr lang="lv-LV" sz="2800" b="1"/>
              <a:t>iesākums</a:t>
            </a:r>
            <a:r>
              <a:rPr lang="lv-LV" sz="2800"/>
              <a:t> ir </a:t>
            </a:r>
            <a:r>
              <a:rPr lang="lv-LV" sz="2800" b="1"/>
              <a:t>rodams</a:t>
            </a:r>
            <a:r>
              <a:rPr lang="lv-LV" sz="2800"/>
              <a:t> </a:t>
            </a:r>
            <a:r>
              <a:rPr lang="lv-LV" sz="2800" b="1"/>
              <a:t>varonībā</a:t>
            </a:r>
            <a:r>
              <a:rPr lang="lv-LV" sz="2800"/>
              <a:t>, tad arī </a:t>
            </a:r>
            <a:r>
              <a:rPr lang="lv-LV" sz="2800" b="1"/>
              <a:t>turpinājums</a:t>
            </a:r>
            <a:r>
              <a:rPr lang="lv-LV" sz="2800"/>
              <a:t> </a:t>
            </a:r>
            <a:r>
              <a:rPr lang="lv-LV" sz="2800" b="1"/>
              <a:t>nedrīkst</a:t>
            </a:r>
            <a:r>
              <a:rPr lang="lv-LV" sz="2800"/>
              <a:t> būt </a:t>
            </a:r>
            <a:r>
              <a:rPr lang="lv-LV" sz="2800" b="1"/>
              <a:t>citādāks</a:t>
            </a:r>
            <a:r>
              <a:rPr lang="lv-LV" sz="2800"/>
              <a:t>. Arī </a:t>
            </a:r>
            <a:r>
              <a:rPr lang="lv-LV" sz="2800" b="1"/>
              <a:t>mums šodien</a:t>
            </a:r>
            <a:r>
              <a:rPr lang="lv-LV" sz="2800"/>
              <a:t> ir </a:t>
            </a:r>
            <a:r>
              <a:rPr lang="lv-LV" sz="2800" b="1"/>
              <a:t>jāstāv</a:t>
            </a:r>
            <a:r>
              <a:rPr lang="lv-LV" sz="2800"/>
              <a:t> par </a:t>
            </a:r>
            <a:r>
              <a:rPr lang="lv-LV" sz="2800" b="1"/>
              <a:t>mūsu valstī</a:t>
            </a:r>
            <a:r>
              <a:rPr lang="lv-LV" sz="2800"/>
              <a:t> un </a:t>
            </a:r>
            <a:r>
              <a:rPr lang="lv-LV" sz="2800" b="1"/>
              <a:t>mūsu</a:t>
            </a:r>
            <a:r>
              <a:rPr lang="lv-LV" sz="2800"/>
              <a:t> </a:t>
            </a:r>
            <a:r>
              <a:rPr lang="lv-LV" sz="2800" b="1"/>
              <a:t>bērniem</a:t>
            </a:r>
            <a:r>
              <a:rPr lang="lv-LV" sz="2800"/>
              <a:t> to </a:t>
            </a:r>
            <a:r>
              <a:rPr lang="lv-LV" sz="2800" b="1"/>
              <a:t>vajadzēs darīt rīt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1919.gada oktobrī</a:t>
            </a:r>
            <a:r>
              <a:rPr lang="lv-LV" sz="2800"/>
              <a:t> tūkstošiem </a:t>
            </a:r>
            <a:r>
              <a:rPr lang="lv-LV" sz="2800" b="1"/>
              <a:t>brīvprātīgo</a:t>
            </a:r>
            <a:r>
              <a:rPr lang="lv-LV" sz="2800"/>
              <a:t> atsaucās uz </a:t>
            </a:r>
            <a:r>
              <a:rPr lang="lv-LV" sz="2800" b="1"/>
              <a:t>LV</a:t>
            </a:r>
            <a:r>
              <a:rPr lang="lv-LV" sz="2800"/>
              <a:t> </a:t>
            </a:r>
            <a:r>
              <a:rPr lang="lv-LV" sz="2800" b="1"/>
              <a:t>pagaidu valdības</a:t>
            </a:r>
            <a:r>
              <a:rPr lang="lv-LV" sz="2800"/>
              <a:t> </a:t>
            </a:r>
            <a:r>
              <a:rPr lang="lv-LV" sz="2800" b="1"/>
              <a:t>aicinājumu</a:t>
            </a:r>
            <a:r>
              <a:rPr lang="lv-LV" sz="2800"/>
              <a:t>: „</a:t>
            </a:r>
            <a:r>
              <a:rPr lang="lv-LV" sz="2800" b="1"/>
              <a:t>Melnais bruņinieks atkal nāk! Pie ieročiem! Uz cīņu!</a:t>
            </a:r>
            <a:r>
              <a:rPr lang="lv-LV" sz="2800"/>
              <a:t>”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Vai </a:t>
            </a:r>
            <a:r>
              <a:rPr lang="lv-LV" sz="2800" b="1"/>
              <a:t>Bermontieši</a:t>
            </a:r>
            <a:r>
              <a:rPr lang="lv-LV" sz="2800"/>
              <a:t> </a:t>
            </a:r>
            <a:r>
              <a:rPr lang="lv-LV" sz="2800" b="1"/>
              <a:t>negaidīja</a:t>
            </a:r>
            <a:r>
              <a:rPr lang="lv-LV" sz="2800"/>
              <a:t> lielo </a:t>
            </a:r>
            <a:r>
              <a:rPr lang="lv-LV" sz="2800" b="1"/>
              <a:t>uzbrukumu</a:t>
            </a:r>
            <a:r>
              <a:rPr lang="lv-LV" sz="2800"/>
              <a:t> </a:t>
            </a:r>
            <a:r>
              <a:rPr lang="lv-LV" sz="2800" b="1"/>
              <a:t>Bolderājai</a:t>
            </a:r>
            <a:r>
              <a:rPr lang="lv-LV" sz="2800"/>
              <a:t>?</a:t>
            </a:r>
            <a:endParaRPr lang="en-US" sz="2800"/>
          </a:p>
        </p:txBody>
      </p:sp>
      <p:pic>
        <p:nvPicPr>
          <p:cNvPr id="38914" name="Picture 2" descr="http://2.bp.blogspot.com/-WyGfPBSPevs/UMJBryTO8tI/AAAAAAAAAJw/U-RbIvbEWig/s1600/11.novemb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429132"/>
            <a:ext cx="7072330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zudusilatvija.lv/static/files/11/06/14/riga1_png_600x375_watermark-zl_watermark-r20xb20_q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000108"/>
            <a:ext cx="400049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5357813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/>
              <a:t>1919.g. 15.oktobra</a:t>
            </a:r>
            <a:r>
              <a:rPr lang="lv-LV" sz="2800"/>
              <a:t> rītā pār Daugavas </a:t>
            </a:r>
            <a:r>
              <a:rPr lang="lv-LV" sz="2800" b="1"/>
              <a:t>Dzelzs tiltu</a:t>
            </a:r>
            <a:r>
              <a:rPr lang="lv-LV" sz="2800"/>
              <a:t> devās aptuveni </a:t>
            </a:r>
            <a:r>
              <a:rPr lang="lv-LV" sz="2800" b="1"/>
              <a:t>100 brīvprātīgo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Viņu uzdevums bija </a:t>
            </a:r>
            <a:r>
              <a:rPr lang="lv-LV" sz="2800" b="1"/>
              <a:t>novērst uzmanību</a:t>
            </a:r>
            <a:r>
              <a:rPr lang="lv-LV" sz="2800"/>
              <a:t> no </a:t>
            </a:r>
            <a:r>
              <a:rPr lang="lv-LV" sz="2800" b="1"/>
              <a:t>Daugavgrīvas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Vīri soļoja</a:t>
            </a:r>
            <a:r>
              <a:rPr lang="lv-LV" sz="2800"/>
              <a:t> dziedādami</a:t>
            </a:r>
          </a:p>
          <a:p>
            <a:r>
              <a:rPr lang="lv-LV" sz="2800"/>
              <a:t> „</a:t>
            </a:r>
            <a:r>
              <a:rPr lang="lv-LV" sz="2800" i="1"/>
              <a:t>Div dūjiņas</a:t>
            </a:r>
            <a:r>
              <a:rPr lang="lv-LV" sz="2800"/>
              <a:t>”!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Dziedāja visi</a:t>
            </a:r>
            <a:r>
              <a:rPr lang="lv-LV" sz="2800"/>
              <a:t>, </a:t>
            </a:r>
            <a:r>
              <a:rPr lang="lv-LV" sz="2800" b="1"/>
              <a:t>Rīga trīsēja</a:t>
            </a:r>
            <a:r>
              <a:rPr lang="lv-LV" sz="2800"/>
              <a:t> no </a:t>
            </a:r>
            <a:r>
              <a:rPr lang="lv-LV" sz="2800" b="1"/>
              <a:t>dziesmas šalkām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Viņi </a:t>
            </a:r>
            <a:r>
              <a:rPr lang="lv-LV" sz="2800" b="1"/>
              <a:t>pārgāja</a:t>
            </a:r>
            <a:r>
              <a:rPr lang="lv-LV" sz="2800"/>
              <a:t> pāri </a:t>
            </a:r>
            <a:r>
              <a:rPr lang="lv-LV" sz="2800" b="1"/>
              <a:t>Daugavai</a:t>
            </a:r>
            <a:r>
              <a:rPr lang="lv-LV" sz="2800"/>
              <a:t>, lai </a:t>
            </a:r>
            <a:r>
              <a:rPr lang="lv-LV" sz="2800" b="1"/>
              <a:t>neatgrieztos</a:t>
            </a:r>
            <a:r>
              <a:rPr lang="lv-LV" sz="2800"/>
              <a:t>. </a:t>
            </a:r>
            <a:r>
              <a:rPr lang="lv-LV" sz="2800" b="1"/>
              <a:t>Atpakaļ neatnāca neviens</a:t>
            </a:r>
            <a:r>
              <a:rPr lang="lv-LV" sz="2800"/>
              <a:t>! </a:t>
            </a:r>
            <a:r>
              <a:rPr lang="lv-LV" sz="2800" b="1"/>
              <a:t>Visi zināja</a:t>
            </a:r>
            <a:r>
              <a:rPr lang="lv-LV" sz="2800"/>
              <a:t>, ka </a:t>
            </a:r>
            <a:r>
              <a:rPr lang="lv-LV" sz="2800" b="1"/>
              <a:t>iet nāvē</a:t>
            </a:r>
            <a:r>
              <a:rPr lang="lv-LV" sz="2800"/>
              <a:t>, un tomēr </a:t>
            </a:r>
            <a:r>
              <a:rPr lang="lv-LV" sz="2800" b="1"/>
              <a:t>droši gāja</a:t>
            </a:r>
            <a:r>
              <a:rPr lang="lv-LV" sz="2800"/>
              <a:t>! </a:t>
            </a:r>
            <a:endParaRPr lang="en-US" sz="280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2448E2-227E-4E65-83E4-2A2887DD0B3A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smtClean="0">
                <a:solidFill>
                  <a:schemeClr val="tx1"/>
                </a:solidFill>
              </a:rPr>
              <a:t>100 varoņi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Pēc </a:t>
            </a:r>
            <a:r>
              <a:rPr lang="lv-LV" sz="2800" b="1"/>
              <a:t>nedēļu ilgām cīņām</a:t>
            </a:r>
            <a:r>
              <a:rPr lang="lv-LV" sz="2800"/>
              <a:t> </a:t>
            </a:r>
            <a:r>
              <a:rPr lang="lv-LV" sz="2800" b="1"/>
              <a:t>10.novembrī</a:t>
            </a:r>
            <a:r>
              <a:rPr lang="lv-LV" sz="2800"/>
              <a:t> sākās Latvijas armijas </a:t>
            </a:r>
            <a:r>
              <a:rPr lang="lv-LV" sz="2800" b="1"/>
              <a:t>ģenerāluzbrukums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Un </a:t>
            </a:r>
            <a:r>
              <a:rPr lang="lv-LV" sz="2800" b="1"/>
              <a:t>11.novembrī</a:t>
            </a:r>
            <a:r>
              <a:rPr lang="lv-LV" sz="2800"/>
              <a:t> pēc </a:t>
            </a:r>
            <a:r>
              <a:rPr lang="lv-LV" sz="2800" b="1"/>
              <a:t>niknām cīņām Rīga tika atbrīvota</a:t>
            </a:r>
            <a:r>
              <a:rPr lang="lv-LV" sz="2800"/>
              <a:t>. Un </a:t>
            </a:r>
            <a:r>
              <a:rPr lang="lv-LV" sz="2800" b="1"/>
              <a:t>latviešu armija</a:t>
            </a:r>
            <a:r>
              <a:rPr lang="lv-LV" sz="2800"/>
              <a:t> ieņēma </a:t>
            </a:r>
            <a:r>
              <a:rPr lang="lv-LV" sz="2800" b="1"/>
              <a:t>līniju Vecdubulti-Stopiņi-Ķekava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Par godu šim notikumam </a:t>
            </a:r>
            <a:r>
              <a:rPr lang="lv-LV" sz="2800" b="1"/>
              <a:t>Rīgas atbrīvošanas diena</a:t>
            </a:r>
            <a:r>
              <a:rPr lang="lv-LV" sz="2800"/>
              <a:t> tiek svinēta kā </a:t>
            </a:r>
            <a:r>
              <a:rPr lang="lv-LV" sz="2800" b="1"/>
              <a:t>Lāčplēša diena</a:t>
            </a:r>
            <a:r>
              <a:rPr lang="lv-LV" sz="2800"/>
              <a:t>.</a:t>
            </a:r>
            <a:endParaRPr lang="en-US" sz="280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2C3E57-5FE0-45BF-A842-590C1D31EA11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smtClean="0">
                <a:solidFill>
                  <a:schemeClr val="tx1"/>
                </a:solidFill>
              </a:rPr>
              <a:t>Uzvara pār Rīgu</a:t>
            </a:r>
          </a:p>
        </p:txBody>
      </p:sp>
      <p:pic>
        <p:nvPicPr>
          <p:cNvPr id="5126" name="Picture 6" descr="http://www.sargs.lv/%7E/media/Sargs_LV/Vesture/Vesture/2010/4_AC.ashx?w=550&amp;h=311&amp;as=1"/>
          <p:cNvPicPr>
            <a:picLocks noChangeAspect="1" noChangeArrowheads="1"/>
          </p:cNvPicPr>
          <p:nvPr/>
        </p:nvPicPr>
        <p:blipFill>
          <a:blip r:embed="rId2"/>
          <a:srcRect t="24116"/>
          <a:stretch>
            <a:fillRect/>
          </a:stretch>
        </p:blipFill>
        <p:spPr bwMode="auto">
          <a:xfrm>
            <a:off x="357158" y="3643314"/>
            <a:ext cx="8429684" cy="3187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smtClean="0">
                <a:solidFill>
                  <a:schemeClr val="tx1"/>
                </a:solidFill>
              </a:rPr>
              <a:t>Kur tāds spēks un drosme?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71500"/>
            <a:ext cx="6500813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/>
              <a:t>Bet </a:t>
            </a:r>
            <a:r>
              <a:rPr lang="lv-LV" sz="2800" b="1"/>
              <a:t>kur viņi ņēma spēku savai varonībai</a:t>
            </a:r>
            <a:r>
              <a:rPr lang="lv-LV" sz="2800"/>
              <a:t>, motivācijai, gribai? 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Kur slēpjas</a:t>
            </a:r>
            <a:r>
              <a:rPr lang="lv-LV" sz="2800"/>
              <a:t> viņu </a:t>
            </a:r>
            <a:r>
              <a:rPr lang="lv-LV" sz="2800" b="1"/>
              <a:t>izcilības</a:t>
            </a:r>
            <a:r>
              <a:rPr lang="lv-LV" sz="2800"/>
              <a:t> un </a:t>
            </a:r>
            <a:r>
              <a:rPr lang="lv-LV" sz="2800" b="1"/>
              <a:t>varonības avoti</a:t>
            </a:r>
            <a:r>
              <a:rPr lang="lv-LV" sz="2800"/>
              <a:t>? – </a:t>
            </a:r>
            <a:r>
              <a:rPr lang="lv-LV" sz="2800" b="1"/>
              <a:t>Lāčplēsī?</a:t>
            </a:r>
            <a:r>
              <a:rPr lang="lv-LV" sz="2800"/>
              <a:t> - </a:t>
            </a:r>
            <a:r>
              <a:rPr lang="lv-LV" sz="2800" b="1"/>
              <a:t>NĒ</a:t>
            </a:r>
          </a:p>
          <a:p>
            <a:pPr>
              <a:buFont typeface="Arial" charset="0"/>
              <a:buChar char="•"/>
            </a:pPr>
            <a:r>
              <a:rPr lang="lv-LV" sz="2800"/>
              <a:t>Viņi taču nebija kādi </a:t>
            </a:r>
            <a:r>
              <a:rPr lang="lv-LV" sz="2800" b="1"/>
              <a:t>mītiski pārcilvēki</a:t>
            </a:r>
            <a:r>
              <a:rPr lang="lv-LV" sz="2800"/>
              <a:t>, </a:t>
            </a:r>
            <a:r>
              <a:rPr lang="lv-LV" sz="2800" b="1"/>
              <a:t>pasaku</a:t>
            </a:r>
            <a:r>
              <a:rPr lang="lv-LV" sz="2800"/>
              <a:t> </a:t>
            </a:r>
            <a:r>
              <a:rPr lang="lv-LV" sz="2800" b="1"/>
              <a:t>varoņi</a:t>
            </a:r>
            <a:r>
              <a:rPr lang="lv-LV" sz="2800"/>
              <a:t>, viņi bija </a:t>
            </a:r>
            <a:r>
              <a:rPr lang="lv-LV" sz="2800" b="1"/>
              <a:t>vienkārši cilvēki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Šo </a:t>
            </a:r>
            <a:r>
              <a:rPr lang="lv-LV" sz="2800" b="1"/>
              <a:t>varoņu dvēseles stāvoklis</a:t>
            </a:r>
            <a:r>
              <a:rPr lang="lv-LV" sz="2800"/>
              <a:t> un </a:t>
            </a:r>
            <a:r>
              <a:rPr lang="lv-LV" sz="2800" b="1"/>
              <a:t>iekšējās cīņas nianses</a:t>
            </a:r>
            <a:r>
              <a:rPr lang="lv-LV" sz="2800"/>
              <a:t> parasti    </a:t>
            </a:r>
            <a:r>
              <a:rPr lang="lv-LV" sz="2800" b="1"/>
              <a:t>paliek aiz kadra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Bet kas </a:t>
            </a:r>
            <a:r>
              <a:rPr lang="lv-LV" sz="2800" b="1"/>
              <a:t>dod spēku</a:t>
            </a:r>
            <a:r>
              <a:rPr lang="lv-LV" sz="2800"/>
              <a:t> šim </a:t>
            </a:r>
            <a:r>
              <a:rPr lang="lv-LV" sz="2800" b="1"/>
              <a:t>varonim</a:t>
            </a:r>
            <a:r>
              <a:rPr lang="lv-LV" sz="2800"/>
              <a:t>? </a:t>
            </a:r>
          </a:p>
          <a:p>
            <a:pPr>
              <a:buFont typeface="Arial" charset="0"/>
              <a:buChar char="•"/>
            </a:pPr>
            <a:r>
              <a:rPr lang="lv-LV" sz="2800"/>
              <a:t>Kas </a:t>
            </a:r>
            <a:r>
              <a:rPr lang="lv-LV" sz="2800" b="1"/>
              <a:t>veidoja</a:t>
            </a:r>
            <a:r>
              <a:rPr lang="lv-LV" sz="2800"/>
              <a:t> šos </a:t>
            </a:r>
            <a:r>
              <a:rPr lang="lv-LV" sz="2800" b="1"/>
              <a:t>varoņus</a:t>
            </a:r>
            <a:r>
              <a:rPr lang="lv-LV" sz="2800"/>
              <a:t> par </a:t>
            </a:r>
            <a:r>
              <a:rPr lang="lv-LV" sz="2800" b="1"/>
              <a:t>tiem</a:t>
            </a:r>
            <a:r>
              <a:rPr lang="lv-LV" sz="2800"/>
              <a:t>, kas tie </a:t>
            </a:r>
            <a:r>
              <a:rPr lang="lv-LV" sz="2800" b="1"/>
              <a:t>kļuva</a:t>
            </a:r>
            <a:r>
              <a:rPr lang="lv-LV" sz="2800"/>
              <a:t>?</a:t>
            </a:r>
          </a:p>
          <a:p>
            <a:pPr>
              <a:buFont typeface="Arial" charset="0"/>
              <a:buChar char="•"/>
            </a:pPr>
            <a:r>
              <a:rPr lang="lv-LV" sz="2800"/>
              <a:t>Un </a:t>
            </a:r>
            <a:r>
              <a:rPr lang="lv-LV" sz="2800" b="1"/>
              <a:t>vai mēs šodien spētu</a:t>
            </a:r>
            <a:r>
              <a:rPr lang="lv-LV" sz="2800"/>
              <a:t> to </a:t>
            </a:r>
            <a:r>
              <a:rPr lang="lv-LV" sz="2800" b="1"/>
              <a:t>pašu</a:t>
            </a:r>
            <a:r>
              <a:rPr lang="lv-LV" sz="2800"/>
              <a:t>?</a:t>
            </a:r>
            <a:endParaRPr lang="lv-LV" sz="2700"/>
          </a:p>
        </p:txBody>
      </p:sp>
      <p:sp>
        <p:nvSpPr>
          <p:cNvPr id="71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F09AA8-D7CD-45DF-9866-88CA80430299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41986" name="Picture 2" descr="http://www.laiki.lv/_Jurmala/ImageHandler.ashx?UploadedFile=true&amp;pg=c069b419-2d7a-40bf-99da-70ff62e2e681&amp;image=%7E/App_Data/UserImages/Image/11%20novembr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3314" y="1357298"/>
            <a:ext cx="3400685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hdwallpapers.in/walls/african_lion_king-w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143536"/>
            <a:ext cx="3429024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38175"/>
            <a:ext cx="9001125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b="1"/>
              <a:t>Mūsdienās</a:t>
            </a:r>
            <a:r>
              <a:rPr lang="lv-LV" sz="2800"/>
              <a:t> vēl </a:t>
            </a:r>
            <a:r>
              <a:rPr lang="lv-LV" sz="2800" b="1"/>
              <a:t>daudzos</a:t>
            </a:r>
            <a:r>
              <a:rPr lang="lv-LV" sz="2800"/>
              <a:t> Latvijas </a:t>
            </a:r>
            <a:r>
              <a:rPr lang="lv-LV" sz="2800" b="1"/>
              <a:t>dievnamos</a:t>
            </a:r>
            <a:r>
              <a:rPr lang="lv-LV" sz="2800"/>
              <a:t> var </a:t>
            </a:r>
            <a:r>
              <a:rPr lang="lv-LV" sz="2800" b="1"/>
              <a:t>redzēt</a:t>
            </a:r>
            <a:r>
              <a:rPr lang="lv-LV" sz="2800"/>
              <a:t> </a:t>
            </a:r>
            <a:r>
              <a:rPr lang="lv-LV" sz="2800" b="1"/>
              <a:t>piemiņas plāksnes</a:t>
            </a:r>
            <a:r>
              <a:rPr lang="lv-LV" sz="2800"/>
              <a:t> – </a:t>
            </a:r>
            <a:r>
              <a:rPr lang="lv-LV" sz="2800" b="1"/>
              <a:t>pasaules karā kritušajiem</a:t>
            </a:r>
            <a:r>
              <a:rPr lang="lv-LV" sz="2800"/>
              <a:t> ar citātu no </a:t>
            </a:r>
            <a:r>
              <a:rPr lang="lv-LV" sz="2800" b="1"/>
              <a:t>Jāņa ev</a:t>
            </a:r>
            <a:r>
              <a:rPr lang="lv-LV" sz="2800"/>
              <a:t>.: „</a:t>
            </a:r>
            <a:r>
              <a:rPr lang="lv-LV" sz="2800" i="1"/>
              <a:t>Nevienam nav lielākas mīlestības kā šī, ja kāds savu dzīvību nodod par saviem draugiem</a:t>
            </a:r>
            <a:r>
              <a:rPr lang="lv-LV" sz="2800"/>
              <a:t>.” (Jņ.15:13) </a:t>
            </a:r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/>
              <a:t>Šie </a:t>
            </a:r>
            <a:r>
              <a:rPr lang="lv-LV" sz="2800" b="1"/>
              <a:t>tautas dēli</a:t>
            </a:r>
            <a:r>
              <a:rPr lang="lv-LV" sz="2800"/>
              <a:t> nāca no </a:t>
            </a:r>
            <a:r>
              <a:rPr lang="lv-LV" sz="2800" b="1"/>
              <a:t>baznīcām</a:t>
            </a:r>
            <a:r>
              <a:rPr lang="lv-LV" sz="2800"/>
              <a:t> un </a:t>
            </a:r>
            <a:r>
              <a:rPr lang="lv-LV" sz="2800" b="1"/>
              <a:t>draudzes skolām</a:t>
            </a:r>
            <a:r>
              <a:rPr lang="lv-LV" sz="2800"/>
              <a:t>, kamēr </a:t>
            </a:r>
            <a:r>
              <a:rPr lang="lv-LV" sz="2800" b="1"/>
              <a:t>padomju laikā</a:t>
            </a:r>
            <a:r>
              <a:rPr lang="lv-LV" sz="2800"/>
              <a:t> visi bija </a:t>
            </a:r>
            <a:r>
              <a:rPr lang="lv-LV" sz="2800" b="1"/>
              <a:t>pionieros</a:t>
            </a:r>
            <a:r>
              <a:rPr lang="lv-LV" sz="2800"/>
              <a:t>, </a:t>
            </a:r>
            <a:r>
              <a:rPr lang="lv-LV" sz="2800" b="1"/>
              <a:t>komjaunatnē</a:t>
            </a:r>
            <a:r>
              <a:rPr lang="lv-LV" sz="2800"/>
              <a:t> un </a:t>
            </a:r>
            <a:r>
              <a:rPr lang="lv-LV" sz="2800" b="1"/>
              <a:t>kompartijā</a:t>
            </a:r>
            <a:r>
              <a:rPr lang="lv-LV" sz="2800"/>
              <a:t>. Un tur </a:t>
            </a:r>
            <a:r>
              <a:rPr lang="lv-LV" sz="2800" b="1"/>
              <a:t>mācīja pavisam kaut ko citu</a:t>
            </a:r>
            <a:r>
              <a:rPr lang="lv-LV" sz="2800"/>
              <a:t>.</a:t>
            </a:r>
            <a:endParaRPr lang="en-US" sz="2800"/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b="1"/>
              <a:t>Svētie raksti</a:t>
            </a:r>
            <a:r>
              <a:rPr lang="lv-LV" sz="2800"/>
              <a:t> ir </a:t>
            </a:r>
            <a:r>
              <a:rPr lang="lv-LV" sz="2800" b="1"/>
              <a:t>pilni</a:t>
            </a:r>
            <a:r>
              <a:rPr lang="lv-LV" sz="2800"/>
              <a:t> ar </a:t>
            </a:r>
            <a:r>
              <a:rPr lang="lv-LV" sz="2800" b="1"/>
              <a:t>varonības pilnām ainām</a:t>
            </a:r>
            <a:r>
              <a:rPr lang="lv-LV" sz="2800"/>
              <a:t>, kas </a:t>
            </a:r>
            <a:r>
              <a:rPr lang="lv-LV" sz="2800" b="1"/>
              <a:t>atspoguļo Dieva cīņu pret</a:t>
            </a:r>
            <a:r>
              <a:rPr lang="lv-LV" sz="2800"/>
              <a:t> </a:t>
            </a:r>
            <a:r>
              <a:rPr lang="lv-LV" sz="2800" b="1"/>
              <a:t>ļaunumu</a:t>
            </a:r>
            <a:r>
              <a:rPr lang="lv-LV" sz="2800"/>
              <a:t>. </a:t>
            </a:r>
            <a:endParaRPr lang="en-US" sz="2800"/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b="1"/>
              <a:t>Bībele</a:t>
            </a:r>
            <a:r>
              <a:rPr lang="lv-LV" sz="2800"/>
              <a:t> arī </a:t>
            </a:r>
            <a:r>
              <a:rPr lang="lv-LV" sz="2800" b="1"/>
              <a:t>skaidri rāda</a:t>
            </a:r>
            <a:r>
              <a:rPr lang="lv-LV" sz="2800"/>
              <a:t>, ka </a:t>
            </a:r>
            <a:r>
              <a:rPr lang="lv-LV" sz="2800" b="1"/>
              <a:t>tautu likteņus</a:t>
            </a:r>
            <a:r>
              <a:rPr lang="lv-LV" sz="2800"/>
              <a:t> ir </a:t>
            </a:r>
            <a:r>
              <a:rPr lang="lv-LV" sz="2800" b="1"/>
              <a:t>noteikuši cilvēki</a:t>
            </a:r>
            <a:r>
              <a:rPr lang="lv-LV" sz="2800"/>
              <a:t>, kuri bieži vien, </a:t>
            </a:r>
            <a:r>
              <a:rPr lang="lv-LV" sz="2800" b="1"/>
              <a:t>paklausot Dieva   aicinājumam</a:t>
            </a:r>
            <a:r>
              <a:rPr lang="lv-LV" sz="2800"/>
              <a:t>, ir </a:t>
            </a:r>
            <a:r>
              <a:rPr lang="lv-LV" sz="2800" b="1"/>
              <a:t>rīkojušies atšķirīgi</a:t>
            </a:r>
            <a:r>
              <a:rPr lang="lv-LV" sz="2800"/>
              <a:t> vai pat                 </a:t>
            </a:r>
            <a:r>
              <a:rPr lang="lv-LV" sz="2800" b="1"/>
              <a:t>pretēji grēcīgajam cilvēka saprātam.</a:t>
            </a:r>
            <a:endParaRPr lang="en-US" sz="280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B42B61-FE82-411C-B028-89DF7897EE7A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Tas Kungs mans spēks un drosme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/>
            <a:r>
              <a:rPr lang="lv-LV" sz="4300" b="1" smtClean="0">
                <a:solidFill>
                  <a:schemeClr val="tx1"/>
                </a:solidFill>
              </a:rPr>
              <a:t>Latvijas neatkarība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0713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600" b="1" dirty="0"/>
              <a:t>Glika</a:t>
            </a:r>
            <a:r>
              <a:rPr lang="lv-LV" sz="2600" dirty="0"/>
              <a:t> </a:t>
            </a:r>
            <a:r>
              <a:rPr lang="lv-LV" sz="2600" b="1" dirty="0"/>
              <a:t>Bībeles tulkojums veidoja</a:t>
            </a:r>
            <a:r>
              <a:rPr lang="lv-LV" sz="2600" dirty="0"/>
              <a:t> </a:t>
            </a:r>
            <a:r>
              <a:rPr lang="lv-LV" sz="2600" b="1" dirty="0"/>
              <a:t>latviešu</a:t>
            </a:r>
            <a:r>
              <a:rPr lang="lv-LV" sz="2600" dirty="0"/>
              <a:t> </a:t>
            </a:r>
            <a:r>
              <a:rPr lang="lv-LV" sz="2600" b="1" dirty="0"/>
              <a:t>val</a:t>
            </a:r>
            <a:r>
              <a:rPr lang="lv-LV" sz="2600" dirty="0"/>
              <a:t>. </a:t>
            </a:r>
            <a:r>
              <a:rPr lang="lv-LV" sz="2600" b="1" dirty="0"/>
              <a:t>pamatus</a:t>
            </a:r>
          </a:p>
          <a:p>
            <a:pPr>
              <a:buFont typeface="Wingdings" pitchFamily="2" charset="2"/>
              <a:buChar char="§"/>
            </a:pPr>
            <a:r>
              <a:rPr lang="lv-LV" sz="2600" dirty="0"/>
              <a:t>Tieši </a:t>
            </a:r>
            <a:r>
              <a:rPr lang="lv-LV" sz="2600" b="1" dirty="0"/>
              <a:t>Baznīcas atmoda </a:t>
            </a:r>
            <a:r>
              <a:rPr lang="lv-LV" sz="2600" dirty="0"/>
              <a:t>caur </a:t>
            </a:r>
            <a:r>
              <a:rPr lang="lv-LV" sz="2600" b="1" dirty="0"/>
              <a:t>Brāļu draudzēm </a:t>
            </a:r>
            <a:r>
              <a:rPr lang="lv-LV" sz="2600" dirty="0"/>
              <a:t>20.gs. sākumā noveda pie domas, ka </a:t>
            </a:r>
            <a:r>
              <a:rPr lang="lv-LV" sz="2600" b="1" dirty="0"/>
              <a:t>latviešu tauta </a:t>
            </a:r>
            <a:r>
              <a:rPr lang="lv-LV" sz="2600" dirty="0"/>
              <a:t>spētu </a:t>
            </a:r>
            <a:r>
              <a:rPr lang="lv-LV" sz="2600" b="1" dirty="0"/>
              <a:t>pastāvēt</a:t>
            </a:r>
            <a:r>
              <a:rPr lang="lv-LV" sz="2600" dirty="0"/>
              <a:t> pati </a:t>
            </a:r>
            <a:r>
              <a:rPr lang="lv-LV" sz="2600" b="1" dirty="0"/>
              <a:t>par sevi </a:t>
            </a:r>
            <a:r>
              <a:rPr lang="lv-LV" sz="2600" dirty="0"/>
              <a:t>un </a:t>
            </a:r>
            <a:r>
              <a:rPr lang="lv-LV" sz="2600" b="1" dirty="0"/>
              <a:t>Latvijas</a:t>
            </a:r>
            <a:r>
              <a:rPr lang="lv-LV" sz="2600" dirty="0"/>
              <a:t> </a:t>
            </a:r>
            <a:r>
              <a:rPr lang="lv-LV" sz="2600" b="1" dirty="0"/>
              <a:t>neatkarības</a:t>
            </a:r>
            <a:r>
              <a:rPr lang="lv-LV" sz="2600" dirty="0"/>
              <a:t> </a:t>
            </a:r>
            <a:r>
              <a:rPr lang="lv-LV" sz="2600" b="1" dirty="0"/>
              <a:t>1918.g</a:t>
            </a:r>
            <a:r>
              <a:rPr lang="lv-LV" sz="26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600" b="1" dirty="0" smtClean="0"/>
              <a:t>Tauta</a:t>
            </a:r>
            <a:r>
              <a:rPr lang="lv-LV" sz="2600" dirty="0" smtClean="0"/>
              <a:t> </a:t>
            </a:r>
            <a:r>
              <a:rPr lang="lv-LV" sz="2600" dirty="0"/>
              <a:t>ir tik </a:t>
            </a:r>
            <a:r>
              <a:rPr lang="lv-LV" sz="2600" b="1" dirty="0"/>
              <a:t>stipra</a:t>
            </a:r>
            <a:r>
              <a:rPr lang="lv-LV" sz="2600" dirty="0"/>
              <a:t>, cik tā </a:t>
            </a:r>
            <a:r>
              <a:rPr lang="lv-LV" sz="2600" b="1" dirty="0"/>
              <a:t>paļaujas</a:t>
            </a:r>
            <a:r>
              <a:rPr lang="lv-LV" sz="2600" dirty="0"/>
              <a:t> uz </a:t>
            </a:r>
            <a:r>
              <a:rPr lang="lv-LV" sz="2600" b="1" dirty="0"/>
              <a:t>3vienīgo Dievu</a:t>
            </a:r>
            <a:r>
              <a:rPr lang="lv-LV" sz="2600" dirty="0"/>
              <a:t>!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5C310B-5FB1-4D28-B643-79A14457AF25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1"/>
            <a:ext cx="914400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71810"/>
            <a:ext cx="36925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1072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1.Moz.1:1 Lāčplēša diena</vt:lpstr>
      <vt:lpstr>Lāčplēša diena</vt:lpstr>
      <vt:lpstr>Lāčplēša diena</vt:lpstr>
      <vt:lpstr>Melnais bruņinieks atkal nāk!</vt:lpstr>
      <vt:lpstr>100 varoņi</vt:lpstr>
      <vt:lpstr>Uzvara pār Rīgu</vt:lpstr>
      <vt:lpstr>Kur tāds spēks un drosme?</vt:lpstr>
      <vt:lpstr>Tas Kungs mans spēks un drosme</vt:lpstr>
      <vt:lpstr>Latvijas neatkarība</vt:lpstr>
      <vt:lpstr>Latvijas neatkarība</vt:lpstr>
      <vt:lpstr>14. Nāc tu Latvju Pestītāj </vt:lpstr>
      <vt:lpstr>Brāļu draudzes</vt:lpstr>
      <vt:lpstr>Latvijas himna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</cp:lastModifiedBy>
  <cp:revision>99</cp:revision>
  <dcterms:created xsi:type="dcterms:W3CDTF">2010-10-07T14:46:11Z</dcterms:created>
  <dcterms:modified xsi:type="dcterms:W3CDTF">2018-11-10T15:25:55Z</dcterms:modified>
</cp:coreProperties>
</file>