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91" r:id="rId3"/>
    <p:sldId id="281" r:id="rId4"/>
    <p:sldId id="292" r:id="rId5"/>
    <p:sldId id="293" r:id="rId6"/>
    <p:sldId id="294" r:id="rId7"/>
    <p:sldId id="283" r:id="rId8"/>
    <p:sldId id="285" r:id="rId9"/>
    <p:sldId id="286" r:id="rId10"/>
    <p:sldId id="287" r:id="rId11"/>
    <p:sldId id="289" r:id="rId12"/>
    <p:sldId id="290" r:id="rId13"/>
    <p:sldId id="288"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998" autoAdjust="0"/>
    <p:restoredTop sz="94660"/>
  </p:normalViewPr>
  <p:slideViewPr>
    <p:cSldViewPr>
      <p:cViewPr>
        <p:scale>
          <a:sx n="70" d="100"/>
          <a:sy n="70" d="100"/>
        </p:scale>
        <p:origin x="-1488"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A9C9D198-EF9F-43E2-BB53-F87355BFEA29}" type="datetimeFigureOut">
              <a:rPr lang="en-US"/>
              <a:pPr>
                <a:defRPr/>
              </a:pPr>
              <a:t>2/25/2020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3E8F7415-D6B0-4C28-BB26-DC80B4C6D41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7517FC4-BBEC-4AAF-B293-217786CEBBE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256F227-4C48-4B19-A566-20CDC59E698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1AA9576-4A48-49D0-8DCB-C44F8AA6231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31FCF86-291A-4A5C-A7BB-4DE9AF8F4C0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5525456-197B-4A6B-B2FB-B8707EC2E09E}"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2254163-820E-42E3-8CC9-F3255C1322E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9524B7C-019F-49CC-BA19-3D0B8F126BE3}"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9619A1F-46E9-4BDF-9329-E73B387475B2}"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9159814-52D0-4CD4-A2F8-9566CB55C87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E2D0EE3B-D3BC-43DF-8FA3-4801E39A2773}"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5484782-56DF-424C-8B84-4C658EEE2055}"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A3BCAC0-66DE-441E-A061-F7B363A09765}"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sz="4000" b="1" smtClean="0"/>
              <a:t>2.Kor.11:21-12:9 </a:t>
            </a:r>
            <a:r>
              <a:rPr lang="lv-LV" sz="4000" b="1" smtClean="0"/>
              <a:t>Pāvils</a:t>
            </a:r>
            <a:endParaRPr lang="lv-LV" sz="4000" b="1" dirty="0" smtClean="0"/>
          </a:p>
        </p:txBody>
      </p:sp>
      <p:pic>
        <p:nvPicPr>
          <p:cNvPr id="2051" name="Picture 3" descr="DOVE019"/>
          <p:cNvPicPr>
            <a:picLocks noChangeAspect="1" noChangeArrowheads="1"/>
          </p:cNvPicPr>
          <p:nvPr/>
        </p:nvPicPr>
        <p:blipFill>
          <a:blip r:embed="rId2" cstate="print"/>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23.feb.2020.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24A4BF49-DEDC-4114-B899-6B2C5188AF07}" type="slidenum">
              <a:rPr lang="lv-LV" smtClean="0"/>
              <a:pPr/>
              <a:t>1</a:t>
            </a:fld>
            <a:endParaRPr lang="lv-LV" smtClean="0"/>
          </a:p>
        </p:txBody>
      </p:sp>
      <p:pic>
        <p:nvPicPr>
          <p:cNvPr id="2057" name="Picture 9" descr="C:\Users\Otomeri\Downloads\paul.jpg"/>
          <p:cNvPicPr>
            <a:picLocks noChangeAspect="1" noChangeArrowheads="1"/>
          </p:cNvPicPr>
          <p:nvPr/>
        </p:nvPicPr>
        <p:blipFill>
          <a:blip r:embed="rId3" cstate="print"/>
          <a:srcRect/>
          <a:stretch>
            <a:fillRect/>
          </a:stretch>
        </p:blipFill>
        <p:spPr bwMode="auto">
          <a:xfrm>
            <a:off x="755577" y="1121046"/>
            <a:ext cx="7632848" cy="573695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0"/>
            <a:ext cx="9144000" cy="1081088"/>
          </a:xfrm>
        </p:spPr>
        <p:txBody>
          <a:bodyPr/>
          <a:lstStyle/>
          <a:p>
            <a:pPr marL="0" indent="0" eaLnBrk="1" hangingPunct="1">
              <a:lnSpc>
                <a:spcPts val="3000"/>
              </a:lnSpc>
              <a:spcBef>
                <a:spcPct val="0"/>
              </a:spcBef>
              <a:buFontTx/>
              <a:buNone/>
            </a:pPr>
            <a:r>
              <a:rPr lang="lv-LV" sz="2800" i="1" smtClean="0"/>
              <a:t>7 Tādēļ, lai es nepaaugstinātos, man ir dots dzelonis miesā, sātana eņģelis; tas mani sit, lai es pārlieku nepaaugstinos.</a:t>
            </a:r>
          </a:p>
        </p:txBody>
      </p:sp>
      <p:sp>
        <p:nvSpPr>
          <p:cNvPr id="7" name="Rectangle 6"/>
          <p:cNvSpPr>
            <a:spLocks noChangeArrowheads="1"/>
          </p:cNvSpPr>
          <p:nvPr/>
        </p:nvSpPr>
        <p:spPr bwMode="auto">
          <a:xfrm>
            <a:off x="0" y="1138238"/>
            <a:ext cx="6429375" cy="5862637"/>
          </a:xfrm>
          <a:prstGeom prst="rect">
            <a:avLst/>
          </a:prstGeom>
          <a:noFill/>
          <a:ln w="9525">
            <a:noFill/>
            <a:miter lim="800000"/>
            <a:headEnd/>
            <a:tailEnd/>
          </a:ln>
        </p:spPr>
        <p:txBody>
          <a:bodyPr>
            <a:spAutoFit/>
          </a:bodyPr>
          <a:lstStyle/>
          <a:p>
            <a:pPr>
              <a:lnSpc>
                <a:spcPts val="3000"/>
              </a:lnSpc>
              <a:buFontTx/>
              <a:buChar char="•"/>
            </a:pPr>
            <a:r>
              <a:rPr lang="lv-LV" sz="2800" dirty="0"/>
              <a:t>Bieži vien </a:t>
            </a:r>
            <a:r>
              <a:rPr lang="lv-LV" sz="2800" b="1" dirty="0"/>
              <a:t>cilvēkiem liekas</a:t>
            </a:r>
            <a:r>
              <a:rPr lang="lv-LV" sz="2800" dirty="0"/>
              <a:t>, ja tu kļūsti </a:t>
            </a:r>
            <a:r>
              <a:rPr lang="lv-LV" sz="2800" b="1" dirty="0"/>
              <a:t>kristietis</a:t>
            </a:r>
            <a:r>
              <a:rPr lang="lv-LV" sz="2800" dirty="0"/>
              <a:t>, tad tavai </a:t>
            </a:r>
            <a:r>
              <a:rPr lang="lv-LV" sz="2800" b="1" dirty="0"/>
              <a:t>dzīvei jābūt ideālai</a:t>
            </a:r>
            <a:r>
              <a:rPr lang="lv-LV" sz="2800" dirty="0"/>
              <a:t>, </a:t>
            </a:r>
            <a:r>
              <a:rPr lang="lv-LV" sz="2800" b="1" dirty="0"/>
              <a:t>Pāvila dzīve </a:t>
            </a:r>
            <a:r>
              <a:rPr lang="lv-LV" sz="2800" dirty="0"/>
              <a:t>par to </a:t>
            </a:r>
            <a:r>
              <a:rPr lang="lv-LV" sz="2800" b="1" dirty="0"/>
              <a:t>neliecina</a:t>
            </a:r>
            <a:r>
              <a:rPr lang="lv-LV" sz="2800" dirty="0"/>
              <a:t>.</a:t>
            </a:r>
          </a:p>
          <a:p>
            <a:pPr>
              <a:lnSpc>
                <a:spcPts val="3000"/>
              </a:lnSpc>
              <a:buFontTx/>
              <a:buChar char="•"/>
            </a:pPr>
            <a:r>
              <a:rPr lang="lv-LV" sz="2800" b="1" dirty="0"/>
              <a:t>Kas tas </a:t>
            </a:r>
            <a:r>
              <a:rPr lang="lv-LV" sz="2800" dirty="0"/>
              <a:t>bija </a:t>
            </a:r>
            <a:r>
              <a:rPr lang="lv-LV" sz="2800" b="1" dirty="0"/>
              <a:t>par dzeloni</a:t>
            </a:r>
            <a:r>
              <a:rPr lang="lv-LV" sz="2800" dirty="0"/>
              <a:t>? – par to ir </a:t>
            </a:r>
            <a:r>
              <a:rPr lang="lv-LV" sz="2800" b="1" dirty="0"/>
              <a:t>daudz diskusiju</a:t>
            </a:r>
            <a:r>
              <a:rPr lang="lv-LV" sz="2800" dirty="0"/>
              <a:t>, bet </a:t>
            </a:r>
            <a:r>
              <a:rPr lang="lv-LV" sz="2800" b="1" dirty="0"/>
              <a:t>atbildes nav</a:t>
            </a:r>
            <a:r>
              <a:rPr lang="lv-LV" sz="2800" dirty="0"/>
              <a:t>.</a:t>
            </a:r>
          </a:p>
          <a:p>
            <a:pPr>
              <a:lnSpc>
                <a:spcPts val="3000"/>
              </a:lnSpc>
              <a:buFontTx/>
              <a:buChar char="•"/>
            </a:pPr>
            <a:r>
              <a:rPr lang="lv-LV" sz="2800" b="1" dirty="0"/>
              <a:t>Kā tas var būt? – VAR!</a:t>
            </a:r>
          </a:p>
          <a:p>
            <a:pPr>
              <a:lnSpc>
                <a:spcPts val="3000"/>
              </a:lnSpc>
              <a:buFontTx/>
              <a:buChar char="•"/>
            </a:pPr>
            <a:r>
              <a:rPr lang="lv-LV" sz="2800" b="1" dirty="0"/>
              <a:t>Kā Dievs </a:t>
            </a:r>
            <a:r>
              <a:rPr lang="lv-LV" sz="2800" dirty="0"/>
              <a:t>to </a:t>
            </a:r>
            <a:r>
              <a:rPr lang="lv-LV" sz="2800" b="1" dirty="0"/>
              <a:t>pieļauj</a:t>
            </a:r>
            <a:r>
              <a:rPr lang="lv-LV" sz="2800" dirty="0"/>
              <a:t>? – </a:t>
            </a:r>
            <a:r>
              <a:rPr lang="lv-LV" sz="2800" b="1" dirty="0"/>
              <a:t>Dievs daudzas lietas </a:t>
            </a:r>
            <a:r>
              <a:rPr lang="lv-LV" sz="2800" b="1" dirty="0" smtClean="0"/>
              <a:t>pieļauj!</a:t>
            </a:r>
            <a:endParaRPr lang="lv-LV" sz="2800" dirty="0"/>
          </a:p>
          <a:p>
            <a:pPr>
              <a:lnSpc>
                <a:spcPts val="3000"/>
              </a:lnSpc>
              <a:buFontTx/>
              <a:buChar char="•"/>
            </a:pPr>
            <a:r>
              <a:rPr lang="lv-LV" sz="2800" dirty="0"/>
              <a:t>Ja </a:t>
            </a:r>
            <a:r>
              <a:rPr lang="lv-LV" sz="2800" b="1" dirty="0"/>
              <a:t>sāpes</a:t>
            </a:r>
            <a:r>
              <a:rPr lang="lv-LV" sz="2800" dirty="0"/>
              <a:t> un </a:t>
            </a:r>
            <a:r>
              <a:rPr lang="lv-LV" sz="2800" b="1" dirty="0"/>
              <a:t>ciešanas nebūtu</a:t>
            </a:r>
            <a:r>
              <a:rPr lang="lv-LV" sz="2800" dirty="0"/>
              <a:t>, daudzi </a:t>
            </a:r>
            <a:r>
              <a:rPr lang="lv-LV" sz="2800" b="1" dirty="0"/>
              <a:t>cilvēki</a:t>
            </a:r>
            <a:r>
              <a:rPr lang="lv-LV" sz="2800" dirty="0"/>
              <a:t> tā nekad arī </a:t>
            </a:r>
            <a:r>
              <a:rPr lang="lv-LV" sz="2800" b="1" dirty="0"/>
              <a:t>debesu valstību neiemantotu </a:t>
            </a:r>
            <a:r>
              <a:rPr lang="lv-LV" sz="2800" dirty="0"/>
              <a:t>... </a:t>
            </a:r>
            <a:r>
              <a:rPr lang="lv-LV" sz="2800" b="1" dirty="0"/>
              <a:t>Dieva bērniem visas lietas nāk par labu! </a:t>
            </a:r>
          </a:p>
          <a:p>
            <a:pPr>
              <a:lnSpc>
                <a:spcPts val="3000"/>
              </a:lnSpc>
              <a:buFontTx/>
              <a:buChar char="•"/>
            </a:pPr>
            <a:r>
              <a:rPr lang="lv-LV" sz="2800" b="1" dirty="0"/>
              <a:t>Dzelonis dots</a:t>
            </a:r>
            <a:r>
              <a:rPr lang="lv-LV" sz="2800" dirty="0"/>
              <a:t>, lai </a:t>
            </a:r>
            <a:r>
              <a:rPr lang="lv-LV" sz="2800" b="1" dirty="0"/>
              <a:t>pasargātu</a:t>
            </a:r>
            <a:r>
              <a:rPr lang="lv-LV" sz="2800" dirty="0"/>
              <a:t> no </a:t>
            </a:r>
            <a:r>
              <a:rPr lang="lv-LV" sz="2800" b="1" dirty="0"/>
              <a:t>augstprātības</a:t>
            </a:r>
            <a:r>
              <a:rPr lang="lv-LV" sz="2800" dirty="0"/>
              <a:t>, tātad tas ir </a:t>
            </a:r>
            <a:r>
              <a:rPr lang="lv-LV" sz="2800" b="1" dirty="0"/>
              <a:t>Dieva dots</a:t>
            </a:r>
            <a:r>
              <a:rPr lang="lv-LV" sz="2800" dirty="0"/>
              <a:t>.</a:t>
            </a:r>
          </a:p>
          <a:p>
            <a:pPr>
              <a:lnSpc>
                <a:spcPts val="3000"/>
              </a:lnSpc>
              <a:buFontTx/>
              <a:buChar char="•"/>
            </a:pPr>
            <a:r>
              <a:rPr lang="lv-LV" sz="2800" b="1" dirty="0"/>
              <a:t>Augstprātība</a:t>
            </a:r>
            <a:r>
              <a:rPr lang="lv-LV" sz="2800" dirty="0"/>
              <a:t> ir </a:t>
            </a:r>
            <a:r>
              <a:rPr lang="lv-LV" sz="2800" b="1" dirty="0"/>
              <a:t>ticības pretiniece</a:t>
            </a:r>
            <a:r>
              <a:rPr lang="lv-LV" sz="2800" dirty="0"/>
              <a:t>!</a:t>
            </a:r>
          </a:p>
        </p:txBody>
      </p:sp>
      <p:sp>
        <p:nvSpPr>
          <p:cNvPr id="8196"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FCC88A25-6190-40F3-84C5-C229036B03BF}" type="slidenum">
              <a:rPr lang="lv-LV" sz="1400"/>
              <a:pPr algn="r"/>
              <a:t>10</a:t>
            </a:fld>
            <a:endParaRPr lang="lv-LV" sz="1400"/>
          </a:p>
        </p:txBody>
      </p:sp>
      <p:pic>
        <p:nvPicPr>
          <p:cNvPr id="30726" name="Picture 6" descr="http://www.ebaznica.lv/img/dzelonis.gif"/>
          <p:cNvPicPr>
            <a:picLocks noChangeAspect="1" noChangeArrowheads="1"/>
          </p:cNvPicPr>
          <p:nvPr/>
        </p:nvPicPr>
        <p:blipFill>
          <a:blip r:embed="rId2" cstate="print"/>
          <a:srcRect l="13386" r="11810"/>
          <a:stretch>
            <a:fillRect/>
          </a:stretch>
        </p:blipFill>
        <p:spPr bwMode="auto">
          <a:xfrm>
            <a:off x="6296574" y="1500174"/>
            <a:ext cx="2847426" cy="459581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6"/>
                                        </p:tgtEl>
                                        <p:attrNameLst>
                                          <p:attrName>style.visibility</p:attrName>
                                        </p:attrNameLst>
                                      </p:cBhvr>
                                      <p:to>
                                        <p:strVal val="visible"/>
                                      </p:to>
                                    </p:set>
                                    <p:animEffect transition="in" filter="fade">
                                      <p:cBhvr>
                                        <p:cTn id="11" dur="2000"/>
                                        <p:tgtEl>
                                          <p:spTgt spid="307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0"/>
            <a:ext cx="9144000" cy="1081088"/>
          </a:xfrm>
        </p:spPr>
        <p:txBody>
          <a:bodyPr/>
          <a:lstStyle/>
          <a:p>
            <a:pPr marL="0" indent="0" algn="just">
              <a:spcBef>
                <a:spcPct val="0"/>
              </a:spcBef>
              <a:buFontTx/>
              <a:buNone/>
            </a:pPr>
            <a:r>
              <a:rPr lang="lv-LV" sz="2800" i="1" smtClean="0"/>
              <a:t>8 Es trīs reizes esmu piesaucis Kungu, lai sātana eņģelis no manis atstājas. 9 Un Kungs man sacīja: tev pietiek ar manu žēlastību, jo mans spēks top pilnīgs nespēkā. – Tādēļ es vislabprātāk lielīšos ar savu vājumu, lai Kristus spēks manī varētu iemājot.</a:t>
            </a:r>
          </a:p>
        </p:txBody>
      </p:sp>
      <p:sp>
        <p:nvSpPr>
          <p:cNvPr id="7" name="Rectangle 6"/>
          <p:cNvSpPr>
            <a:spLocks noChangeArrowheads="1"/>
          </p:cNvSpPr>
          <p:nvPr/>
        </p:nvSpPr>
        <p:spPr bwMode="auto">
          <a:xfrm>
            <a:off x="0" y="2243138"/>
            <a:ext cx="5715000" cy="4400550"/>
          </a:xfrm>
          <a:prstGeom prst="rect">
            <a:avLst/>
          </a:prstGeom>
          <a:noFill/>
          <a:ln w="9525">
            <a:noFill/>
            <a:miter lim="800000"/>
            <a:headEnd/>
            <a:tailEnd/>
          </a:ln>
        </p:spPr>
        <p:txBody>
          <a:bodyPr>
            <a:spAutoFit/>
          </a:bodyPr>
          <a:lstStyle/>
          <a:p>
            <a:pPr>
              <a:buFontTx/>
              <a:buChar char="•"/>
            </a:pPr>
            <a:r>
              <a:rPr lang="lv-LV" sz="2800"/>
              <a:t>Kāds </a:t>
            </a:r>
            <a:r>
              <a:rPr lang="lv-LV" sz="2800" b="1"/>
              <a:t>ticības paradokss </a:t>
            </a:r>
            <a:r>
              <a:rPr lang="lv-LV" sz="2800"/>
              <a:t>– </a:t>
            </a:r>
            <a:r>
              <a:rPr lang="lv-LV" sz="2800" b="1"/>
              <a:t>Pāvils</a:t>
            </a:r>
            <a:r>
              <a:rPr lang="lv-LV" sz="2800"/>
              <a:t>, kas tik </a:t>
            </a:r>
            <a:r>
              <a:rPr lang="lv-LV" sz="2800" b="1"/>
              <a:t>daudzus</a:t>
            </a:r>
            <a:r>
              <a:rPr lang="lv-LV" sz="2800"/>
              <a:t> Dieva spēkā </a:t>
            </a:r>
            <a:r>
              <a:rPr lang="lv-LV" sz="2800" b="1"/>
              <a:t>dziedinājis</a:t>
            </a:r>
            <a:r>
              <a:rPr lang="lv-LV" sz="2800"/>
              <a:t> no </a:t>
            </a:r>
            <a:r>
              <a:rPr lang="lv-LV" sz="2800" b="1"/>
              <a:t>dažādām slimībām</a:t>
            </a:r>
            <a:r>
              <a:rPr lang="lv-LV" sz="2800"/>
              <a:t>, </a:t>
            </a:r>
            <a:r>
              <a:rPr lang="lv-LV" sz="2800" b="1"/>
              <a:t>augšāmcēlis mirušos</a:t>
            </a:r>
            <a:r>
              <a:rPr lang="lv-LV" sz="2800"/>
              <a:t>, bet </a:t>
            </a:r>
            <a:r>
              <a:rPr lang="lv-LV" sz="2800" b="1"/>
              <a:t>sev palīdzēt viņš nevar!</a:t>
            </a:r>
            <a:endParaRPr lang="lv-LV" sz="2800"/>
          </a:p>
          <a:p>
            <a:pPr>
              <a:buFontTx/>
              <a:buChar char="•"/>
            </a:pPr>
            <a:r>
              <a:rPr lang="lv-LV" sz="2800" b="1"/>
              <a:t>Pareizāk sakot</a:t>
            </a:r>
            <a:r>
              <a:rPr lang="lv-LV" sz="2800"/>
              <a:t>, </a:t>
            </a:r>
            <a:r>
              <a:rPr lang="lv-LV" sz="2800" b="1"/>
              <a:t>ne jau viņš </a:t>
            </a:r>
            <a:r>
              <a:rPr lang="lv-LV" sz="2800"/>
              <a:t>ir </a:t>
            </a:r>
            <a:r>
              <a:rPr lang="lv-LV" sz="2800" b="1"/>
              <a:t>dziedinājis</a:t>
            </a:r>
            <a:r>
              <a:rPr lang="lv-LV" sz="2800"/>
              <a:t>, bet gan </a:t>
            </a:r>
            <a:r>
              <a:rPr lang="lv-LV" sz="2800" b="1"/>
              <a:t>Kristus</a:t>
            </a:r>
            <a:r>
              <a:rPr lang="lv-LV" sz="2800"/>
              <a:t>. </a:t>
            </a:r>
          </a:p>
          <a:p>
            <a:pPr>
              <a:buFontTx/>
              <a:buChar char="•"/>
            </a:pPr>
            <a:r>
              <a:rPr lang="lv-LV" sz="2800" b="1"/>
              <a:t>Jēzus nav zelta zivtiņa</a:t>
            </a:r>
            <a:r>
              <a:rPr lang="lv-LV" sz="2800"/>
              <a:t>, kurai </a:t>
            </a:r>
            <a:r>
              <a:rPr lang="lv-LV" sz="2800" b="1"/>
              <a:t>jāizpilda visas cilvēku vēlēšanās</a:t>
            </a:r>
            <a:r>
              <a:rPr lang="lv-LV" sz="2800"/>
              <a:t>! </a:t>
            </a:r>
          </a:p>
        </p:txBody>
      </p:sp>
      <p:sp>
        <p:nvSpPr>
          <p:cNvPr id="9220"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BDC66E4-636B-4FB7-BD9F-0981108FA289}" type="slidenum">
              <a:rPr lang="lv-LV" sz="1400"/>
              <a:pPr algn="r"/>
              <a:t>11</a:t>
            </a:fld>
            <a:endParaRPr lang="lv-LV" sz="1400"/>
          </a:p>
        </p:txBody>
      </p:sp>
      <p:pic>
        <p:nvPicPr>
          <p:cNvPr id="32770" name="Picture 2" descr="http://www.katedrale.lv/pics/mieram_tuvu/2006/10/Jezus_Bartimejs230.jpg"/>
          <p:cNvPicPr>
            <a:picLocks noChangeAspect="1" noChangeArrowheads="1"/>
          </p:cNvPicPr>
          <p:nvPr/>
        </p:nvPicPr>
        <p:blipFill>
          <a:blip r:embed="rId2" cstate="print"/>
          <a:srcRect l="10141" r="8730"/>
          <a:stretch>
            <a:fillRect/>
          </a:stretch>
        </p:blipFill>
        <p:spPr bwMode="auto">
          <a:xfrm>
            <a:off x="5652168" y="2139251"/>
            <a:ext cx="3491832" cy="471874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2770"/>
                                        </p:tgtEl>
                                        <p:attrNameLst>
                                          <p:attrName>style.visibility</p:attrName>
                                        </p:attrNameLst>
                                      </p:cBhvr>
                                      <p:to>
                                        <p:strVal val="visible"/>
                                      </p:to>
                                    </p:set>
                                    <p:animEffect transition="in" filter="fade">
                                      <p:cBhvr>
                                        <p:cTn id="11" dur="2000"/>
                                        <p:tgtEl>
                                          <p:spTgt spid="327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0"/>
            <a:ext cx="5929313" cy="6986588"/>
          </a:xfrm>
          <a:prstGeom prst="rect">
            <a:avLst/>
          </a:prstGeom>
          <a:noFill/>
          <a:ln w="9525">
            <a:noFill/>
            <a:miter lim="800000"/>
            <a:headEnd/>
            <a:tailEnd/>
          </a:ln>
        </p:spPr>
        <p:txBody>
          <a:bodyPr>
            <a:spAutoFit/>
          </a:bodyPr>
          <a:lstStyle/>
          <a:p>
            <a:pPr>
              <a:buFontTx/>
              <a:buChar char="•"/>
            </a:pPr>
            <a:r>
              <a:rPr lang="lv-LV" sz="2800" b="1"/>
              <a:t>Cilvēks</a:t>
            </a:r>
            <a:r>
              <a:rPr lang="lv-LV" sz="2800"/>
              <a:t> ir tikai </a:t>
            </a:r>
            <a:r>
              <a:rPr lang="lv-LV" sz="2800" b="1"/>
              <a:t>lūdzējs</a:t>
            </a:r>
            <a:r>
              <a:rPr lang="lv-LV" sz="2800"/>
              <a:t>, un </a:t>
            </a:r>
            <a:r>
              <a:rPr lang="lv-LV" sz="2800" b="1"/>
              <a:t>Dievs pats nolemj</a:t>
            </a:r>
            <a:r>
              <a:rPr lang="lv-LV" sz="2800"/>
              <a:t>, kad </a:t>
            </a:r>
            <a:r>
              <a:rPr lang="lv-LV" sz="2800" b="1"/>
              <a:t>dziedināt</a:t>
            </a:r>
            <a:r>
              <a:rPr lang="lv-LV" sz="2800"/>
              <a:t> un </a:t>
            </a:r>
            <a:r>
              <a:rPr lang="lv-LV" sz="2800" b="1"/>
              <a:t>kad nē</a:t>
            </a:r>
            <a:r>
              <a:rPr lang="lv-LV" sz="2800"/>
              <a:t>. </a:t>
            </a:r>
          </a:p>
          <a:p>
            <a:pPr>
              <a:buFontTx/>
              <a:buChar char="•"/>
            </a:pPr>
            <a:r>
              <a:rPr lang="lv-LV" sz="2800"/>
              <a:t>Dievs zina, kad </a:t>
            </a:r>
            <a:r>
              <a:rPr lang="lv-LV" sz="2800" b="1"/>
              <a:t>dziedināšana</a:t>
            </a:r>
            <a:r>
              <a:rPr lang="lv-LV" sz="2800"/>
              <a:t> var </a:t>
            </a:r>
            <a:r>
              <a:rPr lang="lv-LV" sz="2800" b="1"/>
              <a:t>veicināt</a:t>
            </a:r>
            <a:r>
              <a:rPr lang="lv-LV" sz="2800"/>
              <a:t> </a:t>
            </a:r>
            <a:r>
              <a:rPr lang="lv-LV" sz="2800" b="1"/>
              <a:t>ticības pieaugumu</a:t>
            </a:r>
            <a:r>
              <a:rPr lang="lv-LV" sz="2800"/>
              <a:t>, kad </a:t>
            </a:r>
            <a:r>
              <a:rPr lang="lv-LV" sz="2800" b="1"/>
              <a:t>taisni</a:t>
            </a:r>
            <a:r>
              <a:rPr lang="lv-LV" sz="2800"/>
              <a:t> </a:t>
            </a:r>
            <a:r>
              <a:rPr lang="lv-LV" sz="2800" b="1"/>
              <a:t>otrādāk</a:t>
            </a:r>
            <a:r>
              <a:rPr lang="lv-LV" sz="2800"/>
              <a:t>...</a:t>
            </a:r>
          </a:p>
          <a:p>
            <a:pPr>
              <a:buFontTx/>
              <a:buChar char="•"/>
            </a:pPr>
            <a:r>
              <a:rPr lang="lv-LV" sz="2800" b="1"/>
              <a:t>Pāvils 3 reizes </a:t>
            </a:r>
            <a:r>
              <a:rPr lang="lv-LV" sz="2800"/>
              <a:t>bija </a:t>
            </a:r>
            <a:r>
              <a:rPr lang="lv-LV" sz="2800" b="1"/>
              <a:t>lūdzis Dievu</a:t>
            </a:r>
            <a:r>
              <a:rPr lang="lv-LV" sz="2800"/>
              <a:t>, lai </a:t>
            </a:r>
            <a:r>
              <a:rPr lang="lv-LV" sz="2800" b="1"/>
              <a:t>sātana eņģelis </a:t>
            </a:r>
            <a:r>
              <a:rPr lang="lv-LV" sz="2800"/>
              <a:t>no </a:t>
            </a:r>
            <a:r>
              <a:rPr lang="lv-LV" sz="2800" b="1"/>
              <a:t>viņa atkāptos</a:t>
            </a:r>
            <a:r>
              <a:rPr lang="lv-LV" sz="2800"/>
              <a:t>, bet </a:t>
            </a:r>
            <a:r>
              <a:rPr lang="lv-LV" sz="2800" b="1"/>
              <a:t>Dievs</a:t>
            </a:r>
            <a:r>
              <a:rPr lang="lv-LV" sz="2800"/>
              <a:t> bija </a:t>
            </a:r>
            <a:r>
              <a:rPr lang="lv-LV" sz="2800" b="1"/>
              <a:t>atbildējis</a:t>
            </a:r>
            <a:r>
              <a:rPr lang="lv-LV" sz="2800"/>
              <a:t>: “</a:t>
            </a:r>
            <a:r>
              <a:rPr lang="lv-LV" sz="2800" i="1"/>
              <a:t>Tev pietiek ar manu žēlastību</a:t>
            </a:r>
            <a:r>
              <a:rPr lang="lv-LV" sz="2800"/>
              <a:t>.”</a:t>
            </a:r>
          </a:p>
          <a:p>
            <a:pPr>
              <a:buFontTx/>
              <a:buChar char="•"/>
            </a:pPr>
            <a:r>
              <a:rPr lang="lv-LV" sz="2800" b="1"/>
              <a:t>Dieva žēlastība </a:t>
            </a:r>
            <a:r>
              <a:rPr lang="lv-LV" sz="2800"/>
              <a:t>ir daudz </a:t>
            </a:r>
            <a:r>
              <a:rPr lang="lv-LV" sz="2800" b="1"/>
              <a:t>vērtīgāka</a:t>
            </a:r>
            <a:r>
              <a:rPr lang="lv-LV" sz="2800"/>
              <a:t> par </a:t>
            </a:r>
            <a:r>
              <a:rPr lang="lv-LV" sz="2800" b="1"/>
              <a:t>naudu</a:t>
            </a:r>
            <a:r>
              <a:rPr lang="lv-LV" sz="2800"/>
              <a:t>, </a:t>
            </a:r>
            <a:r>
              <a:rPr lang="lv-LV" sz="2800" b="1"/>
              <a:t>veselību</a:t>
            </a:r>
            <a:r>
              <a:rPr lang="lv-LV" sz="2800"/>
              <a:t> un </a:t>
            </a:r>
            <a:r>
              <a:rPr lang="lv-LV" sz="2800" b="1"/>
              <a:t>veiksmi</a:t>
            </a:r>
            <a:r>
              <a:rPr lang="lv-LV" sz="2800"/>
              <a:t>, tā ir </a:t>
            </a:r>
            <a:r>
              <a:rPr lang="lv-LV" sz="2800" b="1"/>
              <a:t>vispraktiskākā lieta pasaulē!</a:t>
            </a:r>
            <a:endParaRPr lang="lv-LV" sz="2800"/>
          </a:p>
          <a:p>
            <a:pPr>
              <a:buFontTx/>
              <a:buChar char="•"/>
            </a:pPr>
            <a:r>
              <a:rPr lang="lv-LV" sz="2800" b="1"/>
              <a:t>Dievs atstāj </a:t>
            </a:r>
            <a:r>
              <a:rPr lang="lv-LV" sz="2800"/>
              <a:t>šo </a:t>
            </a:r>
            <a:r>
              <a:rPr lang="lv-LV" sz="2800" b="1"/>
              <a:t>sātana eņģeli</a:t>
            </a:r>
            <a:r>
              <a:rPr lang="lv-LV" sz="2800"/>
              <a:t>, lai </a:t>
            </a:r>
            <a:r>
              <a:rPr lang="lv-LV" sz="2800" b="1"/>
              <a:t>Pāvils</a:t>
            </a:r>
            <a:r>
              <a:rPr lang="lv-LV" sz="2800"/>
              <a:t> varētu </a:t>
            </a:r>
            <a:r>
              <a:rPr lang="lv-LV" sz="2800" b="1"/>
              <a:t>vairāk piedzīvot Dieva žēlastību</a:t>
            </a:r>
            <a:r>
              <a:rPr lang="lv-LV" sz="2800"/>
              <a:t>!</a:t>
            </a:r>
          </a:p>
        </p:txBody>
      </p:sp>
      <p:sp>
        <p:nvSpPr>
          <p:cNvPr id="10243"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92B54ED-8775-46F6-B431-6FC5608F68F9}" type="slidenum">
              <a:rPr lang="lv-LV" sz="1400"/>
              <a:pPr algn="r"/>
              <a:t>12</a:t>
            </a:fld>
            <a:endParaRPr lang="lv-LV" sz="1400"/>
          </a:p>
        </p:txBody>
      </p:sp>
      <p:pic>
        <p:nvPicPr>
          <p:cNvPr id="32770" name="Picture 2" descr="http://www.katedrale.lv/pics/mieram_tuvu/2006/10/Jezus_Bartimejs230.jpg"/>
          <p:cNvPicPr>
            <a:picLocks noChangeAspect="1" noChangeArrowheads="1"/>
          </p:cNvPicPr>
          <p:nvPr/>
        </p:nvPicPr>
        <p:blipFill>
          <a:blip r:embed="rId2" cstate="print"/>
          <a:srcRect l="10141" r="8730"/>
          <a:stretch>
            <a:fillRect/>
          </a:stretch>
        </p:blipFill>
        <p:spPr bwMode="auto">
          <a:xfrm>
            <a:off x="5715008" y="1366939"/>
            <a:ext cx="3428992" cy="463382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 calcmode="lin" valueType="num">
                                      <p:cBhvr additive="base">
                                        <p:cTn id="1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 calcmode="lin" valueType="num">
                                      <p:cBhvr additive="base">
                                        <p:cTn id="1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 calcmode="lin" valueType="num">
                                      <p:cBhvr additive="base">
                                        <p:cTn id="26"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6286500" cy="5862638"/>
          </a:xfrm>
          <a:prstGeom prst="rect">
            <a:avLst/>
          </a:prstGeom>
          <a:noFill/>
          <a:ln w="9525">
            <a:noFill/>
            <a:miter lim="800000"/>
            <a:headEnd/>
            <a:tailEnd/>
          </a:ln>
        </p:spPr>
        <p:txBody>
          <a:bodyPr>
            <a:spAutoFit/>
          </a:bodyPr>
          <a:lstStyle/>
          <a:p>
            <a:pPr>
              <a:lnSpc>
                <a:spcPts val="3000"/>
              </a:lnSpc>
            </a:pPr>
            <a:r>
              <a:rPr lang="lv-LV" sz="2800" b="1"/>
              <a:t>Ko</a:t>
            </a:r>
            <a:r>
              <a:rPr lang="lv-LV" sz="2800"/>
              <a:t> mēs </a:t>
            </a:r>
            <a:r>
              <a:rPr lang="lv-LV" sz="2800" b="1"/>
              <a:t>varam mācīties no Pāvila</a:t>
            </a:r>
            <a:r>
              <a:rPr lang="lv-LV" sz="2800"/>
              <a:t>?:</a:t>
            </a:r>
          </a:p>
          <a:p>
            <a:pPr>
              <a:lnSpc>
                <a:spcPts val="3000"/>
              </a:lnSpc>
              <a:buFontTx/>
              <a:buChar char="•"/>
            </a:pPr>
            <a:r>
              <a:rPr lang="lv-LV" sz="2800" b="1"/>
              <a:t>Augstprātība</a:t>
            </a:r>
            <a:r>
              <a:rPr lang="lv-LV" sz="2800"/>
              <a:t> un </a:t>
            </a:r>
            <a:r>
              <a:rPr lang="lv-LV" sz="2800" b="1"/>
              <a:t>sevis</a:t>
            </a:r>
            <a:r>
              <a:rPr lang="lv-LV" sz="2800"/>
              <a:t> </a:t>
            </a:r>
            <a:r>
              <a:rPr lang="lv-LV" sz="2800" b="1"/>
              <a:t>lielība</a:t>
            </a:r>
            <a:r>
              <a:rPr lang="lv-LV" sz="2800"/>
              <a:t> ir </a:t>
            </a:r>
            <a:r>
              <a:rPr lang="lv-LV" sz="2800" b="1"/>
              <a:t>kristīgās ticības pretinieki</a:t>
            </a:r>
            <a:r>
              <a:rPr lang="lv-LV" sz="2800"/>
              <a:t>.</a:t>
            </a:r>
          </a:p>
          <a:p>
            <a:pPr>
              <a:lnSpc>
                <a:spcPts val="3000"/>
              </a:lnSpc>
              <a:buFontTx/>
              <a:buChar char="•"/>
            </a:pPr>
            <a:r>
              <a:rPr lang="lv-LV" sz="2800"/>
              <a:t>Pat </a:t>
            </a:r>
            <a:r>
              <a:rPr lang="lv-LV" sz="2800" b="1"/>
              <a:t>visveiksmīgākajam Kristus apustulim</a:t>
            </a:r>
            <a:r>
              <a:rPr lang="lv-LV" sz="2800"/>
              <a:t> Dievs bija devis </a:t>
            </a:r>
            <a:r>
              <a:rPr lang="lv-LV" sz="2800" b="1"/>
              <a:t>sātana eņģeli</a:t>
            </a:r>
            <a:r>
              <a:rPr lang="lv-LV" sz="2800"/>
              <a:t>, lai viņš </a:t>
            </a:r>
            <a:r>
              <a:rPr lang="lv-LV" sz="2800" b="1"/>
              <a:t>nekļūst iedomīgs</a:t>
            </a:r>
            <a:r>
              <a:rPr lang="lv-LV" sz="2800"/>
              <a:t>!</a:t>
            </a:r>
          </a:p>
          <a:p>
            <a:pPr>
              <a:lnSpc>
                <a:spcPts val="3000"/>
              </a:lnSpc>
              <a:buFontTx/>
              <a:buChar char="•"/>
            </a:pPr>
            <a:r>
              <a:rPr lang="lv-LV" sz="2800"/>
              <a:t>Dievs izlemj, kad dziedināt vai nē! Dievs zina, kad </a:t>
            </a:r>
            <a:r>
              <a:rPr lang="lv-LV" sz="2800" b="1"/>
              <a:t>dziedināšana</a:t>
            </a:r>
            <a:r>
              <a:rPr lang="lv-LV" sz="2800"/>
              <a:t> var </a:t>
            </a:r>
            <a:r>
              <a:rPr lang="lv-LV" sz="2800" b="1"/>
              <a:t>veicināt</a:t>
            </a:r>
            <a:r>
              <a:rPr lang="lv-LV" sz="2800"/>
              <a:t> </a:t>
            </a:r>
            <a:r>
              <a:rPr lang="lv-LV" sz="2800" b="1"/>
              <a:t>ticības pieaugumu</a:t>
            </a:r>
            <a:r>
              <a:rPr lang="lv-LV" sz="2800"/>
              <a:t>, kad </a:t>
            </a:r>
            <a:r>
              <a:rPr lang="lv-LV" sz="2800" b="1"/>
              <a:t>taisni</a:t>
            </a:r>
            <a:r>
              <a:rPr lang="lv-LV" sz="2800"/>
              <a:t> </a:t>
            </a:r>
            <a:r>
              <a:rPr lang="lv-LV" sz="2800" b="1"/>
              <a:t>otrādāk</a:t>
            </a:r>
            <a:r>
              <a:rPr lang="lv-LV" sz="2800"/>
              <a:t>... </a:t>
            </a:r>
          </a:p>
          <a:p>
            <a:pPr>
              <a:lnSpc>
                <a:spcPts val="3000"/>
              </a:lnSpc>
              <a:buFontTx/>
              <a:buChar char="•"/>
            </a:pPr>
            <a:r>
              <a:rPr lang="lv-LV" sz="2800"/>
              <a:t>Ja </a:t>
            </a:r>
            <a:r>
              <a:rPr lang="lv-LV" sz="2800" b="1"/>
              <a:t>sāpes</a:t>
            </a:r>
            <a:r>
              <a:rPr lang="lv-LV" sz="2800"/>
              <a:t> un </a:t>
            </a:r>
            <a:r>
              <a:rPr lang="lv-LV" sz="2800" b="1"/>
              <a:t>ciešanas nebūtu</a:t>
            </a:r>
            <a:r>
              <a:rPr lang="lv-LV" sz="2800"/>
              <a:t>, daudzi </a:t>
            </a:r>
            <a:r>
              <a:rPr lang="lv-LV" sz="2800" b="1"/>
              <a:t>cilvēki</a:t>
            </a:r>
            <a:r>
              <a:rPr lang="lv-LV" sz="2800"/>
              <a:t> tā nekad arī </a:t>
            </a:r>
            <a:r>
              <a:rPr lang="lv-LV" sz="2800" b="1"/>
              <a:t>debesu valstību neiemantotu...</a:t>
            </a:r>
            <a:endParaRPr lang="lv-LV" sz="2800"/>
          </a:p>
          <a:p>
            <a:pPr>
              <a:lnSpc>
                <a:spcPts val="3000"/>
              </a:lnSpc>
              <a:buFontTx/>
              <a:buChar char="•"/>
            </a:pPr>
            <a:r>
              <a:rPr lang="lv-LV" sz="2800" b="1"/>
              <a:t>Dieva spēks </a:t>
            </a:r>
            <a:r>
              <a:rPr lang="lv-LV" sz="2800"/>
              <a:t>mūsu </a:t>
            </a:r>
            <a:r>
              <a:rPr lang="lv-LV" sz="2800" b="1"/>
              <a:t>nespēkā varens parādās</a:t>
            </a:r>
            <a:r>
              <a:rPr lang="lv-LV" sz="2800"/>
              <a:t>! Āmen</a:t>
            </a:r>
          </a:p>
        </p:txBody>
      </p:sp>
      <p:sp>
        <p:nvSpPr>
          <p:cNvPr id="11268"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6362B43-3F73-4CD5-A8E2-9054CF64F73C}" type="slidenum">
              <a:rPr lang="lv-LV" sz="1400"/>
              <a:pPr algn="r"/>
              <a:t>13</a:t>
            </a:fld>
            <a:endParaRPr lang="lv-LV" sz="1400"/>
          </a:p>
        </p:txBody>
      </p:sp>
      <p:pic>
        <p:nvPicPr>
          <p:cNvPr id="31750" name="Picture 6" descr="http://www.smh.com.au/ffximage/2007/05/04/Paul_070504080903683_wideweb__300x375.jpg"/>
          <p:cNvPicPr>
            <a:picLocks noChangeAspect="1" noChangeArrowheads="1"/>
          </p:cNvPicPr>
          <p:nvPr/>
        </p:nvPicPr>
        <p:blipFill>
          <a:blip r:embed="rId2" cstate="print"/>
          <a:srcRect/>
          <a:stretch>
            <a:fillRect/>
          </a:stretch>
        </p:blipFill>
        <p:spPr bwMode="auto">
          <a:xfrm>
            <a:off x="6072198" y="1071546"/>
            <a:ext cx="3071802" cy="435769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1750"/>
                                        </p:tgtEl>
                                        <p:attrNameLst>
                                          <p:attrName>style.visibility</p:attrName>
                                        </p:attrNameLst>
                                      </p:cBhvr>
                                      <p:to>
                                        <p:strVal val="visible"/>
                                      </p:to>
                                    </p:set>
                                    <p:animEffect transition="in" filter="fade">
                                      <p:cBhvr>
                                        <p:cTn id="11" dur="2000"/>
                                        <p:tgtEl>
                                          <p:spTgt spid="317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2291"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2292" name="Slide Number Placeholder 3"/>
          <p:cNvSpPr>
            <a:spLocks noGrp="1"/>
          </p:cNvSpPr>
          <p:nvPr>
            <p:ph type="sldNum" sz="quarter" idx="12"/>
          </p:nvPr>
        </p:nvSpPr>
        <p:spPr>
          <a:noFill/>
        </p:spPr>
        <p:txBody>
          <a:bodyPr/>
          <a:lstStyle/>
          <a:p>
            <a:fld id="{4A5CC153-1591-4A64-88CB-E03EF6AC35EA}"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dirty="0" smtClean="0"/>
              <a:t>2.Kor.11:21b-30 Pāvila lielīšanās</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365CF985-FB3C-4743-A0A9-B871A4483DB4}" type="slidenum">
              <a:rPr lang="lv-LV" smtClean="0"/>
              <a:pPr/>
              <a:t>2</a:t>
            </a:fld>
            <a:endParaRPr lang="lv-LV" smtClean="0"/>
          </a:p>
        </p:txBody>
      </p:sp>
      <p:sp>
        <p:nvSpPr>
          <p:cNvPr id="3077" name="Rectangle 6"/>
          <p:cNvSpPr>
            <a:spLocks noChangeArrowheads="1"/>
          </p:cNvSpPr>
          <p:nvPr/>
        </p:nvSpPr>
        <p:spPr bwMode="auto">
          <a:xfrm>
            <a:off x="0" y="811213"/>
            <a:ext cx="9144000" cy="5509200"/>
          </a:xfrm>
          <a:prstGeom prst="rect">
            <a:avLst/>
          </a:prstGeom>
          <a:noFill/>
          <a:ln w="9525">
            <a:noFill/>
            <a:miter lim="800000"/>
            <a:headEnd/>
            <a:tailEnd/>
          </a:ln>
        </p:spPr>
        <p:txBody>
          <a:bodyPr>
            <a:spAutoFit/>
          </a:bodyPr>
          <a:lstStyle/>
          <a:p>
            <a:pPr algn="just"/>
            <a:r>
              <a:rPr lang="lv-LV" sz="2200" dirty="0" smtClean="0"/>
              <a:t>21b Ja </a:t>
            </a:r>
            <a:r>
              <a:rPr lang="lv-LV" sz="2200" dirty="0"/>
              <a:t>kāds kaut ko uzdrošinās – būdams neprātā, es arī uzdrošinos. 22 Viņi ir ebreji? Es arī. Viņi ir israēlieši? Es arī. Viņi ir Ābrahāma pēcnācēji? Es arī. 23 Viņi ir Kristus kalpi? Es, neprāta pārņemts, saku – es daudz vairāk: smagā darbā – daudz vairāk nekā viņi, cietumos – daudz vairāk, šaustīts – pāri mēram, nāves briesmās – tik bieži. 24 No jūdiem pieckārt esmu saņēmis četrdesmit sitienus bez viena; 25   trīskārt esmu pērts ar rīkstēm, vienreiz esmu nomētāts akmeņiem, trīskārt esmu cietis kuģa avārijā, diennakti pavadīju ūdenī atklātā jūrā. 26 Bieži esmu bijis ceļa grūtībās, briesmās šķērsoju upes, laupītāju apdraudēts, savas paša tautas apdraudēts un pagānu apdraudēts, esmu bijis briesmās pilsētā, tuksnesī, uz jūras, esmu bijis briesmās, atrodoties starp viltus apustuļiem. 27 Esmu bijis grūtībās un sūrā darbā, bieži bez miega, badā un slāpēs, gavēņos, aukstumā un kailumā. 28 Bez visa cita vēl – ikdienas aizņemtība, rūpes par visām draudzēm. 29 Ja ir kāds vājš, vai es neesmu vājš? Ja kāds tiek apgrēcināts, vai es neiedegtos? 30 Ja nepieciešams lielīties, es lielīšos ar savu vājumu.</a:t>
            </a:r>
          </a:p>
        </p:txBody>
      </p:sp>
      <p:sp>
        <p:nvSpPr>
          <p:cNvPr id="3078"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a:t>20.aug.2016.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1071563"/>
          </a:xfrm>
        </p:spPr>
        <p:txBody>
          <a:bodyPr/>
          <a:lstStyle/>
          <a:p>
            <a:pPr eaLnBrk="1" hangingPunct="1"/>
            <a:r>
              <a:rPr lang="lv-LV" b="1" smtClean="0"/>
              <a:t>2.Kor.12:1-9 Dzelonis miesā</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09B8D7F5-9EFA-485A-BA81-4EDBC800D028}" type="slidenum">
              <a:rPr lang="lv-LV" smtClean="0"/>
              <a:pPr/>
              <a:t>3</a:t>
            </a:fld>
            <a:endParaRPr lang="lv-LV" smtClean="0"/>
          </a:p>
        </p:txBody>
      </p:sp>
      <p:sp>
        <p:nvSpPr>
          <p:cNvPr id="3077" name="Rectangle 6"/>
          <p:cNvSpPr>
            <a:spLocks noChangeArrowheads="1"/>
          </p:cNvSpPr>
          <p:nvPr/>
        </p:nvSpPr>
        <p:spPr bwMode="auto">
          <a:xfrm>
            <a:off x="0" y="811213"/>
            <a:ext cx="9144000" cy="6056312"/>
          </a:xfrm>
          <a:prstGeom prst="rect">
            <a:avLst/>
          </a:prstGeom>
          <a:noFill/>
          <a:ln w="9525">
            <a:noFill/>
            <a:miter lim="800000"/>
            <a:headEnd/>
            <a:tailEnd/>
          </a:ln>
        </p:spPr>
        <p:txBody>
          <a:bodyPr>
            <a:spAutoFit/>
          </a:bodyPr>
          <a:lstStyle/>
          <a:p>
            <a:pPr algn="just"/>
            <a:r>
              <a:rPr lang="lv-LV" sz="2300"/>
              <a:t>1 Ja jau jālielās, kaut arī tas nekādu labumu nedod, turpināšu par redzējumiem un atklāsmēm, ko devis Kungs. 2 Es pazīstu kādu cilvēku Kristū, kas pirms četrpadsmit gadiem tika aizrauts līdz trešajām debesīm, – vai viņš tobrīd bija miesā vai ārpus miesas, es nezinu, Dievs to zina. 3 Tāpat es zinu par šo cilvēku – vai viņš bija miesā vai ārpus miesas, es nezinu, Dievs to zina –, 4 ka viņš tika aizrauts paradīzē un tur dzirdēja neizrunājamus vārdus, kurus cilvēkam nav ļauts izteikt. 5 Ar šo cilvēku es gribu lielīties; ar sevi pašu negribu, ja nu vienīgi ar savu nespēku. 6 Ja es lielīšos, es nebūšu nejēga, jo es runāšu patiesību; es tikai piesargos, lai šo dižo atklāsmju dēļ kāds par mani nespriež vairāk kā tikai to, ko redz vai no manis dzird. 7 Tādēļ, lai es nepaaugstinātos, man ir dots dzelonis miesā, sātana eņģelis; tas mani sit, lai es pārlieku nepaaugstinos. 8 Es trīs reizes esmu piesaucis Kungu, lai sātana eņģelis no manis atstājas. 9 Un Kungs man sacīja: tev pietiek ar manu žēlastību, jo mans spēks top pilnīgs nespēkā. – Tādēļ es vislabprātāk lielīšos ar savu vājumu, lai Kristus spēks manī varētu iemājot.</a:t>
            </a:r>
          </a:p>
        </p:txBody>
      </p:sp>
      <p:sp>
        <p:nvSpPr>
          <p:cNvPr id="3078"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spcBef>
                <a:spcPct val="50000"/>
              </a:spcBef>
            </a:pPr>
            <a:r>
              <a:rPr lang="lv-LV" sz="2000" dirty="0" smtClean="0"/>
              <a:t>23.feb.2020.</a:t>
            </a:r>
            <a:endParaRPr lang="lv-LV"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22 Viņi ir ebreji? Es arī. Viņi ir israēlieši? Es arī. Viņi ir Ābrahāma pēcnācēji? Es arī. 23 Viņi ir Kristus kalpi? Es, neprāta pārņemts, saku – es daudz vairāk: smagā darbā – daudz vairāk nekā viņi, cietumos – daudz vairāk, šaustīts – pāri mēram, nāves briesmās – tik bieži.</a:t>
            </a:r>
          </a:p>
        </p:txBody>
      </p:sp>
      <p:sp>
        <p:nvSpPr>
          <p:cNvPr id="7" name="Rectangle 6"/>
          <p:cNvSpPr>
            <a:spLocks noChangeArrowheads="1"/>
          </p:cNvSpPr>
          <p:nvPr/>
        </p:nvSpPr>
        <p:spPr bwMode="auto">
          <a:xfrm>
            <a:off x="0" y="1643063"/>
            <a:ext cx="5143500" cy="5262562"/>
          </a:xfrm>
          <a:prstGeom prst="rect">
            <a:avLst/>
          </a:prstGeom>
          <a:noFill/>
          <a:ln w="9525">
            <a:noFill/>
            <a:miter lim="800000"/>
            <a:headEnd/>
            <a:tailEnd/>
          </a:ln>
        </p:spPr>
        <p:txBody>
          <a:bodyPr>
            <a:spAutoFit/>
          </a:bodyPr>
          <a:lstStyle/>
          <a:p>
            <a:pPr>
              <a:buFontTx/>
              <a:buChar char="•"/>
            </a:pPr>
            <a:r>
              <a:rPr lang="lv-LV" sz="2800"/>
              <a:t>Un te </a:t>
            </a:r>
            <a:r>
              <a:rPr lang="lv-LV" sz="2800" b="1"/>
              <a:t>Pāvils</a:t>
            </a:r>
            <a:r>
              <a:rPr lang="lv-LV" sz="2800"/>
              <a:t> dalās ar savu </a:t>
            </a:r>
            <a:r>
              <a:rPr lang="lv-LV" sz="2800" b="1"/>
              <a:t>CV</a:t>
            </a:r>
          </a:p>
          <a:p>
            <a:pPr>
              <a:buFontTx/>
              <a:buChar char="•"/>
            </a:pPr>
            <a:r>
              <a:rPr lang="lv-LV" sz="2800"/>
              <a:t>Ja šādu </a:t>
            </a:r>
            <a:r>
              <a:rPr lang="lv-LV" sz="2800" b="1"/>
              <a:t>CV</a:t>
            </a:r>
            <a:r>
              <a:rPr lang="lv-LV" sz="2800"/>
              <a:t> </a:t>
            </a:r>
            <a:r>
              <a:rPr lang="lv-LV" sz="2800" b="1"/>
              <a:t>nosūtītu</a:t>
            </a:r>
            <a:r>
              <a:rPr lang="lv-LV" sz="2800"/>
              <a:t> </a:t>
            </a:r>
            <a:r>
              <a:rPr lang="lv-LV" sz="2800" b="1"/>
              <a:t>šodien</a:t>
            </a:r>
            <a:r>
              <a:rPr lang="lv-LV" sz="2800"/>
              <a:t> uz </a:t>
            </a:r>
            <a:r>
              <a:rPr lang="lv-LV" sz="2800" b="1"/>
              <a:t>kādām draudzēm</a:t>
            </a:r>
            <a:r>
              <a:rPr lang="lv-LV" sz="2800"/>
              <a:t>...</a:t>
            </a:r>
          </a:p>
          <a:p>
            <a:pPr>
              <a:buFontTx/>
              <a:buChar char="•"/>
            </a:pPr>
            <a:r>
              <a:rPr lang="lv-LV" sz="2800"/>
              <a:t>Interesanti, kas ir </a:t>
            </a:r>
            <a:r>
              <a:rPr lang="lv-LV" sz="2800" b="1"/>
              <a:t>Pāvila tituli nav</a:t>
            </a:r>
            <a:r>
              <a:rPr lang="lv-LV" sz="2800"/>
              <a:t> </a:t>
            </a:r>
            <a:r>
              <a:rPr lang="lv-LV" sz="2800" b="1"/>
              <a:t>izglītība</a:t>
            </a:r>
            <a:r>
              <a:rPr lang="lv-LV" sz="2800"/>
              <a:t>, </a:t>
            </a:r>
            <a:r>
              <a:rPr lang="lv-LV" sz="2800" b="1"/>
              <a:t>panākumi</a:t>
            </a:r>
            <a:r>
              <a:rPr lang="lv-LV" sz="2800"/>
              <a:t>, bet gan </a:t>
            </a:r>
            <a:r>
              <a:rPr lang="lv-LV" sz="2800" b="1"/>
              <a:t>lielās ciešanas</a:t>
            </a:r>
            <a:r>
              <a:rPr lang="lv-LV" sz="2800"/>
              <a:t>, ko viņš ir </a:t>
            </a:r>
            <a:r>
              <a:rPr lang="lv-LV" sz="2800" b="1"/>
              <a:t>izcietis</a:t>
            </a:r>
            <a:r>
              <a:rPr lang="lv-LV" sz="2800"/>
              <a:t>, </a:t>
            </a:r>
            <a:r>
              <a:rPr lang="lv-LV" sz="2800" b="1"/>
              <a:t>sludinot Kristus evaņģēliju</a:t>
            </a:r>
            <a:r>
              <a:rPr lang="lv-LV" sz="2800"/>
              <a:t>.</a:t>
            </a:r>
          </a:p>
          <a:p>
            <a:pPr>
              <a:buFontTx/>
              <a:buChar char="•"/>
            </a:pPr>
            <a:r>
              <a:rPr lang="lv-LV" sz="2800"/>
              <a:t>Viņi ir </a:t>
            </a:r>
            <a:r>
              <a:rPr lang="lv-LV" sz="2800" b="1"/>
              <a:t>ebreji</a:t>
            </a:r>
            <a:r>
              <a:rPr lang="lv-LV" sz="2800"/>
              <a:t>, </a:t>
            </a:r>
            <a:r>
              <a:rPr lang="lv-LV" sz="2800" b="1"/>
              <a:t>Pāvils arī</a:t>
            </a:r>
            <a:r>
              <a:rPr lang="lv-LV" sz="2800"/>
              <a:t>. Viņi ir bijuši </a:t>
            </a:r>
            <a:r>
              <a:rPr lang="lv-LV" sz="2800" b="1"/>
              <a:t>smagā darbā</a:t>
            </a:r>
            <a:r>
              <a:rPr lang="lv-LV" sz="2800"/>
              <a:t>, </a:t>
            </a:r>
            <a:r>
              <a:rPr lang="lv-LV" sz="2800" b="1"/>
              <a:t>pērti</a:t>
            </a:r>
            <a:r>
              <a:rPr lang="lv-LV" sz="2800"/>
              <a:t>, </a:t>
            </a:r>
            <a:r>
              <a:rPr lang="lv-LV" sz="2800" b="1"/>
              <a:t>cietumos</a:t>
            </a:r>
            <a:r>
              <a:rPr lang="lv-LV" sz="2800"/>
              <a:t> un </a:t>
            </a:r>
            <a:r>
              <a:rPr lang="lv-LV" sz="2800" b="1"/>
              <a:t>nāves briesmās</a:t>
            </a:r>
            <a:r>
              <a:rPr lang="lv-LV" sz="2800"/>
              <a:t>, </a:t>
            </a:r>
            <a:r>
              <a:rPr lang="lv-LV" sz="2800" b="1"/>
              <a:t>Pāvils</a:t>
            </a:r>
            <a:r>
              <a:rPr lang="lv-LV" sz="2800"/>
              <a:t> vēl </a:t>
            </a:r>
            <a:r>
              <a:rPr lang="lv-LV" sz="2800" b="1"/>
              <a:t>daudz vairāk</a:t>
            </a:r>
            <a:r>
              <a:rPr lang="lv-LV" sz="2800"/>
              <a:t>...</a:t>
            </a:r>
          </a:p>
        </p:txBody>
      </p:sp>
      <p:sp>
        <p:nvSpPr>
          <p:cNvPr id="7172" name="Slide Number Placeholder 3"/>
          <p:cNvSpPr>
            <a:spLocks noGrp="1"/>
          </p:cNvSpPr>
          <p:nvPr>
            <p:ph type="sldNum" sz="quarter" idx="12"/>
          </p:nvPr>
        </p:nvSpPr>
        <p:spPr>
          <a:noFill/>
        </p:spPr>
        <p:txBody>
          <a:bodyPr/>
          <a:lstStyle/>
          <a:p>
            <a:fld id="{C5321FC2-E643-4484-92C2-3FE8A1F5AA50}" type="slidenum">
              <a:rPr lang="lv-LV" smtClean="0"/>
              <a:pPr/>
              <a:t>4</a:t>
            </a:fld>
            <a:endParaRPr lang="lv-LV" smtClean="0"/>
          </a:p>
        </p:txBody>
      </p:sp>
      <p:pic>
        <p:nvPicPr>
          <p:cNvPr id="6150" name="Picture 6" descr="http://thebiblerevival.com/clipart/paul%20stirs%20up%20antioch.jpg"/>
          <p:cNvPicPr>
            <a:picLocks noChangeAspect="1" noChangeArrowheads="1"/>
          </p:cNvPicPr>
          <p:nvPr/>
        </p:nvPicPr>
        <p:blipFill>
          <a:blip r:embed="rId2" cstate="print"/>
          <a:srcRect l="5229" t="2289" b="3961"/>
          <a:stretch>
            <a:fillRect/>
          </a:stretch>
        </p:blipFill>
        <p:spPr bwMode="auto">
          <a:xfrm>
            <a:off x="5000628" y="1785926"/>
            <a:ext cx="4143372"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24 No jūdiem pieckārt esmu saņēmis četrdesmit sitienus bez viena; 25 trīskārt esmu pērts ar rīkstēm, vienreiz esmu nomētāts akmeņiem, trīskārt esmu cietis kuģa avārijā, diennakti pavadīju ūdenī atklātā jūrā. </a:t>
            </a:r>
          </a:p>
        </p:txBody>
      </p:sp>
      <p:sp>
        <p:nvSpPr>
          <p:cNvPr id="7" name="Rectangle 6"/>
          <p:cNvSpPr>
            <a:spLocks noChangeArrowheads="1"/>
          </p:cNvSpPr>
          <p:nvPr/>
        </p:nvSpPr>
        <p:spPr bwMode="auto">
          <a:xfrm>
            <a:off x="0" y="1524000"/>
            <a:ext cx="5786438" cy="5262563"/>
          </a:xfrm>
          <a:prstGeom prst="rect">
            <a:avLst/>
          </a:prstGeom>
          <a:noFill/>
          <a:ln w="9525">
            <a:noFill/>
            <a:miter lim="800000"/>
            <a:headEnd/>
            <a:tailEnd/>
          </a:ln>
        </p:spPr>
        <p:txBody>
          <a:bodyPr>
            <a:spAutoFit/>
          </a:bodyPr>
          <a:lstStyle/>
          <a:p>
            <a:pPr>
              <a:buFontTx/>
              <a:buChar char="•"/>
            </a:pPr>
            <a:r>
              <a:rPr lang="lv-LV" sz="2800" b="1"/>
              <a:t>Romiešu karavīri </a:t>
            </a:r>
            <a:r>
              <a:rPr lang="lv-LV" sz="2800"/>
              <a:t>uzskatīja, ka  </a:t>
            </a:r>
            <a:r>
              <a:rPr lang="lv-LV" sz="2800" b="1"/>
              <a:t>40 sitieniem </a:t>
            </a:r>
            <a:r>
              <a:rPr lang="lv-LV" sz="2800"/>
              <a:t>pietiek, lai cilvēku </a:t>
            </a:r>
            <a:r>
              <a:rPr lang="lv-LV" sz="2800" b="1"/>
              <a:t>nogalinātu.</a:t>
            </a:r>
            <a:r>
              <a:rPr lang="lv-LV" sz="2800"/>
              <a:t> Lai cilvēkam būtu </a:t>
            </a:r>
            <a:r>
              <a:rPr lang="lv-LV" sz="2800" b="1"/>
              <a:t>lielākas ciešanas</a:t>
            </a:r>
            <a:r>
              <a:rPr lang="lv-LV" sz="2800"/>
              <a:t>, </a:t>
            </a:r>
            <a:r>
              <a:rPr lang="lv-LV" sz="2800" b="1"/>
              <a:t>sita 39x</a:t>
            </a:r>
            <a:r>
              <a:rPr lang="lv-LV" sz="2800"/>
              <a:t>, lai cilvēks </a:t>
            </a:r>
            <a:r>
              <a:rPr lang="lv-LV" sz="2800" b="1"/>
              <a:t>paliktu dzīvs </a:t>
            </a:r>
            <a:r>
              <a:rPr lang="lv-LV" sz="2800"/>
              <a:t>un </a:t>
            </a:r>
            <a:r>
              <a:rPr lang="lv-LV" sz="2800" b="1"/>
              <a:t>mocītos</a:t>
            </a:r>
            <a:r>
              <a:rPr lang="lv-LV" sz="2800"/>
              <a:t>. </a:t>
            </a:r>
          </a:p>
          <a:p>
            <a:pPr>
              <a:buFontTx/>
              <a:buChar char="•"/>
            </a:pPr>
            <a:r>
              <a:rPr lang="lv-LV" sz="2800" b="1"/>
              <a:t>Pāvils 5x pārdzīvojis</a:t>
            </a:r>
            <a:r>
              <a:rPr lang="lv-LV" sz="2800"/>
              <a:t> šādu </a:t>
            </a:r>
            <a:r>
              <a:rPr lang="lv-LV" sz="2800" b="1"/>
              <a:t>pēršanu</a:t>
            </a:r>
            <a:r>
              <a:rPr lang="lv-LV" sz="2800"/>
              <a:t>, </a:t>
            </a:r>
            <a:r>
              <a:rPr lang="lv-LV" sz="2800" b="1"/>
              <a:t>3x ir pērts </a:t>
            </a:r>
            <a:r>
              <a:rPr lang="lv-LV" sz="2800"/>
              <a:t>ar </a:t>
            </a:r>
            <a:r>
              <a:rPr lang="lv-LV" sz="2800" b="1"/>
              <a:t>rīkstēm</a:t>
            </a:r>
            <a:r>
              <a:rPr lang="lv-LV" sz="2800"/>
              <a:t>, </a:t>
            </a:r>
            <a:r>
              <a:rPr lang="lv-LV" sz="2800" b="1"/>
              <a:t>1x nomētāts ar akmeņiem.</a:t>
            </a:r>
            <a:r>
              <a:rPr lang="lv-LV" sz="2800"/>
              <a:t> </a:t>
            </a:r>
          </a:p>
          <a:p>
            <a:pPr>
              <a:buFontTx/>
              <a:buChar char="•"/>
            </a:pPr>
            <a:r>
              <a:rPr lang="lv-LV" sz="2800"/>
              <a:t>Kad </a:t>
            </a:r>
            <a:r>
              <a:rPr lang="lv-LV" sz="2800" b="1"/>
              <a:t>visi domā</a:t>
            </a:r>
            <a:r>
              <a:rPr lang="lv-LV" sz="2800"/>
              <a:t>, ka </a:t>
            </a:r>
            <a:r>
              <a:rPr lang="lv-LV" sz="2800" b="1"/>
              <a:t>miris</a:t>
            </a:r>
            <a:r>
              <a:rPr lang="lv-LV" sz="2800"/>
              <a:t>, </a:t>
            </a:r>
            <a:r>
              <a:rPr lang="lv-LV" sz="2800" b="1"/>
              <a:t>Pāvils</a:t>
            </a:r>
            <a:r>
              <a:rPr lang="lv-LV" sz="2800"/>
              <a:t> </a:t>
            </a:r>
            <a:r>
              <a:rPr lang="lv-LV" sz="2800" b="1"/>
              <a:t>pieceļas</a:t>
            </a:r>
            <a:r>
              <a:rPr lang="lv-LV" sz="2800"/>
              <a:t> un </a:t>
            </a:r>
            <a:r>
              <a:rPr lang="lv-LV" sz="2800" b="1"/>
              <a:t>dodas tālāk</a:t>
            </a:r>
            <a:r>
              <a:rPr lang="lv-LV" sz="2800"/>
              <a:t>... </a:t>
            </a:r>
          </a:p>
          <a:p>
            <a:pPr>
              <a:buFontTx/>
              <a:buChar char="•"/>
            </a:pPr>
            <a:r>
              <a:rPr lang="lv-LV" sz="2800" b="1"/>
              <a:t>Diennakti pavadījis jūrā</a:t>
            </a:r>
            <a:r>
              <a:rPr lang="lv-LV" sz="2800"/>
              <a:t>, to nevar </a:t>
            </a:r>
            <a:r>
              <a:rPr lang="lv-LV" sz="2800" b="1"/>
              <a:t>izturēt</a:t>
            </a:r>
            <a:r>
              <a:rPr lang="lv-LV" sz="2800"/>
              <a:t> neviens </a:t>
            </a:r>
            <a:r>
              <a:rPr lang="lv-LV" sz="2800" b="1"/>
              <a:t>parasts cilvēks</a:t>
            </a:r>
            <a:r>
              <a:rPr lang="lv-LV" sz="2800"/>
              <a:t>.</a:t>
            </a:r>
          </a:p>
        </p:txBody>
      </p:sp>
      <p:sp>
        <p:nvSpPr>
          <p:cNvPr id="8196" name="Slide Number Placeholder 3"/>
          <p:cNvSpPr>
            <a:spLocks noGrp="1"/>
          </p:cNvSpPr>
          <p:nvPr>
            <p:ph type="sldNum" sz="quarter" idx="12"/>
          </p:nvPr>
        </p:nvSpPr>
        <p:spPr>
          <a:noFill/>
        </p:spPr>
        <p:txBody>
          <a:bodyPr/>
          <a:lstStyle/>
          <a:p>
            <a:fld id="{DBE4BF42-0865-4939-8853-07281F8CB393}" type="slidenum">
              <a:rPr lang="lv-LV" smtClean="0"/>
              <a:pPr/>
              <a:t>5</a:t>
            </a:fld>
            <a:endParaRPr lang="lv-LV" smtClean="0"/>
          </a:p>
        </p:txBody>
      </p:sp>
      <p:pic>
        <p:nvPicPr>
          <p:cNvPr id="7174" name="Picture 6" descr="http://ouestmeetswest.files.wordpress.com/2010/07/st-paul-shipwreck.jpg"/>
          <p:cNvPicPr>
            <a:picLocks noChangeAspect="1" noChangeArrowheads="1"/>
          </p:cNvPicPr>
          <p:nvPr/>
        </p:nvPicPr>
        <p:blipFill>
          <a:blip r:embed="rId2" cstate="print"/>
          <a:srcRect/>
          <a:stretch>
            <a:fillRect/>
          </a:stretch>
        </p:blipFill>
        <p:spPr bwMode="auto">
          <a:xfrm flipH="1">
            <a:off x="5643570" y="1571612"/>
            <a:ext cx="3500430" cy="51435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26 Bieži esmu bijis ceļa grūtībās, briesmās šķērsoju upes, laupītāju apdraudēts, savas paša tautas apdraudēts un pagānu apdraudēts, esmu bijis briesmās pilsētā, tuksnesī, uz jūras, esmu bijis briesmās, atrodoties starp viltus apustuļiem.</a:t>
            </a:r>
          </a:p>
        </p:txBody>
      </p:sp>
      <p:sp>
        <p:nvSpPr>
          <p:cNvPr id="7" name="Rectangle 6"/>
          <p:cNvSpPr>
            <a:spLocks noChangeArrowheads="1"/>
          </p:cNvSpPr>
          <p:nvPr/>
        </p:nvSpPr>
        <p:spPr bwMode="auto">
          <a:xfrm>
            <a:off x="0" y="2143125"/>
            <a:ext cx="5572125" cy="4832350"/>
          </a:xfrm>
          <a:prstGeom prst="rect">
            <a:avLst/>
          </a:prstGeom>
          <a:noFill/>
          <a:ln w="9525">
            <a:noFill/>
            <a:miter lim="800000"/>
            <a:headEnd/>
            <a:tailEnd/>
          </a:ln>
        </p:spPr>
        <p:txBody>
          <a:bodyPr>
            <a:spAutoFit/>
          </a:bodyPr>
          <a:lstStyle/>
          <a:p>
            <a:pPr>
              <a:buFontTx/>
              <a:buChar char="•"/>
            </a:pPr>
            <a:r>
              <a:rPr lang="lv-LV" sz="2800" b="1"/>
              <a:t>Pāvils nebija parasts cilvēks</a:t>
            </a:r>
            <a:r>
              <a:rPr lang="lv-LV" sz="2800"/>
              <a:t>, viņš bija </a:t>
            </a:r>
            <a:r>
              <a:rPr lang="lv-LV" sz="2800" b="1"/>
              <a:t>trenēts</a:t>
            </a:r>
            <a:r>
              <a:rPr lang="lv-LV" sz="2800"/>
              <a:t> j</a:t>
            </a:r>
            <a:r>
              <a:rPr lang="lv-LV" sz="2800" b="1"/>
              <a:t>ūdu speciālās vienības virsnieks</a:t>
            </a:r>
            <a:r>
              <a:rPr lang="lv-LV" sz="2800"/>
              <a:t>, kuru </a:t>
            </a:r>
            <a:r>
              <a:rPr lang="lv-LV" sz="2800" b="1"/>
              <a:t>sūtīja</a:t>
            </a:r>
            <a:r>
              <a:rPr lang="lv-LV" sz="2800"/>
              <a:t> </a:t>
            </a:r>
            <a:r>
              <a:rPr lang="lv-LV" sz="2800" b="1"/>
              <a:t>visbīstamākos uzdevumos</a:t>
            </a:r>
            <a:r>
              <a:rPr lang="lv-LV" sz="2800"/>
              <a:t>.</a:t>
            </a:r>
          </a:p>
          <a:p>
            <a:pPr>
              <a:buFontTx/>
              <a:buChar char="•"/>
            </a:pPr>
            <a:r>
              <a:rPr lang="lv-LV" sz="2800"/>
              <a:t>Viņa sākotnējā </a:t>
            </a:r>
            <a:r>
              <a:rPr lang="lv-LV" sz="2800" b="1"/>
              <a:t>sagatavotība</a:t>
            </a:r>
            <a:r>
              <a:rPr lang="lv-LV" sz="2800"/>
              <a:t> jūdu </a:t>
            </a:r>
            <a:r>
              <a:rPr lang="lv-LV" sz="2800" b="1"/>
              <a:t>specvienības uzdevumiem izrādījās</a:t>
            </a:r>
            <a:r>
              <a:rPr lang="lv-LV" sz="2800"/>
              <a:t> ļoti </a:t>
            </a:r>
            <a:r>
              <a:rPr lang="lv-LV" sz="2800" b="1"/>
              <a:t>noderīga</a:t>
            </a:r>
            <a:r>
              <a:rPr lang="lv-LV" sz="2800"/>
              <a:t> Kristus </a:t>
            </a:r>
            <a:r>
              <a:rPr lang="lv-LV" sz="2800" b="1"/>
              <a:t>evaņģēlija sludināšanas darbā</a:t>
            </a:r>
            <a:r>
              <a:rPr lang="lv-LV" sz="2800"/>
              <a:t>.</a:t>
            </a:r>
          </a:p>
          <a:p>
            <a:pPr>
              <a:buFontTx/>
              <a:buChar char="•"/>
            </a:pPr>
            <a:r>
              <a:rPr lang="lv-LV" sz="2800" b="1"/>
              <a:t>Līdz pat šai dienai kristieši </a:t>
            </a:r>
            <a:r>
              <a:rPr lang="lv-LV" sz="2800"/>
              <a:t>tiek </a:t>
            </a:r>
            <a:r>
              <a:rPr lang="lv-LV" sz="2800" b="1"/>
              <a:t>vajāti</a:t>
            </a:r>
            <a:r>
              <a:rPr lang="lv-LV" sz="2800"/>
              <a:t> dažādās pasaules valstīs, </a:t>
            </a:r>
            <a:r>
              <a:rPr lang="lv-LV" sz="2800" b="1"/>
              <a:t>visvairāk austrumu pasaulē</a:t>
            </a:r>
            <a:r>
              <a:rPr lang="lv-LV" sz="2800"/>
              <a:t>.</a:t>
            </a:r>
          </a:p>
        </p:txBody>
      </p:sp>
      <p:sp>
        <p:nvSpPr>
          <p:cNvPr id="9220" name="Slide Number Placeholder 3"/>
          <p:cNvSpPr>
            <a:spLocks noGrp="1"/>
          </p:cNvSpPr>
          <p:nvPr>
            <p:ph type="sldNum" sz="quarter" idx="12"/>
          </p:nvPr>
        </p:nvSpPr>
        <p:spPr>
          <a:noFill/>
        </p:spPr>
        <p:txBody>
          <a:bodyPr/>
          <a:lstStyle/>
          <a:p>
            <a:fld id="{629E3500-75B6-44BC-8EC0-DCB335BCF18E}" type="slidenum">
              <a:rPr lang="lv-LV" smtClean="0"/>
              <a:pPr/>
              <a:t>6</a:t>
            </a:fld>
            <a:endParaRPr lang="lv-LV" smtClean="0"/>
          </a:p>
        </p:txBody>
      </p:sp>
      <p:pic>
        <p:nvPicPr>
          <p:cNvPr id="8198" name="Picture 6" descr="http://creationrevolution.com/wp-content/uploads/2014/09/StPaul.jpg"/>
          <p:cNvPicPr>
            <a:picLocks noChangeAspect="1" noChangeArrowheads="1"/>
          </p:cNvPicPr>
          <p:nvPr/>
        </p:nvPicPr>
        <p:blipFill>
          <a:blip r:embed="rId2" cstate="print"/>
          <a:srcRect r="34667"/>
          <a:stretch>
            <a:fillRect/>
          </a:stretch>
        </p:blipFill>
        <p:spPr bwMode="auto">
          <a:xfrm>
            <a:off x="5497165" y="1785926"/>
            <a:ext cx="3646836"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0"/>
            <a:ext cx="9144000" cy="1081088"/>
          </a:xfrm>
        </p:spPr>
        <p:txBody>
          <a:bodyPr/>
          <a:lstStyle/>
          <a:p>
            <a:pPr marL="0" indent="0">
              <a:lnSpc>
                <a:spcPct val="80000"/>
              </a:lnSpc>
              <a:buFontTx/>
              <a:buNone/>
            </a:pPr>
            <a:r>
              <a:rPr lang="lv-LV" sz="2800" i="1" smtClean="0"/>
              <a:t>1 Ja jau jālielās, kaut arī tas nekādu labumu nedod, turpināšu par redzējumiem un atklāsmēm, ko devis Kungs.</a:t>
            </a:r>
          </a:p>
        </p:txBody>
      </p:sp>
      <p:sp>
        <p:nvSpPr>
          <p:cNvPr id="7" name="Rectangle 6"/>
          <p:cNvSpPr>
            <a:spLocks noChangeArrowheads="1"/>
          </p:cNvSpPr>
          <p:nvPr/>
        </p:nvSpPr>
        <p:spPr bwMode="auto">
          <a:xfrm>
            <a:off x="0" y="1020763"/>
            <a:ext cx="5715000" cy="5837237"/>
          </a:xfrm>
          <a:prstGeom prst="rect">
            <a:avLst/>
          </a:prstGeom>
          <a:noFill/>
          <a:ln w="9525">
            <a:noFill/>
            <a:miter lim="800000"/>
            <a:headEnd/>
            <a:tailEnd/>
          </a:ln>
        </p:spPr>
        <p:txBody>
          <a:bodyPr>
            <a:spAutoFit/>
          </a:bodyPr>
          <a:lstStyle/>
          <a:p>
            <a:pPr>
              <a:lnSpc>
                <a:spcPts val="3200"/>
              </a:lnSpc>
              <a:buFontTx/>
              <a:buChar char="•"/>
            </a:pPr>
            <a:r>
              <a:rPr lang="lv-LV" sz="2800" b="1" dirty="0" smtClean="0"/>
              <a:t>Kristieša </a:t>
            </a:r>
            <a:r>
              <a:rPr lang="lv-LV" sz="2800" b="1" dirty="0"/>
              <a:t>dzīve nav ideāla</a:t>
            </a:r>
            <a:r>
              <a:rPr lang="lv-LV" sz="2800" dirty="0"/>
              <a:t>, tur arī </a:t>
            </a:r>
            <a:r>
              <a:rPr lang="lv-LV" sz="2800" b="1" dirty="0"/>
              <a:t>daudz grūtības jāpārvar</a:t>
            </a:r>
            <a:r>
              <a:rPr lang="lv-LV" sz="2800" dirty="0"/>
              <a:t>!</a:t>
            </a:r>
          </a:p>
          <a:p>
            <a:pPr>
              <a:lnSpc>
                <a:spcPts val="3200"/>
              </a:lnSpc>
              <a:buFontTx/>
              <a:buChar char="•"/>
            </a:pPr>
            <a:r>
              <a:rPr lang="lv-LV" sz="2800" b="1" dirty="0"/>
              <a:t>Pāvils</a:t>
            </a:r>
            <a:r>
              <a:rPr lang="lv-LV" sz="2800" dirty="0"/>
              <a:t> raksta </a:t>
            </a:r>
            <a:r>
              <a:rPr lang="lv-LV" sz="2800" b="1" dirty="0"/>
              <a:t>vēstuli</a:t>
            </a:r>
            <a:r>
              <a:rPr lang="lv-LV" sz="2800" dirty="0"/>
              <a:t> draudzei, kuru </a:t>
            </a:r>
            <a:r>
              <a:rPr lang="lv-LV" sz="2800" b="1" dirty="0"/>
              <a:t>pats</a:t>
            </a:r>
            <a:r>
              <a:rPr lang="lv-LV" sz="2800" dirty="0"/>
              <a:t> kādreiz bija </a:t>
            </a:r>
            <a:r>
              <a:rPr lang="lv-LV" sz="2800" b="1" dirty="0"/>
              <a:t>dibinājis</a:t>
            </a:r>
            <a:r>
              <a:rPr lang="lv-LV" sz="2800" dirty="0"/>
              <a:t>. </a:t>
            </a:r>
          </a:p>
          <a:p>
            <a:pPr>
              <a:lnSpc>
                <a:spcPts val="3200"/>
              </a:lnSpc>
              <a:buFontTx/>
              <a:buChar char="•"/>
            </a:pPr>
            <a:r>
              <a:rPr lang="lv-LV" sz="2800" dirty="0"/>
              <a:t>Pāvila </a:t>
            </a:r>
            <a:r>
              <a:rPr lang="lv-LV" sz="2800" b="1" dirty="0"/>
              <a:t>prombūtnes</a:t>
            </a:r>
            <a:r>
              <a:rPr lang="lv-LV" sz="2800" dirty="0"/>
              <a:t> </a:t>
            </a:r>
            <a:r>
              <a:rPr lang="lv-LV" sz="2800" b="1" dirty="0"/>
              <a:t>laikā</a:t>
            </a:r>
            <a:r>
              <a:rPr lang="lv-LV" sz="2800" dirty="0"/>
              <a:t>, šai draudzē ir </a:t>
            </a:r>
            <a:r>
              <a:rPr lang="lv-LV" sz="2800" b="1" dirty="0"/>
              <a:t>uzradušies</a:t>
            </a:r>
            <a:r>
              <a:rPr lang="lv-LV" sz="2800" dirty="0"/>
              <a:t> kādi citi </a:t>
            </a:r>
            <a:r>
              <a:rPr lang="lv-LV" sz="2800" b="1" dirty="0"/>
              <a:t>sludinātāji</a:t>
            </a:r>
            <a:r>
              <a:rPr lang="lv-LV" sz="2800" dirty="0"/>
              <a:t>, ne Pāvila sūtīti, kas ar lielu ārēju </a:t>
            </a:r>
            <a:r>
              <a:rPr lang="lv-LV" sz="2800" b="1" dirty="0"/>
              <a:t>spozmi</a:t>
            </a:r>
            <a:r>
              <a:rPr lang="lv-LV" sz="2800" dirty="0"/>
              <a:t> un </a:t>
            </a:r>
            <a:r>
              <a:rPr lang="lv-LV" sz="2800" b="1" dirty="0"/>
              <a:t>lielību</a:t>
            </a:r>
            <a:r>
              <a:rPr lang="lv-LV" sz="2800" dirty="0"/>
              <a:t> sludina </a:t>
            </a:r>
            <a:r>
              <a:rPr lang="lv-LV" sz="2800" b="1" dirty="0"/>
              <a:t>maldu mācības </a:t>
            </a:r>
            <a:r>
              <a:rPr lang="lv-LV" sz="2800" dirty="0"/>
              <a:t>un </a:t>
            </a:r>
            <a:r>
              <a:rPr lang="lv-LV" sz="2800" b="1" dirty="0"/>
              <a:t>sevi izliela </a:t>
            </a:r>
            <a:r>
              <a:rPr lang="lv-LV" sz="2800" dirty="0"/>
              <a:t>daudz </a:t>
            </a:r>
            <a:r>
              <a:rPr lang="lv-LV" sz="2800" b="1" dirty="0"/>
              <a:t>pārākus</a:t>
            </a:r>
            <a:r>
              <a:rPr lang="lv-LV" sz="2800" dirty="0"/>
              <a:t> par </a:t>
            </a:r>
            <a:r>
              <a:rPr lang="lv-LV" sz="2800" b="1" dirty="0"/>
              <a:t>Pāvilu</a:t>
            </a:r>
            <a:r>
              <a:rPr lang="lv-LV" sz="2800" dirty="0"/>
              <a:t>.</a:t>
            </a:r>
          </a:p>
          <a:p>
            <a:pPr>
              <a:lnSpc>
                <a:spcPts val="3200"/>
              </a:lnSpc>
              <a:buFontTx/>
              <a:buChar char="•"/>
            </a:pPr>
            <a:r>
              <a:rPr lang="lv-LV" sz="2800" dirty="0"/>
              <a:t>Un te </a:t>
            </a:r>
            <a:r>
              <a:rPr lang="lv-LV" sz="2800" b="1" dirty="0"/>
              <a:t>Pāvils neprātā </a:t>
            </a:r>
            <a:r>
              <a:rPr lang="lv-LV" sz="2800" dirty="0"/>
              <a:t>būdams grib ‘</a:t>
            </a:r>
            <a:r>
              <a:rPr lang="lv-LV" sz="2800" b="1" dirty="0"/>
              <a:t>pacīkstēties</a:t>
            </a:r>
            <a:r>
              <a:rPr lang="lv-LV" sz="2800" dirty="0"/>
              <a:t>’ ar šiem </a:t>
            </a:r>
            <a:r>
              <a:rPr lang="lv-LV" sz="2800" b="1" dirty="0"/>
              <a:t>lielīgajiem</a:t>
            </a:r>
            <a:r>
              <a:rPr lang="lv-LV" sz="2800" dirty="0"/>
              <a:t> </a:t>
            </a:r>
            <a:r>
              <a:rPr lang="lv-LV" sz="2800" b="1" dirty="0"/>
              <a:t>maldu</a:t>
            </a:r>
            <a:r>
              <a:rPr lang="lv-LV" sz="2800" dirty="0"/>
              <a:t> </a:t>
            </a:r>
            <a:r>
              <a:rPr lang="lv-LV" sz="2800" b="1" dirty="0"/>
              <a:t>sludinātājiem</a:t>
            </a:r>
            <a:r>
              <a:rPr lang="lv-LV" sz="2800" dirty="0"/>
              <a:t> ...</a:t>
            </a:r>
          </a:p>
        </p:txBody>
      </p:sp>
      <p:sp>
        <p:nvSpPr>
          <p:cNvPr id="4100"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7CEBE99-6015-4D60-BF69-E6D3E6627EB2}" type="slidenum">
              <a:rPr lang="lv-LV" sz="1400"/>
              <a:pPr algn="r"/>
              <a:t>7</a:t>
            </a:fld>
            <a:endParaRPr lang="lv-LV" sz="1400"/>
          </a:p>
        </p:txBody>
      </p:sp>
      <p:pic>
        <p:nvPicPr>
          <p:cNvPr id="5" name="Picture 6" descr="http://thebiblerevival.com/clipart/paul%20stirs%20up%20antioch.jpg"/>
          <p:cNvPicPr>
            <a:picLocks noChangeAspect="1" noChangeArrowheads="1"/>
          </p:cNvPicPr>
          <p:nvPr/>
        </p:nvPicPr>
        <p:blipFill>
          <a:blip r:embed="rId2" cstate="print"/>
          <a:srcRect l="16602" t="2289" b="3961"/>
          <a:stretch>
            <a:fillRect/>
          </a:stretch>
        </p:blipFill>
        <p:spPr bwMode="auto">
          <a:xfrm>
            <a:off x="5715008" y="785794"/>
            <a:ext cx="3428992" cy="593804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0"/>
            <a:ext cx="9144000" cy="1081088"/>
          </a:xfrm>
        </p:spPr>
        <p:txBody>
          <a:bodyPr/>
          <a:lstStyle/>
          <a:p>
            <a:pPr marL="0" indent="0" algn="just">
              <a:lnSpc>
                <a:spcPct val="80000"/>
              </a:lnSpc>
              <a:spcBef>
                <a:spcPct val="0"/>
              </a:spcBef>
              <a:buFontTx/>
              <a:buNone/>
            </a:pPr>
            <a:r>
              <a:rPr lang="lv-LV" sz="2800" i="1" smtClean="0"/>
              <a:t>3 Tāpat es zinu par šo cilvēku – vai viņš bija miesā vai ārpus miesas, es nezinu, Dievs to zina –, 4 ka viņš tika aizrauts paradīzē un tur dzirdēja neizrunājamus vārdus, kurus cilvēkam nav ļauts izteikt. 5 Ar šo cilvēku es gribu lielīties; ar sevi pašu negribu, ja nu vienīgi ar savu nespēku.</a:t>
            </a:r>
          </a:p>
        </p:txBody>
      </p:sp>
      <p:sp>
        <p:nvSpPr>
          <p:cNvPr id="7" name="Rectangle 6"/>
          <p:cNvSpPr>
            <a:spLocks noChangeArrowheads="1"/>
          </p:cNvSpPr>
          <p:nvPr/>
        </p:nvSpPr>
        <p:spPr bwMode="auto">
          <a:xfrm>
            <a:off x="0" y="2071688"/>
            <a:ext cx="5857875" cy="4832092"/>
          </a:xfrm>
          <a:prstGeom prst="rect">
            <a:avLst/>
          </a:prstGeom>
          <a:noFill/>
          <a:ln w="9525">
            <a:noFill/>
            <a:miter lim="800000"/>
            <a:headEnd/>
            <a:tailEnd/>
          </a:ln>
        </p:spPr>
        <p:txBody>
          <a:bodyPr>
            <a:spAutoFit/>
          </a:bodyPr>
          <a:lstStyle/>
          <a:p>
            <a:pPr>
              <a:buFontTx/>
              <a:buChar char="•"/>
            </a:pPr>
            <a:r>
              <a:rPr lang="lv-LV" sz="2800" b="1" dirty="0" smtClean="0"/>
              <a:t>Pāvils </a:t>
            </a:r>
            <a:r>
              <a:rPr lang="lv-LV" sz="2800" dirty="0" smtClean="0"/>
              <a:t>runā</a:t>
            </a:r>
            <a:r>
              <a:rPr lang="lv-LV" sz="2800" b="1" dirty="0" smtClean="0"/>
              <a:t> </a:t>
            </a:r>
            <a:r>
              <a:rPr lang="lv-LV" sz="2800" dirty="0" smtClean="0"/>
              <a:t>par </a:t>
            </a:r>
            <a:r>
              <a:rPr lang="lv-LV" sz="2800" b="1" dirty="0" smtClean="0"/>
              <a:t>sevi</a:t>
            </a:r>
            <a:r>
              <a:rPr lang="lv-LV" sz="2800" dirty="0" smtClean="0"/>
              <a:t> </a:t>
            </a:r>
            <a:r>
              <a:rPr lang="lv-LV" sz="2800" b="1" dirty="0" smtClean="0"/>
              <a:t>3.personā</a:t>
            </a:r>
            <a:r>
              <a:rPr lang="lv-LV" sz="2800" dirty="0" smtClean="0"/>
              <a:t>, viņš </a:t>
            </a:r>
            <a:r>
              <a:rPr lang="lv-LV" sz="2800" b="1" dirty="0" smtClean="0"/>
              <a:t>nesaka “es”</a:t>
            </a:r>
            <a:r>
              <a:rPr lang="lv-LV" sz="2800" dirty="0" smtClean="0"/>
              <a:t>, jo viņš </a:t>
            </a:r>
            <a:r>
              <a:rPr lang="lv-LV" sz="2800" b="1" dirty="0" smtClean="0"/>
              <a:t>pārāk labi </a:t>
            </a:r>
            <a:r>
              <a:rPr lang="lv-LV" sz="2800" dirty="0" smtClean="0"/>
              <a:t>pazina savu </a:t>
            </a:r>
            <a:r>
              <a:rPr lang="lv-LV" sz="2800" b="1" dirty="0" smtClean="0"/>
              <a:t>netīro</a:t>
            </a:r>
            <a:r>
              <a:rPr lang="lv-LV" sz="2800" dirty="0" smtClean="0"/>
              <a:t>, </a:t>
            </a:r>
            <a:r>
              <a:rPr lang="lv-LV" sz="2800" b="1" dirty="0" smtClean="0"/>
              <a:t>grēku pilno sirdi</a:t>
            </a:r>
            <a:r>
              <a:rPr lang="lv-LV" sz="2800" dirty="0" smtClean="0"/>
              <a:t>,</a:t>
            </a:r>
            <a:r>
              <a:rPr lang="lv-LV" sz="2800" b="1" dirty="0" smtClean="0"/>
              <a:t> </a:t>
            </a:r>
            <a:r>
              <a:rPr lang="lv-LV" sz="2800" dirty="0" smtClean="0"/>
              <a:t>sevi </a:t>
            </a:r>
            <a:r>
              <a:rPr lang="lv-LV" sz="2800" b="1" dirty="0" smtClean="0"/>
              <a:t>neceļot godā</a:t>
            </a:r>
            <a:r>
              <a:rPr lang="lv-LV" sz="2800" dirty="0" smtClean="0"/>
              <a:t>, bet visu </a:t>
            </a:r>
            <a:r>
              <a:rPr lang="lv-LV" sz="2800" b="1" dirty="0" smtClean="0"/>
              <a:t>godu atdodot Kristum</a:t>
            </a:r>
            <a:r>
              <a:rPr lang="lv-LV" sz="2800" dirty="0" smtClean="0"/>
              <a:t>.</a:t>
            </a:r>
          </a:p>
          <a:p>
            <a:pPr>
              <a:buFontTx/>
              <a:buChar char="•"/>
            </a:pPr>
            <a:r>
              <a:rPr lang="lv-LV" sz="2800" b="1" dirty="0" smtClean="0"/>
              <a:t>Pāvils </a:t>
            </a:r>
            <a:r>
              <a:rPr lang="lv-LV" sz="2800" b="1" dirty="0"/>
              <a:t>negrib lielīties </a:t>
            </a:r>
            <a:r>
              <a:rPr lang="lv-LV" sz="2800" dirty="0"/>
              <a:t>ar savu </a:t>
            </a:r>
            <a:r>
              <a:rPr lang="lv-LV" sz="2800" b="1" dirty="0"/>
              <a:t>veco cilvēku </a:t>
            </a:r>
            <a:r>
              <a:rPr lang="lv-LV" sz="2800" dirty="0"/>
              <a:t>(</a:t>
            </a:r>
            <a:r>
              <a:rPr lang="lv-LV" sz="2800" i="1" dirty="0"/>
              <a:t>Saulu</a:t>
            </a:r>
            <a:r>
              <a:rPr lang="lv-LV" sz="2800" dirty="0"/>
              <a:t>), kas bija </a:t>
            </a:r>
            <a:r>
              <a:rPr lang="lv-LV" sz="2800" b="1" dirty="0"/>
              <a:t>Dieva pretinieks </a:t>
            </a:r>
            <a:r>
              <a:rPr lang="lv-LV" sz="2800" dirty="0"/>
              <a:t>un </a:t>
            </a:r>
            <a:r>
              <a:rPr lang="lv-LV" sz="2800" b="1" dirty="0"/>
              <a:t>ienaidnieks</a:t>
            </a:r>
            <a:r>
              <a:rPr lang="lv-LV" sz="2800" dirty="0"/>
              <a:t>, bet viņš </a:t>
            </a:r>
            <a:r>
              <a:rPr lang="lv-LV" sz="2800" b="1" dirty="0"/>
              <a:t>grib lielīties </a:t>
            </a:r>
            <a:r>
              <a:rPr lang="lv-LV" sz="2800" dirty="0"/>
              <a:t>ar to </a:t>
            </a:r>
            <a:r>
              <a:rPr lang="lv-LV" sz="2800" b="1" dirty="0"/>
              <a:t>jauno cilvēku</a:t>
            </a:r>
            <a:r>
              <a:rPr lang="lv-LV" sz="2800" dirty="0"/>
              <a:t> (</a:t>
            </a:r>
            <a:r>
              <a:rPr lang="lv-LV" sz="2800" i="1" dirty="0"/>
              <a:t>Paulu/Pāvilu</a:t>
            </a:r>
            <a:r>
              <a:rPr lang="lv-LV" sz="2800" dirty="0"/>
              <a:t>), par kādu </a:t>
            </a:r>
            <a:r>
              <a:rPr lang="lv-LV" sz="2800" b="1" dirty="0"/>
              <a:t>Jēzus</a:t>
            </a:r>
            <a:r>
              <a:rPr lang="lv-LV" sz="2800" dirty="0"/>
              <a:t> viņu ir </a:t>
            </a:r>
            <a:r>
              <a:rPr lang="lv-LV" sz="2800" b="1" dirty="0"/>
              <a:t>padarījis</a:t>
            </a:r>
            <a:r>
              <a:rPr lang="lv-LV" sz="2800" dirty="0"/>
              <a:t> un </a:t>
            </a:r>
            <a:r>
              <a:rPr lang="lv-LV" sz="2800" b="1" dirty="0"/>
              <a:t>veidojis</a:t>
            </a:r>
            <a:r>
              <a:rPr lang="lv-LV" sz="2800" dirty="0"/>
              <a:t>.</a:t>
            </a:r>
          </a:p>
        </p:txBody>
      </p:sp>
      <p:sp>
        <p:nvSpPr>
          <p:cNvPr id="6148" name="Slide Number Placeholder 3"/>
          <p:cNvSpPr txBox="1">
            <a:spLocks noGrp="1"/>
          </p:cNvSpPr>
          <p:nvPr/>
        </p:nvSpPr>
        <p:spPr bwMode="auto">
          <a:xfrm>
            <a:off x="6500813" y="6381750"/>
            <a:ext cx="2133600" cy="476250"/>
          </a:xfrm>
          <a:prstGeom prst="rect">
            <a:avLst/>
          </a:prstGeom>
          <a:noFill/>
          <a:ln w="9525">
            <a:noFill/>
            <a:miter lim="800000"/>
            <a:headEnd/>
            <a:tailEnd/>
          </a:ln>
        </p:spPr>
        <p:txBody>
          <a:bodyPr/>
          <a:lstStyle/>
          <a:p>
            <a:pPr algn="r"/>
            <a:fld id="{C2CA14EE-83E3-4279-9420-D0BD6E070D42}" type="slidenum">
              <a:rPr lang="lv-LV" sz="1400"/>
              <a:pPr algn="r"/>
              <a:t>8</a:t>
            </a:fld>
            <a:endParaRPr lang="lv-LV" sz="1400"/>
          </a:p>
        </p:txBody>
      </p:sp>
      <p:pic>
        <p:nvPicPr>
          <p:cNvPr id="6" name="Picture 6" descr="http://ubdavid.org/advanced/greatsalvation/graphics/4_paul-conversion.jpg"/>
          <p:cNvPicPr>
            <a:picLocks noChangeAspect="1" noChangeArrowheads="1"/>
          </p:cNvPicPr>
          <p:nvPr/>
        </p:nvPicPr>
        <p:blipFill>
          <a:blip r:embed="rId2" cstate="print"/>
          <a:srcRect l="8334"/>
          <a:stretch>
            <a:fillRect/>
          </a:stretch>
        </p:blipFill>
        <p:spPr bwMode="auto">
          <a:xfrm>
            <a:off x="6000728" y="1988840"/>
            <a:ext cx="3143272" cy="450059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0" y="0"/>
            <a:ext cx="9144000" cy="1081088"/>
          </a:xfrm>
        </p:spPr>
        <p:txBody>
          <a:bodyPr/>
          <a:lstStyle/>
          <a:p>
            <a:pPr marL="0" indent="0" algn="just">
              <a:lnSpc>
                <a:spcPct val="90000"/>
              </a:lnSpc>
              <a:spcBef>
                <a:spcPct val="0"/>
              </a:spcBef>
              <a:buFontTx/>
              <a:buNone/>
            </a:pPr>
            <a:r>
              <a:rPr lang="lv-LV" sz="2800" i="1" smtClean="0"/>
              <a:t>6 Ja es lielīšos, es nebūšu nejēga, jo es runāšu patiesību; es tikai piesargos, lai šo dižo atklāsmju dēļ kāds par mani nespriež vairāk kā tikai to, ko redz vai no manis dzird.</a:t>
            </a:r>
          </a:p>
        </p:txBody>
      </p:sp>
      <p:sp>
        <p:nvSpPr>
          <p:cNvPr id="7" name="Rectangle 6"/>
          <p:cNvSpPr>
            <a:spLocks noChangeArrowheads="1"/>
          </p:cNvSpPr>
          <p:nvPr/>
        </p:nvSpPr>
        <p:spPr bwMode="auto">
          <a:xfrm>
            <a:off x="0" y="1571625"/>
            <a:ext cx="7000875" cy="5262563"/>
          </a:xfrm>
          <a:prstGeom prst="rect">
            <a:avLst/>
          </a:prstGeom>
          <a:noFill/>
          <a:ln w="9525">
            <a:noFill/>
            <a:miter lim="800000"/>
            <a:headEnd/>
            <a:tailEnd/>
          </a:ln>
        </p:spPr>
        <p:txBody>
          <a:bodyPr>
            <a:spAutoFit/>
          </a:bodyPr>
          <a:lstStyle/>
          <a:p>
            <a:pPr>
              <a:buFontTx/>
              <a:buChar char="•"/>
            </a:pPr>
            <a:r>
              <a:rPr lang="lv-LV" sz="2800"/>
              <a:t>Ja </a:t>
            </a:r>
            <a:r>
              <a:rPr lang="lv-LV" sz="2800" b="1"/>
              <a:t>Pāvils</a:t>
            </a:r>
            <a:r>
              <a:rPr lang="lv-LV" sz="2800"/>
              <a:t> </a:t>
            </a:r>
            <a:r>
              <a:rPr lang="lv-LV" sz="2800" b="1"/>
              <a:t>lielās</a:t>
            </a:r>
            <a:r>
              <a:rPr lang="lv-LV" sz="2800"/>
              <a:t> ar </a:t>
            </a:r>
            <a:r>
              <a:rPr lang="lv-LV" sz="2800" b="1"/>
              <a:t>šīm lietām</a:t>
            </a:r>
            <a:r>
              <a:rPr lang="lv-LV" sz="2800"/>
              <a:t>, viņš </a:t>
            </a:r>
            <a:r>
              <a:rPr lang="lv-LV" sz="2800" b="1"/>
              <a:t>nebūtu muļķis</a:t>
            </a:r>
            <a:r>
              <a:rPr lang="lv-LV" sz="2800"/>
              <a:t>, jo viņš jau </a:t>
            </a:r>
            <a:r>
              <a:rPr lang="lv-LV" sz="2800" b="1"/>
              <a:t>nestāsta</a:t>
            </a:r>
            <a:r>
              <a:rPr lang="lv-LV" sz="2800"/>
              <a:t> kādas </a:t>
            </a:r>
            <a:r>
              <a:rPr lang="lv-LV" sz="2800" b="1"/>
              <a:t>pasaciņas</a:t>
            </a:r>
            <a:r>
              <a:rPr lang="lv-LV" sz="2800"/>
              <a:t> vai </a:t>
            </a:r>
            <a:r>
              <a:rPr lang="lv-LV" sz="2800" b="1"/>
              <a:t>izdomājumus</a:t>
            </a:r>
            <a:r>
              <a:rPr lang="lv-LV" sz="2800"/>
              <a:t>, bet gan </a:t>
            </a:r>
            <a:r>
              <a:rPr lang="lv-LV" sz="2800" b="1"/>
              <a:t>patiesību</a:t>
            </a:r>
            <a:r>
              <a:rPr lang="lv-LV" sz="2800"/>
              <a:t>.</a:t>
            </a:r>
          </a:p>
          <a:p>
            <a:pPr>
              <a:buFontTx/>
              <a:buChar char="•"/>
            </a:pPr>
            <a:r>
              <a:rPr lang="lv-LV" sz="2800"/>
              <a:t>Bet </a:t>
            </a:r>
            <a:r>
              <a:rPr lang="lv-LV" sz="2800" b="1"/>
              <a:t>Pāvils atturas runāt </a:t>
            </a:r>
            <a:r>
              <a:rPr lang="lv-LV" sz="2800"/>
              <a:t>par savām </a:t>
            </a:r>
            <a:r>
              <a:rPr lang="lv-LV" sz="2800" b="1"/>
              <a:t>dižajām atklāsmēm</a:t>
            </a:r>
            <a:r>
              <a:rPr lang="lv-LV" sz="2800"/>
              <a:t>, jo </a:t>
            </a:r>
            <a:r>
              <a:rPr lang="lv-LV" sz="2800" b="1"/>
              <a:t>viņš negrib</a:t>
            </a:r>
            <a:r>
              <a:rPr lang="lv-LV" sz="2800"/>
              <a:t>, ka cilvēki viņu </a:t>
            </a:r>
            <a:r>
              <a:rPr lang="lv-LV" sz="2800" b="1"/>
              <a:t>uzskatītu</a:t>
            </a:r>
            <a:r>
              <a:rPr lang="lv-LV" sz="2800"/>
              <a:t> par kādu </a:t>
            </a:r>
            <a:r>
              <a:rPr lang="lv-LV" sz="2800" b="1"/>
              <a:t>pārcilvēku</a:t>
            </a:r>
            <a:r>
              <a:rPr lang="lv-LV" sz="2800"/>
              <a:t>, jo viņš ir </a:t>
            </a:r>
            <a:r>
              <a:rPr lang="lv-LV" sz="2800" b="1"/>
              <a:t>tāds pats grēcīgs cilvēks</a:t>
            </a:r>
            <a:r>
              <a:rPr lang="lv-LV" sz="2800"/>
              <a:t>, kā citi. Pāvils </a:t>
            </a:r>
            <a:r>
              <a:rPr lang="lv-LV" sz="2800" b="1"/>
              <a:t>neilgojas</a:t>
            </a:r>
            <a:r>
              <a:rPr lang="lv-LV" sz="2800"/>
              <a:t> iegūt pasaulīgu </a:t>
            </a:r>
            <a:r>
              <a:rPr lang="lv-LV" sz="2800" b="1"/>
              <a:t>slavu</a:t>
            </a:r>
            <a:endParaRPr lang="lv-LV" sz="2800"/>
          </a:p>
          <a:p>
            <a:pPr>
              <a:buFontTx/>
              <a:buChar char="•"/>
            </a:pPr>
            <a:r>
              <a:rPr lang="lv-LV" sz="2800"/>
              <a:t>Viņa </a:t>
            </a:r>
            <a:r>
              <a:rPr lang="lv-LV" sz="2800" b="1"/>
              <a:t>lielākā vēlme </a:t>
            </a:r>
            <a:r>
              <a:rPr lang="lv-LV" sz="2800"/>
              <a:t>bija, lai </a:t>
            </a:r>
            <a:r>
              <a:rPr lang="lv-LV" sz="2800" b="1"/>
              <a:t>ļaudis dzird viņa sludināto vēsti</a:t>
            </a:r>
            <a:r>
              <a:rPr lang="lv-LV" sz="2800"/>
              <a:t>, kas bija </a:t>
            </a:r>
            <a:r>
              <a:rPr lang="lv-LV" sz="2800" b="1"/>
              <a:t>daudz</a:t>
            </a:r>
            <a:r>
              <a:rPr lang="lv-LV" sz="2800"/>
              <a:t> </a:t>
            </a:r>
            <a:r>
              <a:rPr lang="lv-LV" sz="2800" b="1"/>
              <a:t>lielāka</a:t>
            </a:r>
            <a:r>
              <a:rPr lang="lv-LV" sz="2800"/>
              <a:t> un </a:t>
            </a:r>
            <a:r>
              <a:rPr lang="lv-LV" sz="2800" b="1"/>
              <a:t>pārāka</a:t>
            </a:r>
            <a:r>
              <a:rPr lang="lv-LV" sz="2800"/>
              <a:t> par viņu </a:t>
            </a:r>
            <a:r>
              <a:rPr lang="lv-LV" sz="2800" b="1"/>
              <a:t>pašu</a:t>
            </a:r>
            <a:r>
              <a:rPr lang="lv-LV" sz="2800"/>
              <a:t>. </a:t>
            </a:r>
          </a:p>
        </p:txBody>
      </p:sp>
      <p:sp>
        <p:nvSpPr>
          <p:cNvPr id="7172"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C331D9E-51B2-437F-81E3-7C59321D62C1}" type="slidenum">
              <a:rPr lang="lv-LV" sz="1400"/>
              <a:pPr algn="r"/>
              <a:t>9</a:t>
            </a:fld>
            <a:endParaRPr lang="lv-LV" sz="1400"/>
          </a:p>
        </p:txBody>
      </p:sp>
      <p:pic>
        <p:nvPicPr>
          <p:cNvPr id="29702" name="Picture 6" descr="http://upload.wikimedia.org/wikipedia/commons/e/ee/Bartolomeo_Montagna_-_Saint_Paul_-_Google_Art_Project.jpg"/>
          <p:cNvPicPr>
            <a:picLocks noChangeAspect="1" noChangeArrowheads="1"/>
          </p:cNvPicPr>
          <p:nvPr/>
        </p:nvPicPr>
        <p:blipFill>
          <a:blip r:embed="rId2" cstate="print"/>
          <a:srcRect/>
          <a:stretch>
            <a:fillRect/>
          </a:stretch>
        </p:blipFill>
        <p:spPr bwMode="auto">
          <a:xfrm>
            <a:off x="6786546" y="1142984"/>
            <a:ext cx="2357454" cy="52136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9702"/>
                                        </p:tgtEl>
                                        <p:attrNameLst>
                                          <p:attrName>style.visibility</p:attrName>
                                        </p:attrNameLst>
                                      </p:cBhvr>
                                      <p:to>
                                        <p:strVal val="visible"/>
                                      </p:to>
                                    </p:set>
                                    <p:animEffect transition="in" filter="fade">
                                      <p:cBhvr>
                                        <p:cTn id="11" dur="2000"/>
                                        <p:tgtEl>
                                          <p:spTgt spid="297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1600</TotalTime>
  <Words>1430</Words>
  <Application>Microsoft Office PowerPoint</Application>
  <PresentationFormat>On-screen Show (4:3)</PresentationFormat>
  <Paragraphs>74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2.Kor.11:21-12:9 Pāvils</vt:lpstr>
      <vt:lpstr>2.Kor.11:21b-30 Pāvila lielīšanās</vt:lpstr>
      <vt:lpstr>2.Kor.12:1-9 Dzelonis miesā</vt:lpstr>
      <vt:lpstr>Slide 4</vt:lpstr>
      <vt:lpstr>Slide 5</vt:lpstr>
      <vt:lpstr>Slide 6</vt:lpstr>
      <vt:lpstr>Slide 7</vt:lpstr>
      <vt:lpstr>Slide 8</vt:lpstr>
      <vt:lpstr>Slide 9</vt:lpstr>
      <vt:lpstr>Slide 10</vt:lpstr>
      <vt:lpstr>Slide 11</vt:lpstr>
      <vt:lpstr>Slide 12</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141</cp:revision>
  <dcterms:created xsi:type="dcterms:W3CDTF">2010-10-07T14:46:11Z</dcterms:created>
  <dcterms:modified xsi:type="dcterms:W3CDTF">2020-02-25T11:05:13Z</dcterms:modified>
</cp:coreProperties>
</file>