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73" r:id="rId6"/>
    <p:sldId id="281" r:id="rId7"/>
    <p:sldId id="279" r:id="rId8"/>
    <p:sldId id="272" r:id="rId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794" autoAdjust="0"/>
    <p:restoredTop sz="94660"/>
  </p:normalViewPr>
  <p:slideViewPr>
    <p:cSldViewPr>
      <p:cViewPr>
        <p:scale>
          <a:sx n="80" d="100"/>
          <a:sy n="80" d="100"/>
        </p:scale>
        <p:origin x="-438"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49B80E5-A247-4BFD-A67A-50B895DFD20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C4DF07-FBDB-42D8-8EDB-B09C96FD4DA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0E5FCD8-E3AB-4685-8BDC-B8933E18BE1F}"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87FEC09-20E0-4AB7-B109-9C6EF6C86F5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F34E94-588A-4D4D-B805-0705333090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64D55C0-691E-4641-865E-0B5B3366CF6C}"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0CC28D5-33BF-402F-B5C3-B3AD2D3DCCC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B6F1916-89CE-4692-A66C-0A3086AB505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D560FB7-2854-4568-985D-CDD66D89420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892BF58-379D-497A-AA58-E17B3388FDA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8FC7516-0EB3-42AD-AF54-AFBCDB0D873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79C328AA-5489-4A74-9D58-C4550B5FDF6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44450"/>
            <a:ext cx="8464550" cy="1071563"/>
          </a:xfrm>
        </p:spPr>
        <p:txBody>
          <a:bodyPr/>
          <a:lstStyle/>
          <a:p>
            <a:pPr eaLnBrk="1" hangingPunct="1"/>
            <a:r>
              <a:rPr lang="lv-LV" b="1" smtClean="0">
                <a:solidFill>
                  <a:schemeClr val="tx1"/>
                </a:solidFill>
              </a:rPr>
              <a:t>1.Kor.9:24-27 Skrējēji stadionā</a:t>
            </a:r>
          </a:p>
        </p:txBody>
      </p:sp>
      <p:pic>
        <p:nvPicPr>
          <p:cNvPr id="2051" name="Picture 3" descr="DOVE019"/>
          <p:cNvPicPr>
            <a:picLocks noChangeAspect="1" noChangeArrowheads="1"/>
          </p:cNvPicPr>
          <p:nvPr/>
        </p:nvPicPr>
        <p:blipFill>
          <a:blip r:embed="rId2"/>
          <a:srcRect/>
          <a:stretch>
            <a:fillRect/>
          </a:stretch>
        </p:blipFill>
        <p:spPr bwMode="auto">
          <a:xfrm>
            <a:off x="34925" y="44450"/>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286645" y="0"/>
            <a:ext cx="1857356" cy="400110"/>
          </a:xfrm>
          <a:prstGeom prst="rect">
            <a:avLst/>
          </a:prstGeom>
          <a:noFill/>
          <a:ln w="9525">
            <a:noFill/>
            <a:miter lim="800000"/>
            <a:headEnd/>
            <a:tailEnd/>
          </a:ln>
        </p:spPr>
        <p:txBody>
          <a:bodyPr wrap="square">
            <a:spAutoFit/>
          </a:bodyPr>
          <a:lstStyle/>
          <a:p>
            <a:pPr>
              <a:spcBef>
                <a:spcPct val="50000"/>
              </a:spcBef>
            </a:pPr>
            <a:r>
              <a:rPr lang="lv-LV" sz="2000" dirty="0" smtClean="0"/>
              <a:t>17.feb.2019.</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539552" y="1052735"/>
            <a:ext cx="8352928" cy="547260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44450"/>
            <a:ext cx="8464550" cy="1071563"/>
          </a:xfrm>
        </p:spPr>
        <p:txBody>
          <a:bodyPr/>
          <a:lstStyle/>
          <a:p>
            <a:pPr eaLnBrk="1" hangingPunct="1"/>
            <a:r>
              <a:rPr lang="lv-LV" b="1" smtClean="0">
                <a:solidFill>
                  <a:schemeClr val="tx1"/>
                </a:solidFill>
              </a:rPr>
              <a:t>1.Kor.9:24-27 Skrējēji stadionā</a:t>
            </a:r>
          </a:p>
        </p:txBody>
      </p:sp>
      <p:pic>
        <p:nvPicPr>
          <p:cNvPr id="2051" name="Picture 3" descr="DOVE019"/>
          <p:cNvPicPr>
            <a:picLocks noChangeAspect="1" noChangeArrowheads="1"/>
          </p:cNvPicPr>
          <p:nvPr/>
        </p:nvPicPr>
        <p:blipFill>
          <a:blip r:embed="rId2"/>
          <a:srcRect/>
          <a:stretch>
            <a:fillRect/>
          </a:stretch>
        </p:blipFill>
        <p:spPr bwMode="auto">
          <a:xfrm>
            <a:off x="34925" y="44450"/>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286645" y="0"/>
            <a:ext cx="1857356" cy="400110"/>
          </a:xfrm>
          <a:prstGeom prst="rect">
            <a:avLst/>
          </a:prstGeom>
          <a:noFill/>
          <a:ln w="9525">
            <a:noFill/>
            <a:miter lim="800000"/>
            <a:headEnd/>
            <a:tailEnd/>
          </a:ln>
        </p:spPr>
        <p:txBody>
          <a:bodyPr wrap="square">
            <a:spAutoFit/>
          </a:bodyPr>
          <a:lstStyle/>
          <a:p>
            <a:pPr>
              <a:spcBef>
                <a:spcPct val="50000"/>
              </a:spcBef>
            </a:pPr>
            <a:r>
              <a:rPr lang="lv-LV" sz="2000" dirty="0" smtClean="0"/>
              <a:t>17.feb.2019.</a:t>
            </a:r>
            <a:endParaRPr lang="lv-LV" sz="2000" dirty="0"/>
          </a:p>
        </p:txBody>
      </p:sp>
      <p:sp>
        <p:nvSpPr>
          <p:cNvPr id="6" name="Rectangle 3"/>
          <p:cNvSpPr txBox="1">
            <a:spLocks noChangeArrowheads="1"/>
          </p:cNvSpPr>
          <p:nvPr/>
        </p:nvSpPr>
        <p:spPr bwMode="auto">
          <a:xfrm>
            <a:off x="0" y="1071546"/>
            <a:ext cx="914400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eaLnBrk="0" hangingPunct="0">
              <a:spcBef>
                <a:spcPts val="0"/>
              </a:spcBef>
            </a:pPr>
            <a:r>
              <a:rPr kumimoji="0" lang="lv-LV" sz="3600" b="0" i="1" u="none" strike="noStrike" kern="0" cap="none" spc="0" normalizeH="0" baseline="0" noProof="0" dirty="0" smtClean="0">
                <a:ln>
                  <a:noFill/>
                </a:ln>
                <a:solidFill>
                  <a:schemeClr val="tx1"/>
                </a:solidFill>
                <a:effectLst/>
                <a:uLnTx/>
                <a:uFillTx/>
                <a:latin typeface="+mn-lt"/>
                <a:ea typeface="+mn-ea"/>
                <a:cs typeface="+mn-cs"/>
              </a:rPr>
              <a:t>24 Vai nezināt, ka skrējēji stadionā gan visi skrien, bet tikai viens dabū goda algu. Skrieniet tā, ka jūs to dabūjat. </a:t>
            </a:r>
            <a:r>
              <a:rPr lang="lv-LV" sz="3600" i="1" dirty="0" smtClean="0"/>
              <a:t>25 Kas piedalās sacīkstēs, tas ir atturīgs visā, viņi tāpēc, lai dabūtu iznīcīgu vainagu, bet mēs neiznīcīgu. 26 Tātad es skrienu ne kā uz ko nezināmu, es cīnos ne kā gaisu sizdams. 27 Bet es norūdu un kalpinu savu miesu, lai, citiem sludinādams, pats nekļūstu atmetams.</a:t>
            </a:r>
            <a:endParaRPr kumimoji="0" lang="en-US" sz="3600" b="0" i="0" u="none" strike="noStrike" kern="0" cap="none" spc="0" normalizeH="0" baseline="0" noProof="0" dirty="0" smtClean="0">
              <a:ln>
                <a:noFill/>
              </a:ln>
              <a:solidFill>
                <a:schemeClr val="tx1"/>
              </a:solidFill>
              <a:effectLst/>
              <a:uLnTx/>
              <a:uFillTx/>
              <a:latin typeface="+mn-lt"/>
              <a:ea typeface="+mn-ea"/>
              <a:cs typeface="+mn-cs"/>
            </a:endParaRPr>
          </a:p>
          <a:p>
            <a:pPr marR="0" lvl="0" algn="just" defTabSz="914400" rtl="0" eaLnBrk="0" fontAlgn="base" latinLnBrk="0" hangingPunct="0">
              <a:spcBef>
                <a:spcPts val="0"/>
              </a:spcBef>
              <a:spcAft>
                <a:spcPct val="0"/>
              </a:spcAft>
              <a:buClrTx/>
              <a:buSzTx/>
              <a:buFontTx/>
              <a:buNone/>
              <a:tabLst/>
              <a:defRPr/>
            </a:pPr>
            <a:endParaRPr kumimoji="0" lang="en-US" sz="26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24 Vai nezināt, ka skrējēji stadionā gan visi skrien, bet tikai viens dabū goda algu. Skrieniet tā, ka jūs to dabūjat.</a:t>
            </a:r>
            <a:endParaRPr lang="en-US" sz="2800" dirty="0" smtClean="0"/>
          </a:p>
          <a:p>
            <a:pPr algn="just">
              <a:lnSpc>
                <a:spcPct val="90000"/>
              </a:lnSpc>
              <a:buFontTx/>
              <a:buNone/>
            </a:pPr>
            <a:endParaRPr lang="en-US" sz="2600" i="1" dirty="0" smtClean="0"/>
          </a:p>
        </p:txBody>
      </p:sp>
      <p:sp>
        <p:nvSpPr>
          <p:cNvPr id="7" name="Rectangle 6"/>
          <p:cNvSpPr>
            <a:spLocks noChangeArrowheads="1"/>
          </p:cNvSpPr>
          <p:nvPr/>
        </p:nvSpPr>
        <p:spPr bwMode="auto">
          <a:xfrm>
            <a:off x="0" y="1214438"/>
            <a:ext cx="5857875" cy="5262562"/>
          </a:xfrm>
          <a:prstGeom prst="rect">
            <a:avLst/>
          </a:prstGeom>
          <a:noFill/>
          <a:ln w="9525">
            <a:noFill/>
            <a:miter lim="800000"/>
            <a:headEnd/>
            <a:tailEnd/>
          </a:ln>
        </p:spPr>
        <p:txBody>
          <a:bodyPr>
            <a:spAutoFit/>
          </a:bodyPr>
          <a:lstStyle/>
          <a:p>
            <a:pPr>
              <a:buFontTx/>
              <a:buChar char="•"/>
            </a:pPr>
            <a:r>
              <a:rPr lang="lv-LV" sz="2800" b="1" dirty="0"/>
              <a:t>Sports</a:t>
            </a:r>
            <a:r>
              <a:rPr lang="lv-LV" sz="2800" dirty="0"/>
              <a:t> pavisam noteikti </a:t>
            </a:r>
            <a:r>
              <a:rPr lang="lv-LV" sz="2800" b="1" dirty="0"/>
              <a:t>aizrauj daudzus</a:t>
            </a:r>
            <a:r>
              <a:rPr lang="lv-LV" sz="2800" dirty="0"/>
              <a:t>, it sevišķi </a:t>
            </a:r>
            <a:r>
              <a:rPr lang="lv-LV" sz="2800" b="1" dirty="0"/>
              <a:t>vīriešus</a:t>
            </a:r>
            <a:r>
              <a:rPr lang="lv-LV" sz="2800" dirty="0"/>
              <a:t>. </a:t>
            </a:r>
          </a:p>
          <a:p>
            <a:pPr>
              <a:buFontTx/>
              <a:buChar char="•"/>
            </a:pPr>
            <a:r>
              <a:rPr lang="lv-LV" sz="2800" dirty="0"/>
              <a:t>Bet sporta pasaulē </a:t>
            </a:r>
            <a:r>
              <a:rPr lang="lv-LV" sz="2800" b="1" dirty="0"/>
              <a:t>galveno godalgu</a:t>
            </a:r>
            <a:r>
              <a:rPr lang="lv-LV" sz="2800" dirty="0"/>
              <a:t> parasti saņem </a:t>
            </a:r>
            <a:r>
              <a:rPr lang="lv-LV" sz="2800" b="1" dirty="0"/>
              <a:t>tikai </a:t>
            </a:r>
            <a:r>
              <a:rPr lang="lv-LV" sz="2800" b="1" u="sng" dirty="0"/>
              <a:t>viens</a:t>
            </a:r>
            <a:r>
              <a:rPr lang="lv-LV" sz="2800" dirty="0"/>
              <a:t>.</a:t>
            </a:r>
          </a:p>
          <a:p>
            <a:pPr>
              <a:buFontTx/>
              <a:buChar char="•"/>
            </a:pPr>
            <a:r>
              <a:rPr lang="lv-LV" sz="2800" dirty="0"/>
              <a:t>Bet </a:t>
            </a:r>
            <a:r>
              <a:rPr lang="lv-LV" sz="2800" b="1" dirty="0"/>
              <a:t>Baznīcā</a:t>
            </a:r>
            <a:r>
              <a:rPr lang="lv-LV" sz="2800" dirty="0"/>
              <a:t> </a:t>
            </a:r>
            <a:r>
              <a:rPr lang="lv-LV" sz="2800" b="1" dirty="0"/>
              <a:t>salīdzinājumā</a:t>
            </a:r>
            <a:r>
              <a:rPr lang="lv-LV" sz="2800" dirty="0"/>
              <a:t> ar </a:t>
            </a:r>
            <a:r>
              <a:rPr lang="lv-LV" sz="2800" b="1" dirty="0"/>
              <a:t>sportu</a:t>
            </a:r>
            <a:r>
              <a:rPr lang="lv-LV" sz="2800" dirty="0"/>
              <a:t>, </a:t>
            </a:r>
            <a:r>
              <a:rPr lang="lv-LV" sz="2800" b="1" dirty="0"/>
              <a:t>visi</a:t>
            </a:r>
            <a:r>
              <a:rPr lang="lv-LV" sz="2800" dirty="0"/>
              <a:t> patiesie kristieši </a:t>
            </a:r>
            <a:r>
              <a:rPr lang="lv-LV" sz="2800" b="1" dirty="0"/>
              <a:t>saņems</a:t>
            </a:r>
            <a:r>
              <a:rPr lang="lv-LV" sz="2800" dirty="0"/>
              <a:t> galveno </a:t>
            </a:r>
            <a:r>
              <a:rPr lang="lv-LV" sz="2800" b="1" dirty="0"/>
              <a:t>godalgu</a:t>
            </a:r>
            <a:r>
              <a:rPr lang="lv-LV" sz="2800" dirty="0"/>
              <a:t> – debesu </a:t>
            </a:r>
            <a:r>
              <a:rPr lang="lv-LV" sz="2800" b="1" dirty="0"/>
              <a:t>valstību</a:t>
            </a:r>
            <a:r>
              <a:rPr lang="lv-LV" sz="2800" dirty="0"/>
              <a:t>. </a:t>
            </a:r>
          </a:p>
          <a:p>
            <a:pPr>
              <a:buFontTx/>
              <a:buChar char="•"/>
            </a:pPr>
            <a:r>
              <a:rPr lang="lv-LV" sz="2800" dirty="0"/>
              <a:t>Šī </a:t>
            </a:r>
            <a:r>
              <a:rPr lang="lv-LV" sz="2800" b="1" dirty="0"/>
              <a:t>skriešana</a:t>
            </a:r>
            <a:r>
              <a:rPr lang="lv-LV" sz="2800" dirty="0"/>
              <a:t>, uz kuru mūs </a:t>
            </a:r>
            <a:r>
              <a:rPr lang="lv-LV" sz="2800" b="1" dirty="0"/>
              <a:t>mudina</a:t>
            </a:r>
            <a:r>
              <a:rPr lang="lv-LV" sz="2800" dirty="0"/>
              <a:t> ap. </a:t>
            </a:r>
            <a:r>
              <a:rPr lang="lv-LV" sz="2800" b="1" dirty="0"/>
              <a:t>Pāvils</a:t>
            </a:r>
            <a:r>
              <a:rPr lang="lv-LV" sz="2800" dirty="0"/>
              <a:t> </a:t>
            </a:r>
            <a:r>
              <a:rPr lang="lv-LV" sz="2800" dirty="0" smtClean="0"/>
              <a:t>ir </a:t>
            </a:r>
            <a:r>
              <a:rPr lang="lv-LV" sz="2800" b="1" dirty="0" smtClean="0"/>
              <a:t>garīga </a:t>
            </a:r>
            <a:r>
              <a:rPr lang="lv-LV" sz="2800" b="1" dirty="0"/>
              <a:t>skriešana</a:t>
            </a:r>
            <a:r>
              <a:rPr lang="lv-LV" sz="2800" dirty="0"/>
              <a:t> un to </a:t>
            </a:r>
            <a:r>
              <a:rPr lang="lv-LV" sz="2800" b="1" dirty="0"/>
              <a:t>var katrs</a:t>
            </a:r>
            <a:r>
              <a:rPr lang="lv-LV" sz="2800" dirty="0"/>
              <a:t>, bez izņēmuma – jauns, vecs, akls utt.</a:t>
            </a:r>
          </a:p>
        </p:txBody>
      </p:sp>
      <p:pic>
        <p:nvPicPr>
          <p:cNvPr id="3076" name="Picture 4"/>
          <p:cNvPicPr>
            <a:picLocks noChangeAspect="1" noChangeArrowheads="1"/>
          </p:cNvPicPr>
          <p:nvPr/>
        </p:nvPicPr>
        <p:blipFill>
          <a:blip r:embed="rId2" cstate="print"/>
          <a:srcRect l="8249" r="7203"/>
          <a:stretch>
            <a:fillRect/>
          </a:stretch>
        </p:blipFill>
        <p:spPr bwMode="auto">
          <a:xfrm>
            <a:off x="5940152" y="836712"/>
            <a:ext cx="2952328" cy="2808312"/>
          </a:xfrm>
          <a:prstGeom prst="rect">
            <a:avLst/>
          </a:prstGeom>
          <a:ln>
            <a:noFill/>
          </a:ln>
          <a:effectLst>
            <a:softEdge rad="112500"/>
          </a:effectLst>
        </p:spPr>
      </p:pic>
      <p:pic>
        <p:nvPicPr>
          <p:cNvPr id="3077" name="Picture 5"/>
          <p:cNvPicPr>
            <a:picLocks noChangeAspect="1" noChangeArrowheads="1"/>
          </p:cNvPicPr>
          <p:nvPr/>
        </p:nvPicPr>
        <p:blipFill>
          <a:blip r:embed="rId3" cstate="print"/>
          <a:srcRect/>
          <a:stretch>
            <a:fillRect/>
          </a:stretch>
        </p:blipFill>
        <p:spPr bwMode="auto">
          <a:xfrm>
            <a:off x="5364088" y="3717032"/>
            <a:ext cx="3779912" cy="30420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076"/>
                                        </p:tgtEl>
                                        <p:attrNameLst>
                                          <p:attrName>style.visibility</p:attrName>
                                        </p:attrNameLst>
                                      </p:cBhvr>
                                      <p:to>
                                        <p:strVal val="visible"/>
                                      </p:to>
                                    </p:set>
                                    <p:animEffect transition="in" filter="fade">
                                      <p:cBhvr>
                                        <p:cTn id="16" dur="2000"/>
                                        <p:tgtEl>
                                          <p:spTgt spid="307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3077"/>
                                        </p:tgtEl>
                                        <p:attrNameLst>
                                          <p:attrName>style.visibility</p:attrName>
                                        </p:attrNameLst>
                                      </p:cBhvr>
                                      <p:to>
                                        <p:strVal val="visible"/>
                                      </p:to>
                                    </p:set>
                                    <p:animEffect transition="in" filter="fade">
                                      <p:cBhvr>
                                        <p:cTn id="29" dur="2000"/>
                                        <p:tgtEl>
                                          <p:spTgt spid="3077"/>
                                        </p:tgtEl>
                                      </p:cBhvr>
                                    </p:animEffect>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cstate="print"/>
          <a:srcRect l="7560" t="5040" r="5501" b="6761"/>
          <a:stretch>
            <a:fillRect/>
          </a:stretch>
        </p:blipFill>
        <p:spPr bwMode="auto">
          <a:xfrm>
            <a:off x="5868144" y="836712"/>
            <a:ext cx="3312368" cy="2520280"/>
          </a:xfrm>
          <a:prstGeom prst="rect">
            <a:avLst/>
          </a:prstGeom>
          <a:ln>
            <a:noFill/>
          </a:ln>
          <a:effectLst>
            <a:softEdge rad="112500"/>
          </a:effectLst>
        </p:spPr>
      </p:pic>
      <p:pic>
        <p:nvPicPr>
          <p:cNvPr id="4101" name="Picture 5"/>
          <p:cNvPicPr>
            <a:picLocks noChangeAspect="1" noChangeArrowheads="1"/>
          </p:cNvPicPr>
          <p:nvPr/>
        </p:nvPicPr>
        <p:blipFill>
          <a:blip r:embed="rId3" cstate="print"/>
          <a:srcRect/>
          <a:stretch>
            <a:fillRect/>
          </a:stretch>
        </p:blipFill>
        <p:spPr bwMode="auto">
          <a:xfrm>
            <a:off x="6012160" y="3212976"/>
            <a:ext cx="3131840" cy="3645024"/>
          </a:xfrm>
          <a:prstGeom prst="rect">
            <a:avLst/>
          </a:prstGeom>
          <a:ln>
            <a:noFill/>
          </a:ln>
          <a:effectLst>
            <a:softEdge rad="112500"/>
          </a:effectLst>
        </p:spPr>
      </p:pic>
      <p:sp>
        <p:nvSpPr>
          <p:cNvPr id="8196" name="Rectangle 4"/>
          <p:cNvSpPr>
            <a:spLocks noGrp="1" noChangeArrowheads="1"/>
          </p:cNvSpPr>
          <p:nvPr>
            <p:ph type="body" idx="1"/>
          </p:nvPr>
        </p:nvSpPr>
        <p:spPr>
          <a:xfrm>
            <a:off x="-285750" y="-100013"/>
            <a:ext cx="9429750" cy="2205038"/>
          </a:xfrm>
        </p:spPr>
        <p:txBody>
          <a:bodyPr/>
          <a:lstStyle/>
          <a:p>
            <a:pPr algn="just">
              <a:buFontTx/>
              <a:buNone/>
            </a:pPr>
            <a:r>
              <a:rPr lang="lv-LV" i="1" smtClean="0"/>
              <a:t>   </a:t>
            </a:r>
            <a:r>
              <a:rPr lang="lv-LV" sz="2800" smtClean="0"/>
              <a:t>Rom.12:10 „</a:t>
            </a:r>
            <a:r>
              <a:rPr lang="lv-LV" sz="2800" i="1" smtClean="0"/>
              <a:t>Brāļu mīlestība jūsu starpā lai ir sirsnīga. Centieties cits citu pārspēt savstarpējā cieņā</a:t>
            </a:r>
            <a:r>
              <a:rPr lang="lv-LV" sz="2800" smtClean="0"/>
              <a:t>.”</a:t>
            </a:r>
            <a:endParaRPr lang="en-US" sz="2800" smtClean="0"/>
          </a:p>
        </p:txBody>
      </p:sp>
      <p:sp>
        <p:nvSpPr>
          <p:cNvPr id="7" name="Rectangle 6"/>
          <p:cNvSpPr>
            <a:spLocks noChangeArrowheads="1"/>
          </p:cNvSpPr>
          <p:nvPr/>
        </p:nvSpPr>
        <p:spPr bwMode="auto">
          <a:xfrm>
            <a:off x="0" y="1071563"/>
            <a:ext cx="6500813" cy="5694362"/>
          </a:xfrm>
          <a:prstGeom prst="rect">
            <a:avLst/>
          </a:prstGeom>
          <a:noFill/>
          <a:ln w="9525">
            <a:noFill/>
            <a:miter lim="800000"/>
            <a:headEnd/>
            <a:tailEnd/>
          </a:ln>
        </p:spPr>
        <p:txBody>
          <a:bodyPr>
            <a:spAutoFit/>
          </a:bodyPr>
          <a:lstStyle/>
          <a:p>
            <a:pPr>
              <a:buFontTx/>
              <a:buChar char="•"/>
            </a:pPr>
            <a:r>
              <a:rPr lang="lv-LV" sz="2800" b="1" dirty="0"/>
              <a:t>Veselīga konkurence</a:t>
            </a:r>
            <a:r>
              <a:rPr lang="lv-LV" sz="2800" dirty="0"/>
              <a:t>.</a:t>
            </a:r>
          </a:p>
          <a:p>
            <a:pPr>
              <a:buFontTx/>
              <a:buChar char="•"/>
            </a:pPr>
            <a:r>
              <a:rPr lang="lv-LV" sz="2800" dirty="0"/>
              <a:t>Tā ir </a:t>
            </a:r>
            <a:r>
              <a:rPr lang="lv-LV" sz="2800" b="1" dirty="0"/>
              <a:t>vīriešu lieta</a:t>
            </a:r>
            <a:r>
              <a:rPr lang="lv-LV" sz="2800" dirty="0"/>
              <a:t>. </a:t>
            </a:r>
          </a:p>
          <a:p>
            <a:pPr>
              <a:buFontTx/>
              <a:buChar char="•"/>
            </a:pPr>
            <a:r>
              <a:rPr lang="lv-LV" sz="2800" b="1" dirty="0"/>
              <a:t>Sievietēm</a:t>
            </a:r>
            <a:r>
              <a:rPr lang="lv-LV" sz="2800" dirty="0"/>
              <a:t> reizēm ir </a:t>
            </a:r>
            <a:r>
              <a:rPr lang="lv-LV" sz="2800" b="1" dirty="0"/>
              <a:t>grūti</a:t>
            </a:r>
            <a:r>
              <a:rPr lang="lv-LV" sz="2800" dirty="0"/>
              <a:t> to </a:t>
            </a:r>
            <a:r>
              <a:rPr lang="lv-LV" sz="2800" b="1" dirty="0"/>
              <a:t>saprast.</a:t>
            </a:r>
            <a:endParaRPr lang="lv-LV" sz="2800" dirty="0"/>
          </a:p>
          <a:p>
            <a:pPr>
              <a:buFontTx/>
              <a:buChar char="•"/>
            </a:pPr>
            <a:r>
              <a:rPr lang="lv-LV" sz="2800" dirty="0"/>
              <a:t>Arī </a:t>
            </a:r>
            <a:r>
              <a:rPr lang="lv-LV" sz="2800" b="1" dirty="0"/>
              <a:t>Baznīcā</a:t>
            </a:r>
            <a:r>
              <a:rPr lang="lv-LV" sz="2800" dirty="0"/>
              <a:t> pastāv </a:t>
            </a:r>
            <a:r>
              <a:rPr lang="lv-LV" sz="2800" b="1" dirty="0"/>
              <a:t>konkurence</a:t>
            </a:r>
            <a:r>
              <a:rPr lang="lv-LV" sz="2800" dirty="0"/>
              <a:t>  </a:t>
            </a:r>
            <a:r>
              <a:rPr lang="lv-LV" sz="2800" b="1" dirty="0"/>
              <a:t>slēptākā veidā</a:t>
            </a:r>
            <a:r>
              <a:rPr lang="lv-LV" sz="2800" dirty="0"/>
              <a:t>.</a:t>
            </a:r>
          </a:p>
          <a:p>
            <a:pPr>
              <a:buFontTx/>
              <a:buChar char="•"/>
            </a:pPr>
            <a:r>
              <a:rPr lang="lv-LV" sz="2800" dirty="0"/>
              <a:t>Kas </a:t>
            </a:r>
            <a:r>
              <a:rPr lang="lv-LV" sz="2800" b="1" dirty="0"/>
              <a:t>gūst panākumus</a:t>
            </a:r>
            <a:r>
              <a:rPr lang="lv-LV" sz="2800" dirty="0"/>
              <a:t>, tos </a:t>
            </a:r>
            <a:r>
              <a:rPr lang="lv-LV" sz="2800" b="1" dirty="0"/>
              <a:t>pamana</a:t>
            </a:r>
            <a:r>
              <a:rPr lang="lv-LV" sz="2800" dirty="0"/>
              <a:t>, un tiem arī </a:t>
            </a:r>
            <a:r>
              <a:rPr lang="lv-LV" sz="2800" b="1" dirty="0"/>
              <a:t>Dievs</a:t>
            </a:r>
            <a:r>
              <a:rPr lang="lv-LV" sz="2800" dirty="0"/>
              <a:t> vairāk </a:t>
            </a:r>
            <a:r>
              <a:rPr lang="lv-LV" sz="2800" b="1" dirty="0"/>
              <a:t>uztic</a:t>
            </a:r>
            <a:r>
              <a:rPr lang="lv-LV" sz="2800" dirty="0"/>
              <a:t>.</a:t>
            </a:r>
          </a:p>
          <a:p>
            <a:pPr>
              <a:buFontTx/>
              <a:buChar char="•"/>
            </a:pPr>
            <a:r>
              <a:rPr lang="lv-LV" sz="2800" b="1" dirty="0"/>
              <a:t>Centieties pārspēt</a:t>
            </a:r>
            <a:r>
              <a:rPr lang="lv-LV" sz="2800" dirty="0"/>
              <a:t> cits citu </a:t>
            </a:r>
            <a:r>
              <a:rPr lang="lv-LV" sz="2800" b="1" dirty="0"/>
              <a:t>savstarpējā mīlestībā</a:t>
            </a:r>
            <a:r>
              <a:rPr lang="lv-LV" sz="2800" dirty="0"/>
              <a:t>, </a:t>
            </a:r>
            <a:r>
              <a:rPr lang="lv-LV" sz="2800" b="1" dirty="0"/>
              <a:t>cieņā</a:t>
            </a:r>
            <a:r>
              <a:rPr lang="lv-LV" sz="2800" dirty="0"/>
              <a:t>, </a:t>
            </a:r>
            <a:r>
              <a:rPr lang="lv-LV" sz="2800" b="1" dirty="0"/>
              <a:t>evaņģelizācijā</a:t>
            </a:r>
            <a:r>
              <a:rPr lang="lv-LV" sz="2800" dirty="0"/>
              <a:t>, </a:t>
            </a:r>
            <a:r>
              <a:rPr lang="lv-LV" sz="2800" b="1" dirty="0"/>
              <a:t>dvēseļu</a:t>
            </a:r>
            <a:r>
              <a:rPr lang="lv-LV" sz="2800" dirty="0"/>
              <a:t> </a:t>
            </a:r>
            <a:r>
              <a:rPr lang="lv-LV" sz="2800" b="1" dirty="0" smtClean="0"/>
              <a:t>stiprināšanā</a:t>
            </a:r>
            <a:r>
              <a:rPr lang="lv-LV" sz="2800" dirty="0" smtClean="0"/>
              <a:t> </a:t>
            </a:r>
            <a:endParaRPr lang="lv-LV" sz="2800" dirty="0"/>
          </a:p>
          <a:p>
            <a:pPr>
              <a:buFontTx/>
              <a:buChar char="•"/>
            </a:pPr>
            <a:r>
              <a:rPr lang="lv-LV" sz="2800" dirty="0"/>
              <a:t>Katra </a:t>
            </a:r>
            <a:r>
              <a:rPr lang="lv-LV" sz="2800" b="1" dirty="0"/>
              <a:t>draudze</a:t>
            </a:r>
            <a:r>
              <a:rPr lang="lv-LV" sz="2800" dirty="0"/>
              <a:t> </a:t>
            </a:r>
            <a:r>
              <a:rPr lang="lv-LV" sz="2800" b="1" dirty="0"/>
              <a:t>būs</a:t>
            </a:r>
            <a:r>
              <a:rPr lang="lv-LV" sz="2800" dirty="0"/>
              <a:t> tikai </a:t>
            </a:r>
            <a:r>
              <a:rPr lang="lv-LV" sz="2800" b="1" dirty="0"/>
              <a:t>ieguvēja</a:t>
            </a:r>
            <a:r>
              <a:rPr lang="lv-LV" sz="2800" dirty="0"/>
              <a:t> no tā, ja tās </a:t>
            </a:r>
            <a:r>
              <a:rPr lang="lv-LV" sz="2800" b="1" dirty="0"/>
              <a:t>locekļi</a:t>
            </a:r>
            <a:r>
              <a:rPr lang="lv-LV" sz="2800" dirty="0"/>
              <a:t> viens otru šajās lietās </a:t>
            </a:r>
            <a:r>
              <a:rPr lang="lv-LV" sz="2800" b="1" dirty="0"/>
              <a:t>centīsies pārspēt</a:t>
            </a:r>
            <a:r>
              <a:rPr lang="lv-LV" sz="28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100"/>
                                        </p:tgtEl>
                                        <p:attrNameLst>
                                          <p:attrName>style.visibility</p:attrName>
                                        </p:attrNameLst>
                                      </p:cBhvr>
                                      <p:to>
                                        <p:strVal val="visible"/>
                                      </p:to>
                                    </p:set>
                                    <p:animEffect transition="in" filter="fade">
                                      <p:cBhvr>
                                        <p:cTn id="16" dur="2000"/>
                                        <p:tgtEl>
                                          <p:spTgt spid="410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4101"/>
                                        </p:tgtEl>
                                        <p:attrNameLst>
                                          <p:attrName>style.visibility</p:attrName>
                                        </p:attrNameLst>
                                      </p:cBhvr>
                                      <p:to>
                                        <p:strVal val="visible"/>
                                      </p:to>
                                    </p:set>
                                    <p:animEffect transition="in" filter="fade">
                                      <p:cBhvr>
                                        <p:cTn id="34" dur="2000"/>
                                        <p:tgtEl>
                                          <p:spTgt spid="4101"/>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additive="base">
                                        <p:cTn id="3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71438"/>
            <a:ext cx="9358313" cy="1052512"/>
          </a:xfrm>
        </p:spPr>
        <p:txBody>
          <a:bodyPr/>
          <a:lstStyle/>
          <a:p>
            <a:pPr algn="just" eaLnBrk="1" hangingPunct="1">
              <a:lnSpc>
                <a:spcPct val="80000"/>
              </a:lnSpc>
              <a:buFontTx/>
              <a:buNone/>
            </a:pPr>
            <a:r>
              <a:rPr lang="lv-LV" sz="2000" i="1" dirty="0" smtClean="0"/>
              <a:t>     </a:t>
            </a:r>
            <a:r>
              <a:rPr lang="lv-LV" sz="2800" i="1" dirty="0" smtClean="0"/>
              <a:t>25 Kas piedalās sacīkstēs, tas ir atturīgs visā, viņi tāpēc, lai dabūtu iznīcīgu vainagu, bet mēs neiznīcīgu. 26 Tātad es skrienu ne kā uz ko nezināmu, es cīnos ne kā gaisu sizdams.</a:t>
            </a:r>
            <a:endParaRPr lang="lv-LV" sz="2600" dirty="0" smtClean="0"/>
          </a:p>
        </p:txBody>
      </p:sp>
      <p:sp>
        <p:nvSpPr>
          <p:cNvPr id="7" name="Rectangle 6"/>
          <p:cNvSpPr>
            <a:spLocks noChangeArrowheads="1"/>
          </p:cNvSpPr>
          <p:nvPr/>
        </p:nvSpPr>
        <p:spPr bwMode="auto">
          <a:xfrm>
            <a:off x="0" y="1500188"/>
            <a:ext cx="6072198" cy="5262979"/>
          </a:xfrm>
          <a:prstGeom prst="rect">
            <a:avLst/>
          </a:prstGeom>
          <a:noFill/>
          <a:ln w="9525">
            <a:noFill/>
            <a:miter lim="800000"/>
            <a:headEnd/>
            <a:tailEnd/>
          </a:ln>
        </p:spPr>
        <p:txBody>
          <a:bodyPr wrap="square">
            <a:spAutoFit/>
          </a:bodyPr>
          <a:lstStyle/>
          <a:p>
            <a:pPr>
              <a:buFontTx/>
              <a:buChar char="•"/>
            </a:pPr>
            <a:r>
              <a:rPr lang="lv-LV" sz="2800" dirty="0"/>
              <a:t>Cik gan </a:t>
            </a:r>
            <a:r>
              <a:rPr lang="lv-LV" sz="2800" b="1" dirty="0"/>
              <a:t>iznīcīgs</a:t>
            </a:r>
            <a:r>
              <a:rPr lang="lv-LV" sz="2800" dirty="0"/>
              <a:t> ir šis </a:t>
            </a:r>
            <a:r>
              <a:rPr lang="lv-LV" sz="2800" b="1" dirty="0"/>
              <a:t>uzvaras vainags</a:t>
            </a:r>
            <a:r>
              <a:rPr lang="lv-LV" sz="2800" dirty="0"/>
              <a:t>! </a:t>
            </a:r>
            <a:r>
              <a:rPr lang="lv-LV" sz="2800" dirty="0" smtClean="0"/>
              <a:t>Daudzi pēc tā tiecas!</a:t>
            </a:r>
            <a:endParaRPr lang="lv-LV" sz="2800" dirty="0"/>
          </a:p>
          <a:p>
            <a:pPr>
              <a:buFontTx/>
              <a:buChar char="•"/>
            </a:pPr>
            <a:r>
              <a:rPr lang="lv-LV" sz="2800" b="1" dirty="0"/>
              <a:t>Uzvaras spozme</a:t>
            </a:r>
            <a:r>
              <a:rPr lang="lv-LV" sz="2800" dirty="0"/>
              <a:t> patiešām var </a:t>
            </a:r>
            <a:r>
              <a:rPr lang="lv-LV" sz="2800" b="1" dirty="0"/>
              <a:t>likties</a:t>
            </a:r>
            <a:r>
              <a:rPr lang="lv-LV" sz="2800" dirty="0"/>
              <a:t> </a:t>
            </a:r>
            <a:r>
              <a:rPr lang="lv-LV" sz="2800" b="1" dirty="0"/>
              <a:t>liela lieta</a:t>
            </a:r>
            <a:r>
              <a:rPr lang="lv-LV" sz="2800" dirty="0"/>
              <a:t>, un </a:t>
            </a:r>
            <a:r>
              <a:rPr lang="lv-LV" sz="2800" b="1" dirty="0"/>
              <a:t>daudzi</a:t>
            </a:r>
            <a:r>
              <a:rPr lang="lv-LV" sz="2800" dirty="0"/>
              <a:t> pēc tās </a:t>
            </a:r>
            <a:r>
              <a:rPr lang="lv-LV" sz="2800" b="1" dirty="0"/>
              <a:t>dzenās</a:t>
            </a:r>
            <a:r>
              <a:rPr lang="lv-LV" sz="2800" dirty="0" smtClean="0"/>
              <a:t>, </a:t>
            </a:r>
            <a:r>
              <a:rPr lang="lv-LV" sz="2800" dirty="0"/>
              <a:t>bet tā </a:t>
            </a:r>
            <a:r>
              <a:rPr lang="lv-LV" sz="2800" b="1" dirty="0"/>
              <a:t>ātri pagaist.</a:t>
            </a:r>
          </a:p>
          <a:p>
            <a:pPr>
              <a:buFontTx/>
              <a:buChar char="•"/>
            </a:pPr>
            <a:r>
              <a:rPr lang="lv-LV" sz="2800" dirty="0" smtClean="0"/>
              <a:t>„</a:t>
            </a:r>
            <a:r>
              <a:rPr lang="lv-LV" sz="2800" i="1" dirty="0"/>
              <a:t>Jo ko tas cilvēkam līdz, ka viņš iemanto visu pasauli un pats sevi pazaudē un samaitā?</a:t>
            </a:r>
            <a:r>
              <a:rPr lang="lv-LV" sz="2800" dirty="0"/>
              <a:t>” (Lk.9:25</a:t>
            </a:r>
            <a:r>
              <a:rPr lang="lv-LV" sz="2800" dirty="0" smtClean="0"/>
              <a:t>)</a:t>
            </a:r>
          </a:p>
          <a:p>
            <a:pPr>
              <a:buFontTx/>
              <a:buChar char="•"/>
            </a:pPr>
            <a:r>
              <a:rPr lang="lv-LV" sz="2800" dirty="0" smtClean="0"/>
              <a:t>Tāpat, kā </a:t>
            </a:r>
            <a:r>
              <a:rPr lang="lv-LV" sz="2800" b="1" dirty="0" smtClean="0"/>
              <a:t>cilvēki dzenas </a:t>
            </a:r>
            <a:r>
              <a:rPr lang="lv-LV" sz="2800" dirty="0" smtClean="0"/>
              <a:t>pēc </a:t>
            </a:r>
            <a:r>
              <a:rPr lang="lv-LV" sz="2800" b="1" dirty="0" smtClean="0"/>
              <a:t>uzvaras sportā</a:t>
            </a:r>
            <a:r>
              <a:rPr lang="lv-LV" sz="2800" dirty="0" smtClean="0"/>
              <a:t>, kas </a:t>
            </a:r>
            <a:r>
              <a:rPr lang="lv-LV" sz="2800" b="1" dirty="0" smtClean="0"/>
              <a:t>šodien ir </a:t>
            </a:r>
            <a:r>
              <a:rPr lang="lv-LV" sz="2800" dirty="0" smtClean="0"/>
              <a:t>un </a:t>
            </a:r>
            <a:r>
              <a:rPr lang="lv-LV" sz="2800" b="1" dirty="0" smtClean="0"/>
              <a:t>rīt vairs nav</a:t>
            </a:r>
            <a:r>
              <a:rPr lang="lv-LV" sz="2800" dirty="0" smtClean="0"/>
              <a:t>, lai </a:t>
            </a:r>
            <a:r>
              <a:rPr lang="lv-LV" sz="2800" b="1" dirty="0" smtClean="0"/>
              <a:t>vēl vairāk dzenamies pēc Dieva valstības</a:t>
            </a:r>
            <a:r>
              <a:rPr lang="lv-LV" sz="2800" dirty="0" smtClean="0"/>
              <a:t>, kas </a:t>
            </a:r>
            <a:r>
              <a:rPr lang="lv-LV" sz="2800" b="1" dirty="0" smtClean="0"/>
              <a:t>neizgaist</a:t>
            </a:r>
            <a:r>
              <a:rPr lang="lv-LV" sz="2800" dirty="0" smtClean="0"/>
              <a:t>!</a:t>
            </a:r>
            <a:endParaRPr lang="lv-LV" sz="2800" dirty="0"/>
          </a:p>
        </p:txBody>
      </p:sp>
      <p:pic>
        <p:nvPicPr>
          <p:cNvPr id="5129" name="Picture 9" descr="Attēlu rezultāti vaicājumam “olympic pedestal”"/>
          <p:cNvPicPr>
            <a:picLocks noChangeAspect="1" noChangeArrowheads="1"/>
          </p:cNvPicPr>
          <p:nvPr/>
        </p:nvPicPr>
        <p:blipFill>
          <a:blip r:embed="rId2"/>
          <a:srcRect/>
          <a:stretch>
            <a:fillRect/>
          </a:stretch>
        </p:blipFill>
        <p:spPr bwMode="auto">
          <a:xfrm>
            <a:off x="5929322" y="1167199"/>
            <a:ext cx="3214678" cy="2976181"/>
          </a:xfrm>
          <a:prstGeom prst="rect">
            <a:avLst/>
          </a:prstGeom>
          <a:ln>
            <a:noFill/>
          </a:ln>
          <a:effectLst>
            <a:softEdge rad="112500"/>
          </a:effectLst>
        </p:spPr>
      </p:pic>
      <p:sp>
        <p:nvSpPr>
          <p:cNvPr id="5131" name="AutoShape 11" descr="Attēlu rezultāti vaicājumam “jesus in heaven”"/>
          <p:cNvSpPr>
            <a:spLocks noChangeAspect="1" noChangeArrowheads="1"/>
          </p:cNvSpPr>
          <p:nvPr/>
        </p:nvSpPr>
        <p:spPr bwMode="auto">
          <a:xfrm>
            <a:off x="155575" y="-1608138"/>
            <a:ext cx="5991225" cy="33623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32" name="Picture 12"/>
          <p:cNvPicPr>
            <a:picLocks noChangeAspect="1" noChangeArrowheads="1"/>
          </p:cNvPicPr>
          <p:nvPr/>
        </p:nvPicPr>
        <p:blipFill>
          <a:blip r:embed="rId3"/>
          <a:srcRect/>
          <a:stretch>
            <a:fillRect/>
          </a:stretch>
        </p:blipFill>
        <p:spPr bwMode="auto">
          <a:xfrm>
            <a:off x="5929322" y="4286256"/>
            <a:ext cx="3214678" cy="24288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9"/>
                                        </p:tgtEl>
                                        <p:attrNameLst>
                                          <p:attrName>style.visibility</p:attrName>
                                        </p:attrNameLst>
                                      </p:cBhvr>
                                      <p:to>
                                        <p:strVal val="visible"/>
                                      </p:to>
                                    </p:set>
                                    <p:animEffect transition="in" filter="fade">
                                      <p:cBhvr>
                                        <p:cTn id="12" dur="2000"/>
                                        <p:tgtEl>
                                          <p:spTgt spid="5129"/>
                                        </p:tgtEl>
                                      </p:cBhvr>
                                    </p:animEffect>
                                  </p:childTnLst>
                                </p:cTn>
                              </p:par>
                              <p:par>
                                <p:cTn id="13" presetID="10" presetClass="entr" presetSubtype="0" fill="hold" nodeType="withEffect">
                                  <p:stCondLst>
                                    <p:cond delay="0"/>
                                  </p:stCondLst>
                                  <p:childTnLst>
                                    <p:set>
                                      <p:cBhvr>
                                        <p:cTn id="14" dur="1" fill="hold">
                                          <p:stCondLst>
                                            <p:cond delay="0"/>
                                          </p:stCondLst>
                                        </p:cTn>
                                        <p:tgtEl>
                                          <p:spTgt spid="5132"/>
                                        </p:tgtEl>
                                        <p:attrNameLst>
                                          <p:attrName>style.visibility</p:attrName>
                                        </p:attrNameLst>
                                      </p:cBhvr>
                                      <p:to>
                                        <p:strVal val="visible"/>
                                      </p:to>
                                    </p:set>
                                    <p:animEffect transition="in" filter="fade">
                                      <p:cBhvr>
                                        <p:cTn id="15" dur="2000"/>
                                        <p:tgtEl>
                                          <p:spTgt spid="5132"/>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r>
              <a:rPr lang="lv-LV" sz="2800" i="1" dirty="0" smtClean="0"/>
              <a:t>27 Bet es norūdu un kalpinu savu miesu, lai, citiem sludinādams, pats nekļūstu atmetams.</a:t>
            </a:r>
            <a:endParaRPr lang="en-US" sz="2800" dirty="0" smtClean="0"/>
          </a:p>
        </p:txBody>
      </p:sp>
      <p:sp>
        <p:nvSpPr>
          <p:cNvPr id="7" name="Rectangle 6"/>
          <p:cNvSpPr>
            <a:spLocks noChangeArrowheads="1"/>
          </p:cNvSpPr>
          <p:nvPr/>
        </p:nvSpPr>
        <p:spPr bwMode="auto">
          <a:xfrm>
            <a:off x="0" y="908050"/>
            <a:ext cx="5580063" cy="5694363"/>
          </a:xfrm>
          <a:prstGeom prst="rect">
            <a:avLst/>
          </a:prstGeom>
          <a:noFill/>
          <a:ln w="9525">
            <a:noFill/>
            <a:miter lim="800000"/>
            <a:headEnd/>
            <a:tailEnd/>
          </a:ln>
        </p:spPr>
        <p:txBody>
          <a:bodyPr>
            <a:spAutoFit/>
          </a:bodyPr>
          <a:lstStyle/>
          <a:p>
            <a:pPr>
              <a:buFontTx/>
              <a:buChar char="•"/>
            </a:pPr>
            <a:r>
              <a:rPr lang="lv-LV" sz="2800" b="1" dirty="0"/>
              <a:t>Ceļš pie šīs neiznīcīgās godalgas</a:t>
            </a:r>
            <a:r>
              <a:rPr lang="lv-LV" sz="2800" dirty="0"/>
              <a:t> – mūžīgās dzīvības, nebūt </a:t>
            </a:r>
            <a:r>
              <a:rPr lang="lv-LV" sz="2800" b="1" dirty="0"/>
              <a:t>ne</a:t>
            </a:r>
            <a:r>
              <a:rPr lang="lv-LV" sz="2800" dirty="0"/>
              <a:t> vienmēr izliekas </a:t>
            </a:r>
            <a:r>
              <a:rPr lang="lv-LV" sz="2800" b="1" dirty="0"/>
              <a:t>tik </a:t>
            </a:r>
            <a:r>
              <a:rPr lang="lv-LV" sz="2800" b="1" dirty="0" smtClean="0"/>
              <a:t>viegls.</a:t>
            </a:r>
            <a:endParaRPr lang="lv-LV" sz="2800" b="1" dirty="0"/>
          </a:p>
          <a:p>
            <a:pPr>
              <a:buFontTx/>
              <a:buChar char="•"/>
            </a:pPr>
            <a:r>
              <a:rPr lang="lv-LV" sz="2800" dirty="0"/>
              <a:t>Lai gan šis ceļš </a:t>
            </a:r>
            <a:r>
              <a:rPr lang="lv-LV" sz="2800" b="1" dirty="0"/>
              <a:t>ne vienmēr</a:t>
            </a:r>
            <a:r>
              <a:rPr lang="lv-LV" sz="2800" dirty="0"/>
              <a:t> izliekas </a:t>
            </a:r>
            <a:r>
              <a:rPr lang="lv-LV" sz="2800" b="1" dirty="0"/>
              <a:t>viegls</a:t>
            </a:r>
            <a:r>
              <a:rPr lang="lv-LV" sz="2800" dirty="0"/>
              <a:t>, jo </a:t>
            </a:r>
            <a:r>
              <a:rPr lang="lv-LV" sz="2800" b="1" dirty="0"/>
              <a:t>ar dievpalīgu</a:t>
            </a:r>
            <a:r>
              <a:rPr lang="lv-LV" sz="2800" dirty="0"/>
              <a:t> jānostājas </a:t>
            </a:r>
            <a:r>
              <a:rPr lang="lv-LV" sz="2800" b="1" dirty="0"/>
              <a:t>uz kara takas pret velnu, pasauli </a:t>
            </a:r>
            <a:r>
              <a:rPr lang="lv-LV" sz="2800" dirty="0"/>
              <a:t>un</a:t>
            </a:r>
            <a:r>
              <a:rPr lang="lv-LV" sz="2800" b="1" dirty="0"/>
              <a:t> grēku</a:t>
            </a:r>
            <a:r>
              <a:rPr lang="lv-LV" sz="2800" dirty="0"/>
              <a:t>, tomēr beigās </a:t>
            </a:r>
            <a:r>
              <a:rPr lang="lv-LV" sz="2800" b="1" dirty="0"/>
              <a:t>iegūtā godalga ir tā vērta</a:t>
            </a:r>
            <a:r>
              <a:rPr lang="lv-LV" sz="2800" dirty="0"/>
              <a:t>, lai </a:t>
            </a:r>
            <a:r>
              <a:rPr lang="lv-LV" sz="2800" b="1" dirty="0"/>
              <a:t>pūlētos</a:t>
            </a:r>
            <a:r>
              <a:rPr lang="lv-LV" sz="2800" dirty="0"/>
              <a:t> un </a:t>
            </a:r>
            <a:r>
              <a:rPr lang="lv-LV" sz="2800" b="1" dirty="0"/>
              <a:t>dzītos.</a:t>
            </a:r>
          </a:p>
          <a:p>
            <a:pPr>
              <a:buFontTx/>
              <a:buChar char="•"/>
            </a:pPr>
            <a:r>
              <a:rPr lang="lv-LV" sz="2800" dirty="0"/>
              <a:t>Un ir </a:t>
            </a:r>
            <a:r>
              <a:rPr lang="lv-LV" sz="2800" b="1" dirty="0"/>
              <a:t>vērts pūlēties</a:t>
            </a:r>
            <a:r>
              <a:rPr lang="lv-LV" sz="2800" dirty="0"/>
              <a:t> ne tikai </a:t>
            </a:r>
            <a:r>
              <a:rPr lang="lv-LV" sz="2800" b="1" dirty="0"/>
              <a:t>mūsu pašu dēļ</a:t>
            </a:r>
            <a:r>
              <a:rPr lang="lv-LV" sz="2800" dirty="0"/>
              <a:t>, bet arī mūsu </a:t>
            </a:r>
            <a:r>
              <a:rPr lang="lv-LV" sz="2800" b="1" dirty="0"/>
              <a:t>tuvāko dēļ</a:t>
            </a:r>
            <a:r>
              <a:rPr lang="lv-LV" sz="2800" dirty="0"/>
              <a:t>. </a:t>
            </a:r>
          </a:p>
        </p:txBody>
      </p:sp>
      <p:pic>
        <p:nvPicPr>
          <p:cNvPr id="6149" name="Picture 5"/>
          <p:cNvPicPr>
            <a:picLocks noChangeAspect="1" noChangeArrowheads="1"/>
          </p:cNvPicPr>
          <p:nvPr/>
        </p:nvPicPr>
        <p:blipFill>
          <a:blip r:embed="rId2" cstate="print"/>
          <a:srcRect/>
          <a:stretch>
            <a:fillRect/>
          </a:stretch>
        </p:blipFill>
        <p:spPr bwMode="auto">
          <a:xfrm>
            <a:off x="5076056" y="4077072"/>
            <a:ext cx="3995936" cy="2754306"/>
          </a:xfrm>
          <a:prstGeom prst="rect">
            <a:avLst/>
          </a:prstGeom>
          <a:ln>
            <a:noFill/>
          </a:ln>
          <a:effectLst>
            <a:softEdge rad="112500"/>
          </a:effectLst>
        </p:spPr>
      </p:pic>
      <p:pic>
        <p:nvPicPr>
          <p:cNvPr id="6" name="Picture 5"/>
          <p:cNvPicPr>
            <a:picLocks noChangeAspect="1" noChangeArrowheads="1"/>
          </p:cNvPicPr>
          <p:nvPr/>
        </p:nvPicPr>
        <p:blipFill>
          <a:blip r:embed="rId3" cstate="print"/>
          <a:srcRect/>
          <a:stretch>
            <a:fillRect/>
          </a:stretch>
        </p:blipFill>
        <p:spPr bwMode="auto">
          <a:xfrm>
            <a:off x="5148064" y="908719"/>
            <a:ext cx="3816424" cy="307146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6149"/>
                                        </p:tgtEl>
                                        <p:attrNameLst>
                                          <p:attrName>style.visibility</p:attrName>
                                        </p:attrNameLst>
                                      </p:cBhvr>
                                      <p:to>
                                        <p:strVal val="visible"/>
                                      </p:to>
                                    </p:set>
                                    <p:animEffect transition="in" filter="fade">
                                      <p:cBhvr>
                                        <p:cTn id="19" dur="2000"/>
                                        <p:tgtEl>
                                          <p:spTgt spid="6149"/>
                                        </p:tgtEl>
                                      </p:cBhvr>
                                    </p:animEffect>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9144000" cy="3108325"/>
          </a:xfrm>
          <a:prstGeom prst="rect">
            <a:avLst/>
          </a:prstGeom>
          <a:noFill/>
          <a:ln w="9525">
            <a:noFill/>
            <a:miter lim="800000"/>
            <a:headEnd/>
            <a:tailEnd/>
          </a:ln>
        </p:spPr>
        <p:txBody>
          <a:bodyPr>
            <a:spAutoFit/>
          </a:bodyPr>
          <a:lstStyle/>
          <a:p>
            <a:pPr>
              <a:buFontTx/>
              <a:buChar char="•"/>
            </a:pPr>
            <a:r>
              <a:rPr lang="lv-LV" sz="2800" b="1" dirty="0"/>
              <a:t>Tiešām</a:t>
            </a:r>
            <a:r>
              <a:rPr lang="lv-LV" sz="2800" dirty="0"/>
              <a:t> tik </a:t>
            </a:r>
            <a:r>
              <a:rPr lang="lv-LV" sz="2800" b="1" dirty="0"/>
              <a:t>daudzi</a:t>
            </a:r>
            <a:r>
              <a:rPr lang="lv-LV" sz="2800" dirty="0"/>
              <a:t> cilvēki šai pasaulē </a:t>
            </a:r>
            <a:r>
              <a:rPr lang="lv-LV" sz="2800" b="1" dirty="0"/>
              <a:t>dzenās</a:t>
            </a:r>
            <a:r>
              <a:rPr lang="lv-LV" sz="2800" dirty="0"/>
              <a:t> pēc </a:t>
            </a:r>
            <a:r>
              <a:rPr lang="lv-LV" sz="2800" b="1" dirty="0"/>
              <a:t>iznīcīgām</a:t>
            </a:r>
            <a:r>
              <a:rPr lang="lv-LV" sz="2800" dirty="0"/>
              <a:t>,</a:t>
            </a:r>
            <a:r>
              <a:rPr lang="lv-LV" sz="2800" b="1" dirty="0"/>
              <a:t> </a:t>
            </a:r>
            <a:r>
              <a:rPr lang="lv-LV" sz="2800" dirty="0"/>
              <a:t>šīs </a:t>
            </a:r>
            <a:r>
              <a:rPr lang="lv-LV" sz="2800" b="1" dirty="0"/>
              <a:t>pasaules uzvarām</a:t>
            </a:r>
            <a:r>
              <a:rPr lang="lv-LV" sz="2800" dirty="0"/>
              <a:t>, bet pašu </a:t>
            </a:r>
            <a:r>
              <a:rPr lang="lv-LV" sz="2800" b="1" dirty="0"/>
              <a:t>galveno</a:t>
            </a:r>
            <a:r>
              <a:rPr lang="lv-LV" sz="2800" dirty="0"/>
              <a:t> godalgu – </a:t>
            </a:r>
            <a:r>
              <a:rPr lang="lv-LV" sz="2800" b="1" dirty="0"/>
              <a:t>debesu</a:t>
            </a:r>
            <a:r>
              <a:rPr lang="lv-LV" sz="2800" dirty="0"/>
              <a:t> </a:t>
            </a:r>
            <a:r>
              <a:rPr lang="lv-LV" sz="2800" b="1" dirty="0"/>
              <a:t>valstību</a:t>
            </a:r>
            <a:r>
              <a:rPr lang="lv-LV" sz="2800" dirty="0"/>
              <a:t> </a:t>
            </a:r>
            <a:r>
              <a:rPr lang="lv-LV" sz="2800" dirty="0" smtClean="0"/>
              <a:t>– </a:t>
            </a:r>
            <a:r>
              <a:rPr lang="lv-LV" sz="2800" b="1" dirty="0" smtClean="0"/>
              <a:t>atstāj </a:t>
            </a:r>
            <a:r>
              <a:rPr lang="lv-LV" sz="2800" b="1" dirty="0"/>
              <a:t>novārtā</a:t>
            </a:r>
            <a:r>
              <a:rPr lang="lv-LV" sz="2800" dirty="0"/>
              <a:t>. </a:t>
            </a:r>
          </a:p>
          <a:p>
            <a:pPr>
              <a:buFontTx/>
              <a:buChar char="•"/>
            </a:pPr>
            <a:r>
              <a:rPr lang="lv-LV" sz="2800" b="1" dirty="0"/>
              <a:t>Lūgsim</a:t>
            </a:r>
            <a:r>
              <a:rPr lang="lv-LV" sz="2800" dirty="0"/>
              <a:t> </a:t>
            </a:r>
            <a:r>
              <a:rPr lang="lv-LV" sz="2800" b="1" dirty="0"/>
              <a:t>Dievu</a:t>
            </a:r>
            <a:r>
              <a:rPr lang="lv-LV" sz="2800" dirty="0"/>
              <a:t>, lai Viņš </a:t>
            </a:r>
            <a:r>
              <a:rPr lang="lv-LV" sz="2800" b="1" dirty="0"/>
              <a:t>dod</a:t>
            </a:r>
            <a:r>
              <a:rPr lang="lv-LV" sz="2800" dirty="0"/>
              <a:t> mums </a:t>
            </a:r>
            <a:r>
              <a:rPr lang="lv-LV" sz="2800" b="1" dirty="0"/>
              <a:t>spēku</a:t>
            </a:r>
            <a:r>
              <a:rPr lang="lv-LV" sz="2800" dirty="0"/>
              <a:t> </a:t>
            </a:r>
            <a:r>
              <a:rPr lang="lv-LV" sz="2800" b="1" dirty="0"/>
              <a:t>norūdīt</a:t>
            </a:r>
            <a:r>
              <a:rPr lang="lv-LV" sz="2800" dirty="0"/>
              <a:t> savu </a:t>
            </a:r>
            <a:r>
              <a:rPr lang="lv-LV" sz="2800" b="1" dirty="0"/>
              <a:t>miesu</a:t>
            </a:r>
            <a:r>
              <a:rPr lang="lv-LV" sz="2800" dirty="0"/>
              <a:t> un </a:t>
            </a:r>
            <a:r>
              <a:rPr lang="lv-LV" sz="2800" b="1" dirty="0"/>
              <a:t>dvēseli</a:t>
            </a:r>
            <a:r>
              <a:rPr lang="lv-LV" sz="2800" dirty="0"/>
              <a:t> debesu </a:t>
            </a:r>
            <a:r>
              <a:rPr lang="lv-LV" sz="2800" b="1" dirty="0"/>
              <a:t>valstības</a:t>
            </a:r>
            <a:r>
              <a:rPr lang="lv-LV" sz="2800" dirty="0"/>
              <a:t> </a:t>
            </a:r>
            <a:r>
              <a:rPr lang="lv-LV" sz="2800" b="1" dirty="0"/>
              <a:t>lietās</a:t>
            </a:r>
            <a:r>
              <a:rPr lang="lv-LV" sz="2800" dirty="0"/>
              <a:t>, </a:t>
            </a:r>
            <a:r>
              <a:rPr lang="lv-LV" sz="2800" b="1" dirty="0"/>
              <a:t>centīsimies</a:t>
            </a:r>
            <a:r>
              <a:rPr lang="lv-LV" sz="2800" dirty="0"/>
              <a:t> tajās </a:t>
            </a:r>
            <a:r>
              <a:rPr lang="lv-LV" sz="2800" b="1" dirty="0"/>
              <a:t>viens otru pārspēt</a:t>
            </a:r>
            <a:r>
              <a:rPr lang="lv-LV" sz="2800" dirty="0"/>
              <a:t>, lai </a:t>
            </a:r>
            <a:r>
              <a:rPr lang="lv-LV" sz="2800" b="1" dirty="0"/>
              <a:t>Dievam vienīgajam</a:t>
            </a:r>
            <a:r>
              <a:rPr lang="lv-LV" sz="2800" dirty="0"/>
              <a:t> pieder </a:t>
            </a:r>
            <a:r>
              <a:rPr lang="lv-LV" sz="2800" b="1" dirty="0"/>
              <a:t>gods</a:t>
            </a:r>
            <a:r>
              <a:rPr lang="lv-LV" sz="2800" dirty="0"/>
              <a:t> un </a:t>
            </a:r>
            <a:r>
              <a:rPr lang="lv-LV" sz="2800" b="1" dirty="0"/>
              <a:t>slava</a:t>
            </a:r>
            <a:r>
              <a:rPr lang="lv-LV" sz="2800" dirty="0"/>
              <a:t> mūžu </a:t>
            </a:r>
            <a:r>
              <a:rPr lang="lv-LV" sz="2800" b="1" dirty="0"/>
              <a:t>mūžos</a:t>
            </a:r>
            <a:r>
              <a:rPr lang="lv-LV" sz="2800" dirty="0"/>
              <a:t>. Āmen</a:t>
            </a:r>
          </a:p>
        </p:txBody>
      </p:sp>
      <p:pic>
        <p:nvPicPr>
          <p:cNvPr id="7172" name="Picture 4"/>
          <p:cNvPicPr>
            <a:picLocks noChangeAspect="1" noChangeArrowheads="1"/>
          </p:cNvPicPr>
          <p:nvPr/>
        </p:nvPicPr>
        <p:blipFill>
          <a:blip r:embed="rId2" cstate="print"/>
          <a:srcRect t="13561" b="12824"/>
          <a:stretch>
            <a:fillRect/>
          </a:stretch>
        </p:blipFill>
        <p:spPr bwMode="auto">
          <a:xfrm>
            <a:off x="323528" y="3717032"/>
            <a:ext cx="8565162" cy="30243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819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815</TotalTime>
  <Words>529</Words>
  <Application>Microsoft Office PowerPoint</Application>
  <PresentationFormat>On-screen Show (4:3)</PresentationFormat>
  <Paragraphs>31</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Default Design</vt:lpstr>
      <vt:lpstr>1.Kor.9:24-27 Skrējēji stadionā</vt:lpstr>
      <vt:lpstr>1.Kor.9:24-27 Skrējēji stadionā</vt:lpstr>
      <vt:lpstr>Slide 3</vt:lpstr>
      <vt:lpstr>Slide 4</vt:lpstr>
      <vt:lpstr>Slide 5</vt:lpstr>
      <vt:lpstr>Slide 6</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67</cp:revision>
  <dcterms:created xsi:type="dcterms:W3CDTF">2010-10-07T14:46:11Z</dcterms:created>
  <dcterms:modified xsi:type="dcterms:W3CDTF">2019-02-15T13:01:01Z</dcterms:modified>
</cp:coreProperties>
</file>