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2" r:id="rId2"/>
    <p:sldId id="281" r:id="rId3"/>
    <p:sldId id="261" r:id="rId4"/>
    <p:sldId id="283" r:id="rId5"/>
    <p:sldId id="279" r:id="rId6"/>
    <p:sldId id="291" r:id="rId7"/>
    <p:sldId id="292" r:id="rId8"/>
    <p:sldId id="294" r:id="rId9"/>
    <p:sldId id="293" r:id="rId10"/>
    <p:sldId id="284" r:id="rId11"/>
    <p:sldId id="295" r:id="rId12"/>
    <p:sldId id="296" r:id="rId13"/>
    <p:sldId id="289" r:id="rId14"/>
    <p:sldId id="286" r:id="rId15"/>
    <p:sldId id="290" r:id="rId16"/>
    <p:sldId id="272" r:id="rId17"/>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88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itchFamily="34" charset="0"/>
              </a:defRPr>
            </a:lvl1pPr>
          </a:lstStyle>
          <a:p>
            <a:pPr>
              <a:defRPr/>
            </a:pPr>
            <a:fld id="{3EF983FC-C4BF-4F7C-9D40-CF2294EF524F}" type="datetimeFigureOut">
              <a:rPr lang="en-US"/>
              <a:pPr>
                <a:defRPr/>
              </a:pPr>
              <a:t>2/23/2024</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itchFamily="34" charset="0"/>
              </a:defRPr>
            </a:lvl1pPr>
          </a:lstStyle>
          <a:p>
            <a:pPr>
              <a:defRPr/>
            </a:pPr>
            <a:fld id="{40847E63-47B2-40B9-9C30-AA625988847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667160-EF83-4C72-9172-D82D2936B9BA}" type="slidenum">
              <a:rPr lang="lv-LV" smtClean="0"/>
              <a:pPr/>
              <a:t>6</a:t>
            </a:fld>
            <a:endParaRPr lang="lv-LV"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
        <p:nvSpPr>
          <p:cNvPr id="450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3667160-EF83-4C72-9172-D82D2936B9BA}" type="slidenum">
              <a:rPr lang="lv-LV" smtClean="0"/>
              <a:pPr/>
              <a:t>7</a:t>
            </a:fld>
            <a:endParaRPr lang="lv-LV"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88A96C8-9076-4A47-9D31-6337A4B65B52}"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871B0C-0EFC-4B36-8A75-4D321E9542C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B47706D-70F8-40F4-ABB2-9C7B9865FA70}"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A4189BE-0D62-4CDF-AFE5-241C9CEC956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FFF828C-7E15-4A8C-9BE2-BD2F22869E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BDDD839A-A3D7-4503-B53D-AC72DD72B8B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8085B43D-C1AB-42D9-80E6-F1EF001C7F19}"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2CDF58E-FD3A-4CD7-9959-DD45F665EAF8}"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83682460-2AD7-412F-B40E-27EAED140C8C}"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7C947C7-FE3D-4DC3-9D15-E5912D2C584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F3343B13-06BF-4D8D-BA8D-715E9115236C}"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D6834BF6-97C3-4284-BD6E-75F354DF03E0}"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wmf"/></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249237" y="500042"/>
            <a:ext cx="8894763" cy="1071563"/>
          </a:xfrm>
        </p:spPr>
        <p:txBody>
          <a:bodyPr/>
          <a:lstStyle/>
          <a:p>
            <a:pPr eaLnBrk="1" hangingPunct="1"/>
            <a:r>
              <a:rPr lang="lv-LV" b="1" dirty="0" smtClean="0"/>
              <a:t>Mk.8:31-38 Ciešanas un augšāmcelšanās</a:t>
            </a:r>
          </a:p>
        </p:txBody>
      </p:sp>
      <p:pic>
        <p:nvPicPr>
          <p:cNvPr id="2051" name="Picture 3" descr="DOVE019"/>
          <p:cNvPicPr>
            <a:picLocks noChangeAspect="1" noChangeArrowheads="1"/>
          </p:cNvPicPr>
          <p:nvPr/>
        </p:nvPicPr>
        <p:blipFill>
          <a:blip r:embed="rId2" cstate="print"/>
          <a:srcRect/>
          <a:stretch>
            <a:fillRect/>
          </a:stretch>
        </p:blipFill>
        <p:spPr bwMode="auto">
          <a:xfrm>
            <a:off x="500034" y="500042"/>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29500" y="0"/>
            <a:ext cx="1714500" cy="396875"/>
          </a:xfrm>
          <a:prstGeom prst="rect">
            <a:avLst/>
          </a:prstGeom>
          <a:noFill/>
          <a:ln w="9525">
            <a:noFill/>
            <a:miter lim="800000"/>
            <a:headEnd/>
            <a:tailEnd/>
          </a:ln>
        </p:spPr>
        <p:txBody>
          <a:bodyPr>
            <a:spAutoFit/>
          </a:bodyPr>
          <a:lstStyle/>
          <a:p>
            <a:pPr>
              <a:spcBef>
                <a:spcPct val="50000"/>
              </a:spcBef>
            </a:pPr>
            <a:r>
              <a:rPr lang="lv-LV" sz="2000" dirty="0" smtClean="0"/>
              <a:t>25.feb.2024.</a:t>
            </a:r>
            <a:endParaRPr lang="lv-LV" sz="2000" dirty="0"/>
          </a:p>
        </p:txBody>
      </p:sp>
      <p:sp>
        <p:nvSpPr>
          <p:cNvPr id="2053" name="Rectangle 3"/>
          <p:cNvSpPr>
            <a:spLocks noChangeArrowheads="1"/>
          </p:cNvSpPr>
          <p:nvPr/>
        </p:nvSpPr>
        <p:spPr bwMode="auto">
          <a:xfrm>
            <a:off x="5580063" y="1500174"/>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dirty="0">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09B85932-CD11-4957-B062-D30D0B383F5F}" type="slidenum">
              <a:rPr lang="lv-LV" smtClean="0"/>
              <a:pPr/>
              <a:t>1</a:t>
            </a:fld>
            <a:endParaRPr lang="lv-LV" smtClean="0"/>
          </a:p>
        </p:txBody>
      </p:sp>
      <p:pic>
        <p:nvPicPr>
          <p:cNvPr id="9218" name="Picture 2" descr="Image result for Kristus ciešanas"/>
          <p:cNvPicPr>
            <a:picLocks noChangeAspect="1" noChangeArrowheads="1"/>
          </p:cNvPicPr>
          <p:nvPr/>
        </p:nvPicPr>
        <p:blipFill>
          <a:blip r:embed="rId3" cstate="print"/>
          <a:srcRect/>
          <a:stretch>
            <a:fillRect/>
          </a:stretch>
        </p:blipFill>
        <p:spPr bwMode="auto">
          <a:xfrm>
            <a:off x="214282" y="1928802"/>
            <a:ext cx="8572560" cy="471490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34 Un, piesaucis klāt ļaudis un savus mācekļus, viņš tiem sacīja: “Kas man grib sekot, tas lai aizliedz sevi, lai ņem savu krustu un seko man!</a:t>
            </a:r>
          </a:p>
        </p:txBody>
      </p:sp>
      <p:sp>
        <p:nvSpPr>
          <p:cNvPr id="6148" name="Slide Number Placeholder 3"/>
          <p:cNvSpPr>
            <a:spLocks noGrp="1"/>
          </p:cNvSpPr>
          <p:nvPr>
            <p:ph type="sldNum" sz="quarter" idx="12"/>
          </p:nvPr>
        </p:nvSpPr>
        <p:spPr>
          <a:noFill/>
        </p:spPr>
        <p:txBody>
          <a:bodyPr/>
          <a:lstStyle/>
          <a:p>
            <a:fld id="{3005B80C-BEDF-4746-885B-CD180E22A792}" type="slidenum">
              <a:rPr lang="lv-LV" smtClean="0"/>
              <a:pPr/>
              <a:t>10</a:t>
            </a:fld>
            <a:endParaRPr lang="lv-LV" smtClean="0"/>
          </a:p>
        </p:txBody>
      </p:sp>
      <p:pic>
        <p:nvPicPr>
          <p:cNvPr id="5122" name="Picture 2" descr="Image result for Jesus follow me"/>
          <p:cNvPicPr>
            <a:picLocks noChangeAspect="1" noChangeArrowheads="1"/>
          </p:cNvPicPr>
          <p:nvPr/>
        </p:nvPicPr>
        <p:blipFill>
          <a:blip r:embed="rId2" cstate="print"/>
          <a:srcRect/>
          <a:stretch>
            <a:fillRect/>
          </a:stretch>
        </p:blipFill>
        <p:spPr bwMode="auto">
          <a:xfrm>
            <a:off x="0" y="1290383"/>
            <a:ext cx="9108504" cy="5567618"/>
          </a:xfrm>
          <a:prstGeom prst="rect">
            <a:avLst/>
          </a:prstGeom>
          <a:ln>
            <a:noFill/>
          </a:ln>
          <a:effectLst>
            <a:softEdge rad="112500"/>
          </a:effectLst>
        </p:spPr>
      </p:pic>
      <p:sp>
        <p:nvSpPr>
          <p:cNvPr id="5124" name="AutoShape 4" descr="Related image"/>
          <p:cNvSpPr>
            <a:spLocks noChangeAspect="1" noChangeArrowheads="1"/>
          </p:cNvSpPr>
          <p:nvPr/>
        </p:nvSpPr>
        <p:spPr bwMode="auto">
          <a:xfrm>
            <a:off x="155575" y="-1608138"/>
            <a:ext cx="1971675"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5126" name="AutoShape 6" descr="Related image"/>
          <p:cNvSpPr>
            <a:spLocks noChangeAspect="1" noChangeArrowheads="1"/>
          </p:cNvSpPr>
          <p:nvPr/>
        </p:nvSpPr>
        <p:spPr bwMode="auto">
          <a:xfrm>
            <a:off x="155575" y="-1608138"/>
            <a:ext cx="1971675" cy="336232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7" name="Rounded Rectangle 6"/>
          <p:cNvSpPr/>
          <p:nvPr/>
        </p:nvSpPr>
        <p:spPr>
          <a:xfrm>
            <a:off x="467544" y="1484784"/>
            <a:ext cx="2808312"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Aizliedz sevi</a:t>
            </a:r>
            <a:endParaRPr lang="en-US" sz="3600" dirty="0"/>
          </a:p>
        </p:txBody>
      </p:sp>
      <p:sp>
        <p:nvSpPr>
          <p:cNvPr id="8" name="Rounded Rectangle 7"/>
          <p:cNvSpPr/>
          <p:nvPr/>
        </p:nvSpPr>
        <p:spPr>
          <a:xfrm>
            <a:off x="3635896" y="1700808"/>
            <a:ext cx="280831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Ņem savu krustu</a:t>
            </a:r>
            <a:endParaRPr lang="en-US" sz="3600" dirty="0"/>
          </a:p>
        </p:txBody>
      </p:sp>
      <p:sp>
        <p:nvSpPr>
          <p:cNvPr id="9" name="Rounded Rectangle 8"/>
          <p:cNvSpPr/>
          <p:nvPr/>
        </p:nvSpPr>
        <p:spPr>
          <a:xfrm>
            <a:off x="6012160" y="5013176"/>
            <a:ext cx="2808312"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Seko Man</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fade">
                                      <p:cBhvr>
                                        <p:cTn id="11" dur="2000"/>
                                        <p:tgtEl>
                                          <p:spTgt spid="5122"/>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2000"/>
                                        <p:tgtEl>
                                          <p:spTgt spid="7"/>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7"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Ko tu tālāk iesāksi ar savu dzīvi?</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11</a:t>
            </a:fld>
            <a:endParaRPr lang="lv-LV" smtClean="0"/>
          </a:p>
        </p:txBody>
      </p:sp>
      <p:pic>
        <p:nvPicPr>
          <p:cNvPr id="4098" name="Picture 2" descr="Image result for Kristus ciešanas"/>
          <p:cNvPicPr>
            <a:picLocks noChangeAspect="1" noChangeArrowheads="1"/>
          </p:cNvPicPr>
          <p:nvPr/>
        </p:nvPicPr>
        <p:blipFill>
          <a:blip r:embed="rId2" cstate="print"/>
          <a:srcRect/>
          <a:stretch>
            <a:fillRect/>
          </a:stretch>
        </p:blipFill>
        <p:spPr bwMode="auto">
          <a:xfrm>
            <a:off x="251520" y="1916833"/>
            <a:ext cx="8790518" cy="4941168"/>
          </a:xfrm>
          <a:prstGeom prst="rect">
            <a:avLst/>
          </a:prstGeom>
          <a:ln>
            <a:noFill/>
          </a:ln>
          <a:effectLst>
            <a:softEdge rad="112500"/>
          </a:effectLst>
        </p:spPr>
      </p:pic>
      <p:sp>
        <p:nvSpPr>
          <p:cNvPr id="9" name="Rounded Rectangle 8"/>
          <p:cNvSpPr/>
          <p:nvPr/>
        </p:nvSpPr>
        <p:spPr>
          <a:xfrm>
            <a:off x="251520" y="5445224"/>
            <a:ext cx="244827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Dzīvosi kā līdz šim</a:t>
            </a:r>
            <a:endParaRPr lang="en-US" sz="3600" dirty="0"/>
          </a:p>
        </p:txBody>
      </p:sp>
      <p:sp>
        <p:nvSpPr>
          <p:cNvPr id="10" name="Rounded Rectangle 9"/>
          <p:cNvSpPr/>
          <p:nvPr/>
        </p:nvSpPr>
        <p:spPr>
          <a:xfrm>
            <a:off x="6084168" y="1916832"/>
            <a:ext cx="2376264"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Sekosi Jēzum</a:t>
            </a:r>
            <a:endParaRPr lang="en-US" sz="3600" dirty="0"/>
          </a:p>
        </p:txBody>
      </p:sp>
      <p:sp>
        <p:nvSpPr>
          <p:cNvPr id="11" name="Rounded Rectangle 10"/>
          <p:cNvSpPr/>
          <p:nvPr/>
        </p:nvSpPr>
        <p:spPr>
          <a:xfrm>
            <a:off x="3491880" y="908720"/>
            <a:ext cx="1296144"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VAI</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2000"/>
                                        <p:tgtEl>
                                          <p:spTgt spid="11"/>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9" grpId="0" animBg="1"/>
      <p:bldP spid="10"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0"/>
            <a:ext cx="8892480" cy="1143000"/>
          </a:xfrm>
        </p:spPr>
        <p:txBody>
          <a:bodyPr/>
          <a:lstStyle/>
          <a:p>
            <a:r>
              <a:rPr lang="lv-LV" b="1" dirty="0" smtClean="0"/>
              <a:t>Ticība ir jābaro</a:t>
            </a:r>
            <a:endParaRPr lang="en-US" b="1" dirty="0"/>
          </a:p>
        </p:txBody>
      </p:sp>
      <p:sp>
        <p:nvSpPr>
          <p:cNvPr id="4" name="Slide Number Placeholder 3"/>
          <p:cNvSpPr>
            <a:spLocks noGrp="1"/>
          </p:cNvSpPr>
          <p:nvPr>
            <p:ph type="sldNum" sz="quarter" idx="12"/>
          </p:nvPr>
        </p:nvSpPr>
        <p:spPr/>
        <p:txBody>
          <a:bodyPr/>
          <a:lstStyle/>
          <a:p>
            <a:pPr>
              <a:defRPr/>
            </a:pPr>
            <a:fld id="{B14DC6FF-D868-4F03-A8F1-0FDAED48F454}" type="slidenum">
              <a:rPr lang="lv-LV" smtClean="0"/>
              <a:pPr>
                <a:defRPr/>
              </a:pPr>
              <a:t>12</a:t>
            </a:fld>
            <a:endParaRPr lang="lv-LV"/>
          </a:p>
        </p:txBody>
      </p:sp>
      <p:pic>
        <p:nvPicPr>
          <p:cNvPr id="2050" name="Picture 2" descr="Attēlu rezultāti vaicājumam “bird flying”"/>
          <p:cNvPicPr>
            <a:picLocks noChangeAspect="1" noChangeArrowheads="1"/>
          </p:cNvPicPr>
          <p:nvPr/>
        </p:nvPicPr>
        <p:blipFill>
          <a:blip r:embed="rId2" cstate="print"/>
          <a:srcRect/>
          <a:stretch>
            <a:fillRect/>
          </a:stretch>
        </p:blipFill>
        <p:spPr bwMode="auto">
          <a:xfrm>
            <a:off x="286732" y="2027826"/>
            <a:ext cx="8500110" cy="4785550"/>
          </a:xfrm>
          <a:prstGeom prst="rect">
            <a:avLst/>
          </a:prstGeom>
          <a:ln>
            <a:noFill/>
          </a:ln>
          <a:effectLst>
            <a:softEdge rad="112500"/>
          </a:effectLst>
        </p:spPr>
      </p:pic>
      <p:sp>
        <p:nvSpPr>
          <p:cNvPr id="6" name="TextBox 5"/>
          <p:cNvSpPr txBox="1"/>
          <p:nvPr/>
        </p:nvSpPr>
        <p:spPr>
          <a:xfrm>
            <a:off x="1357290" y="4913873"/>
            <a:ext cx="2286016" cy="1323439"/>
          </a:xfrm>
          <a:prstGeom prst="rect">
            <a:avLst/>
          </a:prstGeom>
          <a:noFill/>
        </p:spPr>
        <p:txBody>
          <a:bodyPr wrap="square" rtlCol="0">
            <a:spAutoFit/>
          </a:bodyPr>
          <a:lstStyle/>
          <a:p>
            <a:pPr algn="ctr"/>
            <a:r>
              <a:rPr lang="lv-LV" sz="4000" b="1" dirty="0" smtClean="0"/>
              <a:t>Bībeles </a:t>
            </a:r>
            <a:r>
              <a:rPr lang="lv-LV" sz="4000" b="1" dirty="0" smtClean="0"/>
              <a:t>grupas</a:t>
            </a:r>
            <a:endParaRPr lang="en-US" sz="4000" b="1" dirty="0"/>
          </a:p>
        </p:txBody>
      </p:sp>
      <p:sp>
        <p:nvSpPr>
          <p:cNvPr id="8" name="Rectangle 3"/>
          <p:cNvSpPr txBox="1">
            <a:spLocks noChangeArrowheads="1"/>
          </p:cNvSpPr>
          <p:nvPr/>
        </p:nvSpPr>
        <p:spPr bwMode="auto">
          <a:xfrm>
            <a:off x="216024" y="1339800"/>
            <a:ext cx="7596336" cy="1081088"/>
          </a:xfrm>
          <a:prstGeom prst="rect">
            <a:avLst/>
          </a:prstGeom>
          <a:noFill/>
          <a:ln w="9525">
            <a:noFill/>
            <a:miter lim="800000"/>
            <a:headEnd/>
            <a:tailEnd/>
          </a:ln>
        </p:spPr>
        <p:txBody>
          <a:bodyPr vert="horz" wrap="square" lIns="91436" tIns="45718" rIns="91436" bIns="45718" numCol="1" anchor="t" anchorCtr="0" compatLnSpc="1">
            <a:prstTxWarp prst="textNoShape">
              <a:avLst/>
            </a:prstTxWarp>
          </a:bodyPr>
          <a:lstStyle/>
          <a:p>
            <a:pPr marL="0" marR="0" lvl="0" indent="0" algn="just" defTabSz="914400" rtl="0" eaLnBrk="0" fontAlgn="base" latinLnBrk="0" hangingPunct="0">
              <a:lnSpc>
                <a:spcPct val="80000"/>
              </a:lnSpc>
              <a:spcBef>
                <a:spcPct val="20000"/>
              </a:spcBef>
              <a:spcAft>
                <a:spcPct val="0"/>
              </a:spcAft>
              <a:buClrTx/>
              <a:buSzTx/>
              <a:buFontTx/>
              <a:buNone/>
              <a:tabLst/>
              <a:defRPr/>
            </a:pPr>
            <a:endParaRPr kumimoji="0" lang="lv-LV" sz="2800" b="0" i="1" u="none" strike="noStrike" kern="0" cap="none" spc="0" normalizeH="0" baseline="0" noProof="0" dirty="0" smtClean="0">
              <a:ln>
                <a:noFill/>
              </a:ln>
              <a:solidFill>
                <a:schemeClr val="tx1"/>
              </a:solidFill>
              <a:effectLst/>
              <a:uLnTx/>
              <a:uFillTx/>
              <a:latin typeface="+mn-lt"/>
              <a:ea typeface="+mn-ea"/>
              <a:cs typeface="+mn-cs"/>
            </a:endParaRPr>
          </a:p>
        </p:txBody>
      </p:sp>
      <p:sp>
        <p:nvSpPr>
          <p:cNvPr id="9" name="Rounded Rectangle 8"/>
          <p:cNvSpPr/>
          <p:nvPr/>
        </p:nvSpPr>
        <p:spPr bwMode="auto">
          <a:xfrm>
            <a:off x="251520" y="1052736"/>
            <a:ext cx="8640960" cy="1728192"/>
          </a:xfrm>
          <a:prstGeom prst="roundRect">
            <a:avLst/>
          </a:prstGeom>
          <a:ln>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lvl="0" algn="ctr"/>
            <a:r>
              <a:rPr lang="lv-LV" sz="3200" i="1" kern="0" dirty="0" smtClean="0">
                <a:solidFill>
                  <a:schemeClr val="tx1"/>
                </a:solidFill>
              </a:rPr>
              <a:t>Dienu </a:t>
            </a:r>
            <a:r>
              <a:rPr lang="lv-LV" sz="3200" i="1" kern="0" dirty="0" smtClean="0">
                <a:solidFill>
                  <a:schemeClr val="tx1"/>
                </a:solidFill>
              </a:rPr>
              <a:t>no dienas tie vienprātībā pulcējās </a:t>
            </a:r>
            <a:r>
              <a:rPr lang="lv-LV" sz="3200" b="1" i="1" kern="0" dirty="0" smtClean="0">
                <a:solidFill>
                  <a:schemeClr val="tx1"/>
                </a:solidFill>
              </a:rPr>
              <a:t>templī</a:t>
            </a:r>
            <a:r>
              <a:rPr lang="lv-LV" sz="3200" i="1" kern="0" dirty="0" smtClean="0">
                <a:solidFill>
                  <a:schemeClr val="tx1"/>
                </a:solidFill>
              </a:rPr>
              <a:t>; bet </a:t>
            </a:r>
            <a:r>
              <a:rPr lang="lv-LV" sz="3200" b="1" i="1" kern="0" dirty="0" smtClean="0">
                <a:solidFill>
                  <a:schemeClr val="tx1"/>
                </a:solidFill>
              </a:rPr>
              <a:t>mājās</a:t>
            </a:r>
            <a:r>
              <a:rPr lang="lv-LV" sz="3200" i="1" kern="0" dirty="0" smtClean="0">
                <a:solidFill>
                  <a:schemeClr val="tx1"/>
                </a:solidFill>
              </a:rPr>
              <a:t> tie lauza maizi un kopīgi ēda līksmībā un sirds vienkāršībā. (Ap.d.2:46)</a:t>
            </a:r>
          </a:p>
        </p:txBody>
      </p:sp>
      <p:pic>
        <p:nvPicPr>
          <p:cNvPr id="10" name="Picture 7" descr="C:\Users\Ro\Downloads\Vecumnieku baznica.jpg"/>
          <p:cNvPicPr>
            <a:picLocks noChangeAspect="1" noChangeArrowheads="1"/>
          </p:cNvPicPr>
          <p:nvPr/>
        </p:nvPicPr>
        <p:blipFill>
          <a:blip r:embed="rId3" cstate="print"/>
          <a:srcRect l="22835" t="4985" r="23959" b="4010"/>
          <a:stretch>
            <a:fillRect/>
          </a:stretch>
        </p:blipFill>
        <p:spPr bwMode="auto">
          <a:xfrm>
            <a:off x="6156176" y="4134538"/>
            <a:ext cx="2131905" cy="2723462"/>
          </a:xfrm>
          <a:prstGeom prst="rect">
            <a:avLst/>
          </a:prstGeom>
          <a:ln>
            <a:noFill/>
          </a:ln>
          <a:effectLst>
            <a:softEdge rad="112500"/>
          </a:effectLst>
        </p:spPr>
      </p:pic>
      <p:sp>
        <p:nvSpPr>
          <p:cNvPr id="7" name="TextBox 6"/>
          <p:cNvSpPr txBox="1"/>
          <p:nvPr/>
        </p:nvSpPr>
        <p:spPr>
          <a:xfrm>
            <a:off x="5000628" y="4006805"/>
            <a:ext cx="3714776" cy="646331"/>
          </a:xfrm>
          <a:prstGeom prst="rect">
            <a:avLst/>
          </a:prstGeom>
          <a:noFill/>
        </p:spPr>
        <p:txBody>
          <a:bodyPr wrap="square" rtlCol="0">
            <a:spAutoFit/>
          </a:bodyPr>
          <a:lstStyle/>
          <a:p>
            <a:pPr algn="ctr"/>
            <a:r>
              <a:rPr lang="lv-LV" sz="3600" b="1" dirty="0" smtClean="0"/>
              <a:t>Dievkalpojums</a:t>
            </a:r>
            <a:endParaRPr lang="en-US" sz="3600" b="1" dirty="0"/>
          </a:p>
        </p:txBody>
      </p:sp>
      <p:pic>
        <p:nvPicPr>
          <p:cNvPr id="11" name="Picture 4" descr="group meeting.png"/>
          <p:cNvPicPr>
            <a:picLocks noChangeAspect="1"/>
          </p:cNvPicPr>
          <p:nvPr/>
        </p:nvPicPr>
        <p:blipFill>
          <a:blip r:embed="rId4" cstate="print"/>
          <a:srcRect/>
          <a:stretch>
            <a:fillRect/>
          </a:stretch>
        </p:blipFill>
        <p:spPr bwMode="auto">
          <a:xfrm>
            <a:off x="0" y="4941168"/>
            <a:ext cx="1722958" cy="1368871"/>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 presetClass="entr" presetSubtype="1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checkerboard(across)">
                                      <p:cBhvr>
                                        <p:cTn id="12" dur="500"/>
                                        <p:tgtEl>
                                          <p:spTgt spid="2050"/>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par>
                                <p:cTn id="17" presetID="2" presetClass="entr" presetSubtype="8" fill="hold" grpId="0" nodeType="withEffect" nodePh="1">
                                  <p:stCondLst>
                                    <p:cond delay="0"/>
                                  </p:stCondLst>
                                  <p:endCondLst>
                                    <p:cond evt="begin" delay="0">
                                      <p:tn val="17"/>
                                    </p:cond>
                                  </p:endCondLst>
                                  <p:childTnLst>
                                    <p:set>
                                      <p:cBhvr>
                                        <p:cTn id="18" dur="1" fill="hold">
                                          <p:stCondLst>
                                            <p:cond delay="0"/>
                                          </p:stCondLst>
                                        </p:cTn>
                                        <p:tgtEl>
                                          <p:spTgt spid="8">
                                            <p:txEl>
                                              <p:pRg st="0" end="0"/>
                                            </p:txEl>
                                          </p:spTgt>
                                        </p:tgtEl>
                                        <p:attrNameLst>
                                          <p:attrName>style.visibility</p:attrName>
                                        </p:attrNameLst>
                                      </p:cBhvr>
                                      <p:to>
                                        <p:strVal val="visible"/>
                                      </p:to>
                                    </p:set>
                                    <p:anim calcmode="lin" valueType="num">
                                      <p:cBhvr additive="base">
                                        <p:cTn id="19" dur="500" fill="hold"/>
                                        <p:tgtEl>
                                          <p:spTgt spid="8">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5" presetClass="entr" presetSubtype="1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checkerboard(across)">
                                      <p:cBhvr>
                                        <p:cTn id="24" dur="500"/>
                                        <p:tgtEl>
                                          <p:spTgt spid="7"/>
                                        </p:tgtEl>
                                      </p:cBhvr>
                                    </p:animEffect>
                                  </p:childTnLst>
                                </p:cTn>
                              </p:par>
                            </p:childTnLst>
                          </p:cTn>
                        </p:par>
                        <p:par>
                          <p:cTn id="25" fill="hold">
                            <p:stCondLst>
                              <p:cond delay="3500"/>
                            </p:stCondLst>
                            <p:childTnLst>
                              <p:par>
                                <p:cTn id="26" presetID="5" presetClass="entr" presetSubtype="10"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checkerboard(across)">
                                      <p:cBhvr>
                                        <p:cTn id="28" dur="500"/>
                                        <p:tgtEl>
                                          <p:spTgt spid="6"/>
                                        </p:tgtEl>
                                      </p:cBhvr>
                                    </p:animEffect>
                                  </p:childTnLst>
                                </p:cTn>
                              </p:par>
                            </p:childTnLst>
                          </p:cTn>
                        </p:par>
                        <p:par>
                          <p:cTn id="29" fill="hold">
                            <p:stCondLst>
                              <p:cond delay="4000"/>
                            </p:stCondLst>
                            <p:childTnLst>
                              <p:par>
                                <p:cTn id="30" presetID="10" presetClass="entr" presetSubtype="0"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8" grpId="0" build="p"/>
      <p:bldP spid="9" grpId="0" animBg="1"/>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dirty="0" smtClean="0"/>
              <a:t>35 Jo, kas savu dzīvību grib glābt, tas to zaudēs, bet, kas savu dzīvību zaudēs manis un evaņģēlija dēļ, tas to izglābs. 36 Ko gan iegūst cilvēks, kas iemanto visu pasauli, bet nodara ļaunumu savai dvēselei?</a:t>
            </a:r>
          </a:p>
        </p:txBody>
      </p:sp>
      <p:sp>
        <p:nvSpPr>
          <p:cNvPr id="7172" name="Slide Number Placeholder 3"/>
          <p:cNvSpPr>
            <a:spLocks noGrp="1"/>
          </p:cNvSpPr>
          <p:nvPr>
            <p:ph type="sldNum" sz="quarter" idx="12"/>
          </p:nvPr>
        </p:nvSpPr>
        <p:spPr>
          <a:noFill/>
        </p:spPr>
        <p:txBody>
          <a:bodyPr/>
          <a:lstStyle/>
          <a:p>
            <a:fld id="{69FDED5A-73EA-479E-89EB-9D29A271FCAB}" type="slidenum">
              <a:rPr lang="lv-LV" smtClean="0"/>
              <a:pPr/>
              <a:t>13</a:t>
            </a:fld>
            <a:endParaRPr lang="lv-LV" smtClean="0"/>
          </a:p>
        </p:txBody>
      </p:sp>
      <p:pic>
        <p:nvPicPr>
          <p:cNvPr id="1026" name="Picture 2"/>
          <p:cNvPicPr>
            <a:picLocks noChangeAspect="1" noChangeArrowheads="1"/>
          </p:cNvPicPr>
          <p:nvPr/>
        </p:nvPicPr>
        <p:blipFill>
          <a:blip r:embed="rId2" cstate="print"/>
          <a:srcRect/>
          <a:stretch>
            <a:fillRect/>
          </a:stretch>
        </p:blipFill>
        <p:spPr bwMode="auto">
          <a:xfrm>
            <a:off x="0" y="1678920"/>
            <a:ext cx="9144001" cy="5179082"/>
          </a:xfrm>
          <a:prstGeom prst="rect">
            <a:avLst/>
          </a:prstGeom>
          <a:ln>
            <a:noFill/>
          </a:ln>
          <a:effectLst>
            <a:softEdge rad="112500"/>
          </a:effectLst>
        </p:spPr>
      </p:pic>
      <p:sp>
        <p:nvSpPr>
          <p:cNvPr id="5" name="Rounded Rectangle 4"/>
          <p:cNvSpPr/>
          <p:nvPr/>
        </p:nvSpPr>
        <p:spPr>
          <a:xfrm>
            <a:off x="611560" y="1988840"/>
            <a:ext cx="2376264"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Paradīze</a:t>
            </a:r>
            <a:endParaRPr lang="en-US" sz="3600" dirty="0"/>
          </a:p>
        </p:txBody>
      </p:sp>
      <p:sp>
        <p:nvSpPr>
          <p:cNvPr id="6" name="Rounded Rectangle 5"/>
          <p:cNvSpPr/>
          <p:nvPr/>
        </p:nvSpPr>
        <p:spPr>
          <a:xfrm>
            <a:off x="5292080" y="1628800"/>
            <a:ext cx="2376264"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Pasaules labumi</a:t>
            </a:r>
            <a:endParaRPr lang="en-US" sz="3600" dirty="0"/>
          </a:p>
        </p:txBody>
      </p:sp>
    </p:spTree>
    <p:extLst>
      <p:ext uri="{BB962C8B-B14F-4D97-AF65-F5344CB8AC3E}">
        <p14:creationId xmlns:p14="http://schemas.microsoft.com/office/powerpoint/2010/main" xmlns="" val="2884737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eaLnBrk="1" hangingPunct="1">
              <a:spcBef>
                <a:spcPct val="0"/>
              </a:spcBef>
              <a:buFontTx/>
              <a:buNone/>
            </a:pPr>
            <a:r>
              <a:rPr lang="lv-LV" sz="2800" i="1" dirty="0" smtClean="0"/>
              <a:t>37 Un ko cilvēks var dot kā samaksu par savu dvēseli? 38 Kas manis un manu vārdu dēļ būs kaunējies šajā laulības pārkāpēju un grēcinieku paaudzē, tā dēļ arī Cilvēka Dēls kaunēsies, kad viņš nāks ar svētiem eņģeļiem sava Tēva godībā.”</a:t>
            </a:r>
          </a:p>
        </p:txBody>
      </p:sp>
      <p:sp>
        <p:nvSpPr>
          <p:cNvPr id="8196" name="Slide Number Placeholder 3"/>
          <p:cNvSpPr>
            <a:spLocks noGrp="1"/>
          </p:cNvSpPr>
          <p:nvPr>
            <p:ph type="sldNum" sz="quarter" idx="12"/>
          </p:nvPr>
        </p:nvSpPr>
        <p:spPr>
          <a:noFill/>
        </p:spPr>
        <p:txBody>
          <a:bodyPr/>
          <a:lstStyle/>
          <a:p>
            <a:fld id="{8813D975-61E8-48D5-8201-6762D198C839}" type="slidenum">
              <a:rPr lang="lv-LV" smtClean="0"/>
              <a:pPr/>
              <a:t>14</a:t>
            </a:fld>
            <a:endParaRPr lang="lv-LV" smtClean="0"/>
          </a:p>
        </p:txBody>
      </p:sp>
      <p:pic>
        <p:nvPicPr>
          <p:cNvPr id="2050" name="Picture 2"/>
          <p:cNvPicPr>
            <a:picLocks noChangeAspect="1" noChangeArrowheads="1"/>
          </p:cNvPicPr>
          <p:nvPr/>
        </p:nvPicPr>
        <p:blipFill>
          <a:blip r:embed="rId2" cstate="print"/>
          <a:srcRect/>
          <a:stretch>
            <a:fillRect/>
          </a:stretch>
        </p:blipFill>
        <p:spPr bwMode="auto">
          <a:xfrm>
            <a:off x="0" y="2300204"/>
            <a:ext cx="9144001" cy="4557796"/>
          </a:xfrm>
          <a:prstGeom prst="rect">
            <a:avLst/>
          </a:prstGeom>
          <a:ln>
            <a:noFill/>
          </a:ln>
          <a:effectLst>
            <a:softEdge rad="112500"/>
          </a:effectLst>
        </p:spPr>
      </p:pic>
      <p:sp>
        <p:nvSpPr>
          <p:cNvPr id="8" name="Rounded Rectangle 7"/>
          <p:cNvSpPr/>
          <p:nvPr/>
        </p:nvSpPr>
        <p:spPr>
          <a:xfrm>
            <a:off x="251520" y="2636912"/>
            <a:ext cx="540060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Kas kaunēsies par Jēzu</a:t>
            </a:r>
            <a:endParaRPr lang="en-US" sz="3600" dirty="0"/>
          </a:p>
        </p:txBody>
      </p:sp>
      <p:sp>
        <p:nvSpPr>
          <p:cNvPr id="9" name="Rounded Rectangle 8"/>
          <p:cNvSpPr/>
          <p:nvPr/>
        </p:nvSpPr>
        <p:spPr>
          <a:xfrm>
            <a:off x="2987824" y="5661248"/>
            <a:ext cx="576064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No tā arī Jēzus kaunēsies</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2000"/>
                                        <p:tgtEl>
                                          <p:spTgt spid="2050"/>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15</a:t>
            </a:fld>
            <a:endParaRPr lang="lv-LV" smtClean="0"/>
          </a:p>
        </p:txBody>
      </p:sp>
      <p:pic>
        <p:nvPicPr>
          <p:cNvPr id="4098" name="Picture 2" descr="Image result for Kristus ciešanas"/>
          <p:cNvPicPr>
            <a:picLocks noChangeAspect="1" noChangeArrowheads="1"/>
          </p:cNvPicPr>
          <p:nvPr/>
        </p:nvPicPr>
        <p:blipFill>
          <a:blip r:embed="rId2" cstate="print"/>
          <a:srcRect/>
          <a:stretch>
            <a:fillRect/>
          </a:stretch>
        </p:blipFill>
        <p:spPr bwMode="auto">
          <a:xfrm>
            <a:off x="251520" y="1916833"/>
            <a:ext cx="8790518" cy="4941168"/>
          </a:xfrm>
          <a:prstGeom prst="rect">
            <a:avLst/>
          </a:prstGeom>
          <a:ln>
            <a:noFill/>
          </a:ln>
          <a:effectLst>
            <a:softEdge rad="112500"/>
          </a:effectLst>
        </p:spPr>
      </p:pic>
      <p:sp>
        <p:nvSpPr>
          <p:cNvPr id="6" name="Rounded Rectangle 5"/>
          <p:cNvSpPr/>
          <p:nvPr/>
        </p:nvSpPr>
        <p:spPr>
          <a:xfrm>
            <a:off x="395536" y="908720"/>
            <a:ext cx="5400600"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Krusts nav nejaušība</a:t>
            </a:r>
            <a:endParaRPr lang="en-US" sz="3600" dirty="0"/>
          </a:p>
        </p:txBody>
      </p:sp>
      <p:sp>
        <p:nvSpPr>
          <p:cNvPr id="8" name="Rounded Rectangle 7"/>
          <p:cNvSpPr/>
          <p:nvPr/>
        </p:nvSpPr>
        <p:spPr>
          <a:xfrm>
            <a:off x="4644008" y="1988840"/>
            <a:ext cx="403244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Tas ir Dieva plāns</a:t>
            </a:r>
            <a:endParaRPr lang="en-US" sz="3600" dirty="0"/>
          </a:p>
        </p:txBody>
      </p:sp>
      <p:sp>
        <p:nvSpPr>
          <p:cNvPr id="9" name="Rounded Rectangle 8"/>
          <p:cNvSpPr/>
          <p:nvPr/>
        </p:nvSpPr>
        <p:spPr>
          <a:xfrm>
            <a:off x="251520" y="5013176"/>
            <a:ext cx="2376264"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Vienīgais Dieva plāns</a:t>
            </a:r>
            <a:endParaRPr lang="en-US" sz="3600" dirty="0"/>
          </a:p>
        </p:txBody>
      </p:sp>
      <p:sp>
        <p:nvSpPr>
          <p:cNvPr id="10" name="Rounded Rectangle 9"/>
          <p:cNvSpPr/>
          <p:nvPr/>
        </p:nvSpPr>
        <p:spPr>
          <a:xfrm>
            <a:off x="6660232" y="5013176"/>
            <a:ext cx="1944216" cy="165618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Ticībā seko Viņam</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0244" name="Slide Number Placeholder 3"/>
          <p:cNvSpPr>
            <a:spLocks noGrp="1"/>
          </p:cNvSpPr>
          <p:nvPr>
            <p:ph type="sldNum" sz="quarter" idx="12"/>
          </p:nvPr>
        </p:nvSpPr>
        <p:spPr>
          <a:noFill/>
        </p:spPr>
        <p:txBody>
          <a:bodyPr/>
          <a:lstStyle/>
          <a:p>
            <a:fld id="{D948A3B6-03F9-4D4B-AFCD-FAE86AB3ABA3}" type="slidenum">
              <a:rPr lang="lv-LV" smtClean="0"/>
              <a:pPr/>
              <a:t>16</a:t>
            </a:fld>
            <a:endParaRPr lang="lv-LV"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71421"/>
            <a:ext cx="8964612" cy="1071563"/>
          </a:xfrm>
        </p:spPr>
        <p:txBody>
          <a:bodyPr/>
          <a:lstStyle/>
          <a:p>
            <a:pPr eaLnBrk="1" hangingPunct="1"/>
            <a:r>
              <a:rPr lang="lv-LV" b="1" dirty="0" smtClean="0"/>
              <a:t>Mk.8:31-38 Ciešanas un augšāmcelšanās</a:t>
            </a:r>
          </a:p>
        </p:txBody>
      </p:sp>
      <p:pic>
        <p:nvPicPr>
          <p:cNvPr id="3075" name="Picture 3" descr="DOVE019"/>
          <p:cNvPicPr>
            <a:picLocks noChangeAspect="1" noChangeArrowheads="1"/>
          </p:cNvPicPr>
          <p:nvPr/>
        </p:nvPicPr>
        <p:blipFill>
          <a:blip r:embed="rId2" cstate="print"/>
          <a:srcRect/>
          <a:stretch>
            <a:fillRect/>
          </a:stretch>
        </p:blipFill>
        <p:spPr bwMode="auto">
          <a:xfrm>
            <a:off x="285720" y="285728"/>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5373C76A-A643-4B96-9DD0-A5192EF45F74}" type="slidenum">
              <a:rPr lang="lv-LV" smtClean="0"/>
              <a:pPr/>
              <a:t>2</a:t>
            </a:fld>
            <a:endParaRPr lang="lv-LV" smtClean="0"/>
          </a:p>
        </p:txBody>
      </p:sp>
      <p:sp>
        <p:nvSpPr>
          <p:cNvPr id="3077" name="Rectangle 6"/>
          <p:cNvSpPr>
            <a:spLocks noChangeArrowheads="1"/>
          </p:cNvSpPr>
          <p:nvPr/>
        </p:nvSpPr>
        <p:spPr bwMode="auto">
          <a:xfrm>
            <a:off x="0" y="1214422"/>
            <a:ext cx="9144000" cy="5755422"/>
          </a:xfrm>
          <a:prstGeom prst="rect">
            <a:avLst/>
          </a:prstGeom>
          <a:noFill/>
          <a:ln w="9525">
            <a:noFill/>
            <a:miter lim="800000"/>
            <a:headEnd/>
            <a:tailEnd/>
          </a:ln>
        </p:spPr>
        <p:txBody>
          <a:bodyPr>
            <a:spAutoFit/>
          </a:bodyPr>
          <a:lstStyle/>
          <a:p>
            <a:pPr algn="just"/>
            <a:r>
              <a:rPr lang="lv-LV" sz="2300" dirty="0" smtClean="0"/>
              <a:t>31 Un viņš sāka tos mācīt: “Cilvēka Dēlam būs daudz jācieš, jātiek vecajo, virspriesteru un rakstu mācītāju atmestam un nonāvētam, un trešajā dienā tam būs augšāmcelties.” 32 Un viņš runāja šo vārdu pilnīgi atklāti. Un Pēteris, viņu sāņus vedis, sāka viņu apsaukt. 33 Bet viņš pagriezās, uzlūkoja savus mācekļus un, Pēteri apsaukdams, sacīja: “Atkāpies no manis, sātan! Tu nedomā pēc Dieva, bet pēc cilvēka prāta!” 34 Un, piesaucis klāt ļaudis un savus mācekļus, viņš tiem sacīja: “Kas man grib sekot, tas lai aizliedz sevi, lai ņem savu krustu un seko man! 35 Jo, kas savu dzīvību grib glābt, tas to zaudēs, bet, kas savu dzīvību zaudēs manis un evaņģēlija dēļ, tas to izglābs. 36 Ko gan iegūst cilvēks, kas iemanto visu pasauli, bet nodara ļaunumu savai dvēselei? 37 Un ko cilvēks var dot kā samaksu par savu dvēseli? 38 Kas manis un manu vārdu dēļ būs kaunējies šajā laulības pārkāpēju un grēcinieku paaudzē, tā dēļ arī Cilvēka Dēls kaunēsies, kad viņš nāks ar svētiem eņģeļiem sava Tēva godībā.”</a:t>
            </a:r>
            <a:endParaRPr lang="lv-LV" sz="23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buFontTx/>
              <a:buNone/>
            </a:pPr>
            <a:r>
              <a:rPr lang="lv-LV" sz="2800" i="1" dirty="0" smtClean="0"/>
              <a:t>31 Un viņš sāka tos mācīt: “Cilvēka Dēlam būs daudz jācieš, jātiek vecajo, virspriesteru un rakstu mācītāju atmestam un nonāvētam, un trešajā dienā tam būs augšāmcelties.”</a:t>
            </a:r>
          </a:p>
        </p:txBody>
      </p:sp>
      <p:sp>
        <p:nvSpPr>
          <p:cNvPr id="4100" name="Slide Number Placeholder 3"/>
          <p:cNvSpPr>
            <a:spLocks noGrp="1"/>
          </p:cNvSpPr>
          <p:nvPr>
            <p:ph type="sldNum" sz="quarter" idx="12"/>
          </p:nvPr>
        </p:nvSpPr>
        <p:spPr>
          <a:noFill/>
        </p:spPr>
        <p:txBody>
          <a:bodyPr/>
          <a:lstStyle/>
          <a:p>
            <a:fld id="{4A884830-771A-45FF-82CE-3697B98331E5}" type="slidenum">
              <a:rPr lang="lv-LV" smtClean="0"/>
              <a:pPr/>
              <a:t>3</a:t>
            </a:fld>
            <a:endParaRPr lang="lv-LV" smtClean="0"/>
          </a:p>
        </p:txBody>
      </p:sp>
      <p:pic>
        <p:nvPicPr>
          <p:cNvPr id="7170" name="Picture 2" descr="Image result for Kristus ciešanas"/>
          <p:cNvPicPr>
            <a:picLocks noChangeAspect="1" noChangeArrowheads="1"/>
          </p:cNvPicPr>
          <p:nvPr/>
        </p:nvPicPr>
        <p:blipFill>
          <a:blip r:embed="rId2" cstate="print"/>
          <a:srcRect/>
          <a:stretch>
            <a:fillRect/>
          </a:stretch>
        </p:blipFill>
        <p:spPr bwMode="auto">
          <a:xfrm>
            <a:off x="2105980" y="1435062"/>
            <a:ext cx="4932040" cy="5286413"/>
          </a:xfrm>
          <a:prstGeom prst="rect">
            <a:avLst/>
          </a:prstGeom>
          <a:ln>
            <a:noFill/>
          </a:ln>
          <a:effectLst>
            <a:softEdge rad="112500"/>
          </a:effectLst>
        </p:spPr>
      </p:pic>
      <p:sp>
        <p:nvSpPr>
          <p:cNvPr id="5" name="Rounded Rectangle 4"/>
          <p:cNvSpPr/>
          <p:nvPr/>
        </p:nvSpPr>
        <p:spPr>
          <a:xfrm>
            <a:off x="467544" y="1484784"/>
            <a:ext cx="2808312"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Ciešanas?</a:t>
            </a:r>
            <a:endParaRPr lang="en-US" sz="3600" dirty="0"/>
          </a:p>
        </p:txBody>
      </p:sp>
      <p:sp>
        <p:nvSpPr>
          <p:cNvPr id="6" name="Rounded Rectangle 5"/>
          <p:cNvSpPr/>
          <p:nvPr/>
        </p:nvSpPr>
        <p:spPr>
          <a:xfrm>
            <a:off x="5796136" y="1556792"/>
            <a:ext cx="2808312"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Nodevība?</a:t>
            </a:r>
            <a:endParaRPr lang="en-US" sz="3600" dirty="0"/>
          </a:p>
        </p:txBody>
      </p:sp>
      <p:sp>
        <p:nvSpPr>
          <p:cNvPr id="7" name="Rounded Rectangle 6"/>
          <p:cNvSpPr/>
          <p:nvPr/>
        </p:nvSpPr>
        <p:spPr>
          <a:xfrm>
            <a:off x="755576" y="5301208"/>
            <a:ext cx="1800200"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Nāve?</a:t>
            </a:r>
            <a:endParaRPr lang="en-US" sz="3600" dirty="0"/>
          </a:p>
        </p:txBody>
      </p:sp>
      <p:sp>
        <p:nvSpPr>
          <p:cNvPr id="8" name="Rounded Rectangle 7"/>
          <p:cNvSpPr/>
          <p:nvPr/>
        </p:nvSpPr>
        <p:spPr>
          <a:xfrm>
            <a:off x="6228184" y="5445224"/>
            <a:ext cx="2088232" cy="79208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Kāpēc?</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fade">
                                      <p:cBhvr>
                                        <p:cTn id="11" dur="2000"/>
                                        <p:tgtEl>
                                          <p:spTgt spid="717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2000"/>
                                        <p:tgtEl>
                                          <p:spTgt spid="6"/>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80000"/>
              </a:lnSpc>
              <a:spcBef>
                <a:spcPct val="0"/>
              </a:spcBef>
              <a:buFontTx/>
              <a:buNone/>
            </a:pPr>
            <a:r>
              <a:rPr lang="lv-LV" sz="2800" i="1" dirty="0" smtClean="0"/>
              <a:t>32 Un viņš runāja šo vārdu pilnīgi atklāti. Un Pēteris, viņu sāņus vedis, sāka viņu apsaukt. 33 Bet viņš pagriezās, uzlūkoja savus mācekļus un, Pēteri apsaukdams, sacīja: “Atkāpies no manis, sātan! Tu nedomā pēc Dieva, bet pēc cilvēka prāta!”</a:t>
            </a:r>
          </a:p>
        </p:txBody>
      </p:sp>
      <p:sp>
        <p:nvSpPr>
          <p:cNvPr id="5124" name="Slide Number Placeholder 3"/>
          <p:cNvSpPr>
            <a:spLocks noGrp="1"/>
          </p:cNvSpPr>
          <p:nvPr>
            <p:ph type="sldNum" sz="quarter" idx="12"/>
          </p:nvPr>
        </p:nvSpPr>
        <p:spPr>
          <a:noFill/>
        </p:spPr>
        <p:txBody>
          <a:bodyPr/>
          <a:lstStyle/>
          <a:p>
            <a:fld id="{28CC7F9D-64C0-41D0-BF12-D268895AA74B}" type="slidenum">
              <a:rPr lang="lv-LV" smtClean="0"/>
              <a:pPr/>
              <a:t>4</a:t>
            </a:fld>
            <a:endParaRPr lang="lv-LV" smtClean="0"/>
          </a:p>
        </p:txBody>
      </p:sp>
      <p:pic>
        <p:nvPicPr>
          <p:cNvPr id="2" name="Attēls 1"/>
          <p:cNvPicPr>
            <a:picLocks noChangeAspect="1"/>
          </p:cNvPicPr>
          <p:nvPr/>
        </p:nvPicPr>
        <p:blipFill rotWithShape="1">
          <a:blip r:embed="rId2" cstate="print">
            <a:extLst>
              <a:ext uri="{28A0092B-C50C-407E-A947-70E740481C1C}">
                <a14:useLocalDpi xmlns:a14="http://schemas.microsoft.com/office/drawing/2010/main" xmlns="" val="0"/>
              </a:ext>
            </a:extLst>
          </a:blip>
          <a:srcRect b="3546"/>
          <a:stretch/>
        </p:blipFill>
        <p:spPr>
          <a:xfrm>
            <a:off x="1259632" y="1854374"/>
            <a:ext cx="6408712" cy="4715557"/>
          </a:xfrm>
          <a:prstGeom prst="rect">
            <a:avLst/>
          </a:prstGeom>
          <a:ln>
            <a:noFill/>
          </a:ln>
          <a:effectLst>
            <a:softEdge rad="112500"/>
          </a:effectLst>
        </p:spPr>
      </p:pic>
      <p:sp>
        <p:nvSpPr>
          <p:cNvPr id="5" name="Oval Callout 4"/>
          <p:cNvSpPr/>
          <p:nvPr/>
        </p:nvSpPr>
        <p:spPr>
          <a:xfrm flipH="1">
            <a:off x="539552" y="1988840"/>
            <a:ext cx="3456384" cy="720080"/>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Ko tu runā?</a:t>
            </a:r>
            <a:endParaRPr lang="en-US" sz="3200" dirty="0"/>
          </a:p>
        </p:txBody>
      </p:sp>
      <p:sp>
        <p:nvSpPr>
          <p:cNvPr id="6" name="Oval Callout 5"/>
          <p:cNvSpPr/>
          <p:nvPr/>
        </p:nvSpPr>
        <p:spPr>
          <a:xfrm>
            <a:off x="3995936" y="1772816"/>
            <a:ext cx="4392488" cy="720080"/>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Atkāpies sātan!</a:t>
            </a:r>
            <a:endParaRPr lang="en-US" sz="3200" dirty="0"/>
          </a:p>
        </p:txBody>
      </p:sp>
      <p:sp>
        <p:nvSpPr>
          <p:cNvPr id="7" name="Oval Callout 6"/>
          <p:cNvSpPr/>
          <p:nvPr/>
        </p:nvSpPr>
        <p:spPr>
          <a:xfrm>
            <a:off x="4283968" y="4077072"/>
            <a:ext cx="4680520" cy="1800200"/>
          </a:xfrm>
          <a:prstGeom prst="wedgeEllipse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Tu nedomā pēc Dieva prāta, bet pēc cilvēka prāta</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2000"/>
                                        <p:tgtEl>
                                          <p:spTgt spid="2"/>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2000"/>
                                        <p:tgtEl>
                                          <p:spTgt spid="5"/>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childTnLst>
                          </p:cTn>
                        </p:par>
                        <p:par>
                          <p:cTn id="21" fill="hold">
                            <p:stCondLst>
                              <p:cond delay="6500"/>
                            </p:stCondLst>
                            <p:childTnLst>
                              <p:par>
                                <p:cTn id="22" presetID="10"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P spid="5" grpId="0" animBg="1"/>
      <p:bldP spid="6" grpId="0" animBg="1"/>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solidFill>
                  <a:schemeClr val="tx1"/>
                </a:solidFill>
              </a:rPr>
              <a:t>Salīdzināšanās</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5</a:t>
            </a:fld>
            <a:endParaRPr lang="lv-LV" smtClean="0"/>
          </a:p>
        </p:txBody>
      </p:sp>
      <p:sp>
        <p:nvSpPr>
          <p:cNvPr id="6" name="Rounded Rectangle 5"/>
          <p:cNvSpPr/>
          <p:nvPr/>
        </p:nvSpPr>
        <p:spPr>
          <a:xfrm>
            <a:off x="3059832" y="3284984"/>
            <a:ext cx="1296144"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Es</a:t>
            </a:r>
            <a:endParaRPr lang="en-US" sz="3600" dirty="0"/>
          </a:p>
        </p:txBody>
      </p:sp>
      <p:sp>
        <p:nvSpPr>
          <p:cNvPr id="8" name="Rounded Rectangle 7"/>
          <p:cNvSpPr/>
          <p:nvPr/>
        </p:nvSpPr>
        <p:spPr>
          <a:xfrm>
            <a:off x="251520" y="4581128"/>
            <a:ext cx="223224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Kaimiņš</a:t>
            </a:r>
            <a:endParaRPr lang="en-US" sz="3600" dirty="0"/>
          </a:p>
        </p:txBody>
      </p:sp>
      <p:sp>
        <p:nvSpPr>
          <p:cNvPr id="11" name="Isosceles Triangle 10"/>
          <p:cNvSpPr/>
          <p:nvPr/>
        </p:nvSpPr>
        <p:spPr>
          <a:xfrm>
            <a:off x="2843808" y="4077072"/>
            <a:ext cx="1728192" cy="259228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p:cNvSpPr/>
          <p:nvPr/>
        </p:nvSpPr>
        <p:spPr>
          <a:xfrm>
            <a:off x="395536" y="5301208"/>
            <a:ext cx="1800200" cy="136815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5148064" y="1700808"/>
            <a:ext cx="1800200" cy="100811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Māte Terēze</a:t>
            </a:r>
            <a:endParaRPr lang="en-US" sz="3600" dirty="0"/>
          </a:p>
        </p:txBody>
      </p:sp>
      <p:sp>
        <p:nvSpPr>
          <p:cNvPr id="14" name="Isosceles Triangle 13"/>
          <p:cNvSpPr/>
          <p:nvPr/>
        </p:nvSpPr>
        <p:spPr>
          <a:xfrm>
            <a:off x="5148064" y="2852936"/>
            <a:ext cx="1728192" cy="381642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a:off x="7164288" y="116632"/>
            <a:ext cx="180020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Jēzus</a:t>
            </a:r>
            <a:endParaRPr lang="en-US" sz="3600" dirty="0"/>
          </a:p>
        </p:txBody>
      </p:sp>
      <p:sp>
        <p:nvSpPr>
          <p:cNvPr id="16" name="Isosceles Triangle 15"/>
          <p:cNvSpPr/>
          <p:nvPr/>
        </p:nvSpPr>
        <p:spPr>
          <a:xfrm>
            <a:off x="7236296" y="908720"/>
            <a:ext cx="1656184" cy="576064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20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2000"/>
                                        <p:tgtEl>
                                          <p:spTgt spid="1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2000"/>
                                        <p:tgtEl>
                                          <p:spTgt spid="16"/>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11" grpId="0" animBg="1"/>
      <p:bldP spid="12" grpId="0" animBg="1"/>
      <p:bldP spid="13" grpId="0" animBg="1"/>
      <p:bldP spid="14" grpId="0" animBg="1"/>
      <p:bldP spid="15"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285750" y="0"/>
            <a:ext cx="8229600" cy="811213"/>
          </a:xfrm>
        </p:spPr>
        <p:txBody>
          <a:bodyPr/>
          <a:lstStyle/>
          <a:p>
            <a:pPr eaLnBrk="1" hangingPunct="1"/>
            <a:r>
              <a:rPr lang="lv-LV" b="1" dirty="0" smtClean="0">
                <a:solidFill>
                  <a:schemeClr val="tx1"/>
                </a:solidFill>
              </a:rPr>
              <a:t>Viltus drošība</a:t>
            </a:r>
            <a:endParaRPr lang="lv-LV" b="1" dirty="0" smtClean="0">
              <a:solidFill>
                <a:schemeClr val="tx1"/>
              </a:solidFill>
            </a:endParaRPr>
          </a:p>
        </p:txBody>
      </p:sp>
      <p:pic>
        <p:nvPicPr>
          <p:cNvPr id="8" name="Picture 2"/>
          <p:cNvPicPr>
            <a:picLocks noChangeAspect="1" noChangeArrowheads="1"/>
          </p:cNvPicPr>
          <p:nvPr/>
        </p:nvPicPr>
        <p:blipFill>
          <a:blip r:embed="rId3" cstate="print"/>
          <a:srcRect l="57597"/>
          <a:stretch>
            <a:fillRect/>
          </a:stretch>
        </p:blipFill>
        <p:spPr bwMode="auto">
          <a:xfrm>
            <a:off x="480491" y="2204864"/>
            <a:ext cx="8483997" cy="40107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Rectangle 11"/>
          <p:cNvSpPr>
            <a:spLocks noChangeArrowheads="1"/>
          </p:cNvSpPr>
          <p:nvPr/>
        </p:nvSpPr>
        <p:spPr bwMode="auto">
          <a:xfrm>
            <a:off x="4067944" y="1628800"/>
            <a:ext cx="1143000" cy="3154710"/>
          </a:xfrm>
          <a:prstGeom prst="rect">
            <a:avLst/>
          </a:prstGeom>
          <a:noFill/>
          <a:ln w="9525">
            <a:noFill/>
            <a:miter lim="800000"/>
            <a:headEnd/>
            <a:tailEnd/>
          </a:ln>
        </p:spPr>
        <p:txBody>
          <a:bodyPr>
            <a:spAutoFit/>
          </a:bodyPr>
          <a:lstStyle/>
          <a:p>
            <a:r>
              <a:rPr lang="en-US" sz="19900" dirty="0">
                <a:solidFill>
                  <a:srgbClr val="FF0000"/>
                </a:solidFill>
              </a:rPr>
              <a:t>x</a:t>
            </a:r>
          </a:p>
        </p:txBody>
      </p:sp>
      <p:sp>
        <p:nvSpPr>
          <p:cNvPr id="38923" name="Slide Number Placeholder 13"/>
          <p:cNvSpPr>
            <a:spLocks noGrp="1"/>
          </p:cNvSpPr>
          <p:nvPr>
            <p:ph type="sldNum" sz="quarter" idx="12"/>
          </p:nvPr>
        </p:nvSpPr>
        <p:spPr>
          <a:noFill/>
        </p:spPr>
        <p:txBody>
          <a:bodyPr/>
          <a:lstStyle/>
          <a:p>
            <a:fld id="{3E6BB6E5-B9CC-4B45-8179-D78CE7B469C0}" type="slidenum">
              <a:rPr lang="lv-LV" smtClean="0"/>
              <a:pPr/>
              <a:t>6</a:t>
            </a:fld>
            <a:endParaRPr lang="lv-LV" smtClean="0"/>
          </a:p>
        </p:txBody>
      </p:sp>
      <p:sp>
        <p:nvSpPr>
          <p:cNvPr id="15" name="Rounded Rectangle 14"/>
          <p:cNvSpPr/>
          <p:nvPr/>
        </p:nvSpPr>
        <p:spPr>
          <a:xfrm>
            <a:off x="1115616" y="6071636"/>
            <a:ext cx="662473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Visi ceļi ved uz debesīm!</a:t>
            </a:r>
            <a:endParaRPr lang="en-US" sz="3600" dirty="0"/>
          </a:p>
        </p:txBody>
      </p:sp>
      <p:pic>
        <p:nvPicPr>
          <p:cNvPr id="1026" name="Picture 2"/>
          <p:cNvPicPr>
            <a:picLocks noChangeAspect="1" noChangeArrowheads="1"/>
          </p:cNvPicPr>
          <p:nvPr/>
        </p:nvPicPr>
        <p:blipFill>
          <a:blip r:embed="rId4" cstate="print"/>
          <a:srcRect/>
          <a:stretch>
            <a:fillRect/>
          </a:stretch>
        </p:blipFill>
        <p:spPr bwMode="auto">
          <a:xfrm>
            <a:off x="2627783" y="908720"/>
            <a:ext cx="5422203" cy="1512168"/>
          </a:xfrm>
          <a:prstGeom prst="rect">
            <a:avLst/>
          </a:prstGeom>
          <a:noFill/>
          <a:ln w="9525">
            <a:noFill/>
            <a:miter lim="800000"/>
            <a:headEnd/>
            <a:tailEnd/>
          </a:ln>
        </p:spPr>
      </p:pic>
      <p:sp>
        <p:nvSpPr>
          <p:cNvPr id="21" name="Rounded Rectangle 20"/>
          <p:cNvSpPr/>
          <p:nvPr/>
        </p:nvSpPr>
        <p:spPr>
          <a:xfrm>
            <a:off x="1115616" y="5373216"/>
            <a:ext cx="662473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Visi nonāks debesīs!</a:t>
            </a:r>
            <a:endParaRPr lang="en-US" sz="3600" dirty="0"/>
          </a:p>
        </p:txBody>
      </p:sp>
      <p:pic>
        <p:nvPicPr>
          <p:cNvPr id="20" name="Picture 19" descr="cancel.png"/>
          <p:cNvPicPr>
            <a:picLocks noChangeAspect="1"/>
          </p:cNvPicPr>
          <p:nvPr/>
        </p:nvPicPr>
        <p:blipFill>
          <a:blip r:embed="rId5" cstate="print"/>
          <a:stretch>
            <a:fillRect/>
          </a:stretch>
        </p:blipFill>
        <p:spPr>
          <a:xfrm flipH="1">
            <a:off x="467544" y="5365380"/>
            <a:ext cx="1303980" cy="1303980"/>
          </a:xfrm>
          <a:prstGeom prst="rect">
            <a:avLst/>
          </a:prstGeom>
        </p:spPr>
      </p:pic>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ssolve">
                                      <p:cBhvr>
                                        <p:cTn id="11" dur="500"/>
                                        <p:tgtEl>
                                          <p:spTgt spid="8"/>
                                        </p:tgtEl>
                                      </p:cBhvr>
                                    </p:animEffect>
                                  </p:childTnLst>
                                </p:cTn>
                              </p:par>
                              <p:par>
                                <p:cTn id="12" presetID="10" presetClass="entr" presetSubtype="0" fill="hold" nodeType="withEffect">
                                  <p:stCondLst>
                                    <p:cond delay="0"/>
                                  </p:stCondLst>
                                  <p:childTnLst>
                                    <p:set>
                                      <p:cBhvr>
                                        <p:cTn id="13" dur="1" fill="hold">
                                          <p:stCondLst>
                                            <p:cond delay="0"/>
                                          </p:stCondLst>
                                        </p:cTn>
                                        <p:tgtEl>
                                          <p:spTgt spid="1026"/>
                                        </p:tgtEl>
                                        <p:attrNameLst>
                                          <p:attrName>style.visibility</p:attrName>
                                        </p:attrNameLst>
                                      </p:cBhvr>
                                      <p:to>
                                        <p:strVal val="visible"/>
                                      </p:to>
                                    </p:set>
                                    <p:animEffect transition="in" filter="fade">
                                      <p:cBhvr>
                                        <p:cTn id="14" dur="2000"/>
                                        <p:tgtEl>
                                          <p:spTgt spid="1026"/>
                                        </p:tgtEl>
                                      </p:cBhvr>
                                    </p:animEffect>
                                  </p:childTnLst>
                                </p:cTn>
                              </p:par>
                            </p:childTnLst>
                          </p:cTn>
                        </p:par>
                        <p:par>
                          <p:cTn id="15" fill="hold">
                            <p:stCondLst>
                              <p:cond delay="2500"/>
                            </p:stCondLst>
                            <p:childTnLst>
                              <p:par>
                                <p:cTn id="16" presetID="10"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2000"/>
                                        <p:tgtEl>
                                          <p:spTgt spid="2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000"/>
                                        <p:tgtEl>
                                          <p:spTgt spid="15"/>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dissolve">
                                      <p:cBhvr>
                                        <p:cTn id="26" dur="500"/>
                                        <p:tgtEl>
                                          <p:spTgt spid="12"/>
                                        </p:tgtEl>
                                      </p:cBhvr>
                                    </p:animEffect>
                                  </p:childTnLst>
                                </p:cTn>
                              </p:par>
                            </p:childTnLst>
                          </p:cTn>
                        </p:par>
                        <p:par>
                          <p:cTn id="27" fill="hold">
                            <p:stCondLst>
                              <p:cond delay="500"/>
                            </p:stCondLst>
                            <p:childTnLst>
                              <p:par>
                                <p:cTn id="28" presetID="10" presetClass="entr" presetSubtype="0" fill="hold" nodeType="after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2" grpId="0"/>
      <p:bldP spid="15"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79" name="Picture 15"/>
          <p:cNvPicPr>
            <a:picLocks noChangeAspect="1" noChangeArrowheads="1"/>
          </p:cNvPicPr>
          <p:nvPr/>
        </p:nvPicPr>
        <p:blipFill>
          <a:blip r:embed="rId3" cstate="print"/>
          <a:srcRect/>
          <a:stretch>
            <a:fillRect/>
          </a:stretch>
        </p:blipFill>
        <p:spPr bwMode="auto">
          <a:xfrm>
            <a:off x="323528" y="980728"/>
            <a:ext cx="8352928" cy="396528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38923" name="Slide Number Placeholder 13"/>
          <p:cNvSpPr>
            <a:spLocks noGrp="1"/>
          </p:cNvSpPr>
          <p:nvPr>
            <p:ph type="sldNum" sz="quarter" idx="12"/>
          </p:nvPr>
        </p:nvSpPr>
        <p:spPr>
          <a:noFill/>
        </p:spPr>
        <p:txBody>
          <a:bodyPr/>
          <a:lstStyle/>
          <a:p>
            <a:fld id="{3E6BB6E5-B9CC-4B45-8179-D78CE7B469C0}" type="slidenum">
              <a:rPr lang="lv-LV" smtClean="0"/>
              <a:pPr/>
              <a:t>7</a:t>
            </a:fld>
            <a:endParaRPr lang="lv-LV" smtClean="0"/>
          </a:p>
        </p:txBody>
      </p:sp>
      <p:sp>
        <p:nvSpPr>
          <p:cNvPr id="17" name="Rounded Rectangle 16"/>
          <p:cNvSpPr/>
          <p:nvPr/>
        </p:nvSpPr>
        <p:spPr>
          <a:xfrm>
            <a:off x="899592" y="5301208"/>
            <a:ext cx="7992888" cy="14127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marL="0" indent="0" algn="ctr" eaLnBrk="1" hangingPunct="1">
              <a:lnSpc>
                <a:spcPct val="80000"/>
              </a:lnSpc>
              <a:spcBef>
                <a:spcPts val="300"/>
              </a:spcBef>
            </a:pPr>
            <a:r>
              <a:rPr lang="lv-LV" sz="3600" dirty="0" smtClean="0"/>
              <a:t>Jēzus: “</a:t>
            </a:r>
            <a:r>
              <a:rPr lang="lv-LV" sz="3600" i="1" dirty="0" smtClean="0"/>
              <a:t>Es esmu ceļš, patiesība, dzīvība. Neviens nenāks pie Tēva, kā viens caur Mani</a:t>
            </a:r>
            <a:r>
              <a:rPr lang="lv-LV" sz="3600" dirty="0" smtClean="0"/>
              <a:t>.” /Jņ.14:6-7/</a:t>
            </a:r>
          </a:p>
        </p:txBody>
      </p:sp>
      <p:pic>
        <p:nvPicPr>
          <p:cNvPr id="18" name="Picture 17" descr="yes.png"/>
          <p:cNvPicPr>
            <a:picLocks noChangeAspect="1"/>
          </p:cNvPicPr>
          <p:nvPr/>
        </p:nvPicPr>
        <p:blipFill>
          <a:blip r:embed="rId4" cstate="print"/>
          <a:stretch>
            <a:fillRect/>
          </a:stretch>
        </p:blipFill>
        <p:spPr>
          <a:xfrm>
            <a:off x="45028" y="5301208"/>
            <a:ext cx="1070588" cy="1070588"/>
          </a:xfrm>
          <a:prstGeom prst="rect">
            <a:avLst/>
          </a:prstGeom>
        </p:spPr>
      </p:pic>
      <p:sp>
        <p:nvSpPr>
          <p:cNvPr id="19" name="Rectangle 2"/>
          <p:cNvSpPr txBox="1">
            <a:spLocks noChangeArrowheads="1"/>
          </p:cNvSpPr>
          <p:nvPr/>
        </p:nvSpPr>
        <p:spPr bwMode="auto">
          <a:xfrm>
            <a:off x="467544" y="0"/>
            <a:ext cx="8229600" cy="8112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Vienīgais </a:t>
            </a:r>
            <a:r>
              <a:rPr kumimoji="0" lang="lv-LV" sz="4400" b="1" i="0" u="none" strike="noStrike" kern="0" cap="none" spc="0" normalizeH="0" baseline="0" noProof="0" dirty="0" err="1" smtClean="0">
                <a:ln>
                  <a:noFill/>
                </a:ln>
                <a:solidFill>
                  <a:schemeClr val="tx1"/>
                </a:solidFill>
                <a:effectLst/>
                <a:uLnTx/>
                <a:uFillTx/>
                <a:latin typeface="+mj-lt"/>
                <a:ea typeface="+mj-ea"/>
                <a:cs typeface="+mj-cs"/>
              </a:rPr>
              <a:t>gl</a:t>
            </a:r>
            <a:r>
              <a:rPr lang="lv-LV" sz="4400" b="1" kern="0" dirty="0" err="1" smtClean="0">
                <a:latin typeface="+mj-lt"/>
                <a:ea typeface="+mj-ea"/>
                <a:cs typeface="+mj-cs"/>
              </a:rPr>
              <a:t>ābējs</a:t>
            </a:r>
            <a:r>
              <a:rPr lang="lv-LV" sz="4400" b="1" kern="0" dirty="0" smtClean="0">
                <a:latin typeface="+mj-lt"/>
                <a:ea typeface="+mj-ea"/>
                <a:cs typeface="+mj-cs"/>
              </a:rPr>
              <a:t> Jēzus</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ox(in)">
                                      <p:cBhvr>
                                        <p:cTn id="7" dur="500"/>
                                        <p:tgtEl>
                                          <p:spTgt spid="19"/>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279"/>
                                        </p:tgtEl>
                                        <p:attrNameLst>
                                          <p:attrName>style.visibility</p:attrName>
                                        </p:attrNameLst>
                                      </p:cBhvr>
                                      <p:to>
                                        <p:strVal val="visible"/>
                                      </p:to>
                                    </p:set>
                                    <p:animEffect transition="in" filter="dissolve">
                                      <p:cBhvr>
                                        <p:cTn id="11" dur="500"/>
                                        <p:tgtEl>
                                          <p:spTgt spid="1127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childTnLst>
                                </p:cTn>
                              </p:par>
                              <p:par>
                                <p:cTn id="15" presetID="10" presetClass="entr" presetSubtype="0"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620688"/>
            <a:ext cx="9429750" cy="1152128"/>
          </a:xfrm>
        </p:spPr>
        <p:txBody>
          <a:bodyPr/>
          <a:lstStyle/>
          <a:p>
            <a:pPr algn="ctr">
              <a:spcBef>
                <a:spcPct val="0"/>
              </a:spcBef>
              <a:buFontTx/>
              <a:buNone/>
            </a:pPr>
            <a:r>
              <a:rPr lang="lv-LV" sz="2800" dirty="0" smtClean="0"/>
              <a:t>   </a:t>
            </a:r>
            <a:r>
              <a:rPr lang="lv-LV" dirty="0" smtClean="0"/>
              <a:t>31 “</a:t>
            </a:r>
            <a:r>
              <a:rPr lang="lv-LV" dirty="0" smtClean="0"/>
              <a:t>Cilvēka Dēlam būs </a:t>
            </a:r>
            <a:r>
              <a:rPr lang="lv-LV" dirty="0" smtClean="0"/>
              <a:t>... Tapt nonāvētam</a:t>
            </a:r>
            <a:r>
              <a:rPr lang="lv-LV" dirty="0" smtClean="0"/>
              <a:t>, un trešajā dienā tam būs augšāmcelties.”</a:t>
            </a:r>
            <a:endParaRPr lang="en-US" sz="2000" i="1" dirty="0" smtClean="0"/>
          </a:p>
        </p:txBody>
      </p:sp>
      <p:sp>
        <p:nvSpPr>
          <p:cNvPr id="5" name="Rectangle 2"/>
          <p:cNvSpPr txBox="1">
            <a:spLocks noChangeArrowheads="1"/>
          </p:cNvSpPr>
          <p:nvPr/>
        </p:nvSpPr>
        <p:spPr bwMode="auto">
          <a:xfrm>
            <a:off x="36512" y="-171400"/>
            <a:ext cx="9144000" cy="1073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Ticība uz Jēzu Kristu</a:t>
            </a:r>
            <a:endParaRPr kumimoji="0" lang="lv-LV" sz="4400" b="1" i="0" u="none" strike="noStrike" kern="0" cap="none" spc="0" normalizeH="0" baseline="0" noProof="0" dirty="0" smtClean="0">
              <a:ln>
                <a:noFill/>
              </a:ln>
              <a:solidFill>
                <a:schemeClr val="tx1"/>
              </a:solidFill>
              <a:effectLst/>
              <a:uLnTx/>
              <a:uFillTx/>
              <a:latin typeface="+mj-lt"/>
              <a:ea typeface="+mj-ea"/>
              <a:cs typeface="+mj-cs"/>
            </a:endParaRPr>
          </a:p>
        </p:txBody>
      </p:sp>
      <p:sp>
        <p:nvSpPr>
          <p:cNvPr id="8" name="Rounded Rectangle 7"/>
          <p:cNvSpPr/>
          <p:nvPr/>
        </p:nvSpPr>
        <p:spPr>
          <a:xfrm>
            <a:off x="755576" y="3537520"/>
            <a:ext cx="468052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būt labam cilvēkam</a:t>
            </a:r>
            <a:endParaRPr lang="en-US" sz="2800" dirty="0">
              <a:solidFill>
                <a:schemeClr val="tx1"/>
              </a:solidFill>
            </a:endParaRPr>
          </a:p>
        </p:txBody>
      </p:sp>
      <p:sp>
        <p:nvSpPr>
          <p:cNvPr id="9" name="Rounded Rectangle 8"/>
          <p:cNvSpPr/>
          <p:nvPr/>
        </p:nvSpPr>
        <p:spPr>
          <a:xfrm>
            <a:off x="755576" y="4329608"/>
            <a:ext cx="360040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būt reliģiozam</a:t>
            </a:r>
            <a:endParaRPr lang="en-US" sz="2800" dirty="0">
              <a:solidFill>
                <a:schemeClr val="tx1"/>
              </a:solidFill>
            </a:endParaRPr>
          </a:p>
        </p:txBody>
      </p:sp>
      <p:sp>
        <p:nvSpPr>
          <p:cNvPr id="10" name="Rectangle 2"/>
          <p:cNvSpPr txBox="1">
            <a:spLocks noChangeArrowheads="1"/>
          </p:cNvSpPr>
          <p:nvPr/>
        </p:nvSpPr>
        <p:spPr bwMode="auto">
          <a:xfrm>
            <a:off x="-252536" y="1700808"/>
            <a:ext cx="4824536" cy="10731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lv-LV" sz="4400" b="1" i="0" u="none" strike="noStrike" kern="0" cap="none" spc="0" normalizeH="0" baseline="0" noProof="0" dirty="0" smtClean="0">
                <a:ln>
                  <a:noFill/>
                </a:ln>
                <a:solidFill>
                  <a:schemeClr val="tx1"/>
                </a:solidFill>
                <a:effectLst/>
                <a:uLnTx/>
                <a:uFillTx/>
                <a:latin typeface="+mj-lt"/>
                <a:ea typeface="+mj-ea"/>
                <a:cs typeface="+mj-cs"/>
              </a:rPr>
              <a:t>Nepietiek:</a:t>
            </a:r>
          </a:p>
        </p:txBody>
      </p:sp>
      <p:sp>
        <p:nvSpPr>
          <p:cNvPr id="11" name="Rounded Rectangle 10"/>
          <p:cNvSpPr/>
          <p:nvPr/>
        </p:nvSpPr>
        <p:spPr>
          <a:xfrm>
            <a:off x="755576" y="2817440"/>
            <a:ext cx="2808312"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saņemties</a:t>
            </a:r>
            <a:endParaRPr lang="en-US" sz="2800" dirty="0">
              <a:solidFill>
                <a:schemeClr val="tx1"/>
              </a:solidFill>
            </a:endParaRPr>
          </a:p>
        </p:txBody>
      </p:sp>
      <p:sp>
        <p:nvSpPr>
          <p:cNvPr id="12" name="Rounded Rectangle 11"/>
          <p:cNvSpPr/>
          <p:nvPr/>
        </p:nvSpPr>
        <p:spPr>
          <a:xfrm>
            <a:off x="755576" y="5049688"/>
            <a:ext cx="3600400" cy="6480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solidFill>
                  <a:schemeClr val="tx1"/>
                </a:solidFill>
              </a:rPr>
              <a:t>pildīt rituālus</a:t>
            </a:r>
          </a:p>
        </p:txBody>
      </p:sp>
      <p:pic>
        <p:nvPicPr>
          <p:cNvPr id="14" name="Picture 13" descr="cancel.png"/>
          <p:cNvPicPr>
            <a:picLocks noChangeAspect="1"/>
          </p:cNvPicPr>
          <p:nvPr/>
        </p:nvPicPr>
        <p:blipFill>
          <a:blip r:embed="rId2" cstate="print"/>
          <a:stretch>
            <a:fillRect/>
          </a:stretch>
        </p:blipFill>
        <p:spPr>
          <a:xfrm flipH="1">
            <a:off x="179512" y="2817440"/>
            <a:ext cx="683568" cy="683568"/>
          </a:xfrm>
          <a:prstGeom prst="rect">
            <a:avLst/>
          </a:prstGeom>
        </p:spPr>
      </p:pic>
      <p:pic>
        <p:nvPicPr>
          <p:cNvPr id="15" name="Picture 14" descr="cancel.png"/>
          <p:cNvPicPr>
            <a:picLocks noChangeAspect="1"/>
          </p:cNvPicPr>
          <p:nvPr/>
        </p:nvPicPr>
        <p:blipFill>
          <a:blip r:embed="rId2" cstate="print"/>
          <a:stretch>
            <a:fillRect/>
          </a:stretch>
        </p:blipFill>
        <p:spPr>
          <a:xfrm flipH="1">
            <a:off x="179512" y="3537520"/>
            <a:ext cx="683568" cy="683568"/>
          </a:xfrm>
          <a:prstGeom prst="rect">
            <a:avLst/>
          </a:prstGeom>
        </p:spPr>
      </p:pic>
      <p:pic>
        <p:nvPicPr>
          <p:cNvPr id="16" name="Picture 15" descr="cancel.png"/>
          <p:cNvPicPr>
            <a:picLocks noChangeAspect="1"/>
          </p:cNvPicPr>
          <p:nvPr/>
        </p:nvPicPr>
        <p:blipFill>
          <a:blip r:embed="rId2" cstate="print"/>
          <a:stretch>
            <a:fillRect/>
          </a:stretch>
        </p:blipFill>
        <p:spPr>
          <a:xfrm flipH="1">
            <a:off x="179512" y="4329608"/>
            <a:ext cx="683568" cy="683568"/>
          </a:xfrm>
          <a:prstGeom prst="rect">
            <a:avLst/>
          </a:prstGeom>
        </p:spPr>
      </p:pic>
      <p:pic>
        <p:nvPicPr>
          <p:cNvPr id="17" name="Picture 16" descr="cancel.png"/>
          <p:cNvPicPr>
            <a:picLocks noChangeAspect="1"/>
          </p:cNvPicPr>
          <p:nvPr/>
        </p:nvPicPr>
        <p:blipFill>
          <a:blip r:embed="rId2" cstate="print"/>
          <a:stretch>
            <a:fillRect/>
          </a:stretch>
        </p:blipFill>
        <p:spPr>
          <a:xfrm flipH="1">
            <a:off x="179512" y="5049688"/>
            <a:ext cx="683568" cy="683568"/>
          </a:xfrm>
          <a:prstGeom prst="rect">
            <a:avLst/>
          </a:prstGeom>
        </p:spPr>
      </p:pic>
      <p:sp>
        <p:nvSpPr>
          <p:cNvPr id="18" name="Rounded Rectangle 17"/>
          <p:cNvSpPr/>
          <p:nvPr/>
        </p:nvSpPr>
        <p:spPr>
          <a:xfrm>
            <a:off x="5292080" y="4725144"/>
            <a:ext cx="3672408"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4400" b="1" dirty="0" smtClean="0">
                <a:solidFill>
                  <a:schemeClr val="tx1"/>
                </a:solidFill>
              </a:rPr>
              <a:t>Ticība uz Jēzu Kristu</a:t>
            </a:r>
            <a:endParaRPr lang="lv-LV" sz="4400" b="1" dirty="0" smtClean="0">
              <a:solidFill>
                <a:schemeClr val="tx1"/>
              </a:solidFill>
            </a:endParaRPr>
          </a:p>
        </p:txBody>
      </p:sp>
      <p:pic>
        <p:nvPicPr>
          <p:cNvPr id="19" name="Picture 18" descr="yes.png"/>
          <p:cNvPicPr>
            <a:picLocks noChangeAspect="1"/>
          </p:cNvPicPr>
          <p:nvPr/>
        </p:nvPicPr>
        <p:blipFill>
          <a:blip r:embed="rId3" cstate="print"/>
          <a:stretch>
            <a:fillRect/>
          </a:stretch>
        </p:blipFill>
        <p:spPr>
          <a:xfrm>
            <a:off x="4499992" y="4941168"/>
            <a:ext cx="1124744" cy="1124744"/>
          </a:xfrm>
          <a:prstGeom prst="rect">
            <a:avLst/>
          </a:prstGeom>
        </p:spPr>
      </p:pic>
      <p:pic>
        <p:nvPicPr>
          <p:cNvPr id="20" name="Picture 4" descr="BIBLE016"/>
          <p:cNvPicPr>
            <a:picLocks noChangeAspect="1" noChangeArrowheads="1"/>
          </p:cNvPicPr>
          <p:nvPr/>
        </p:nvPicPr>
        <p:blipFill>
          <a:blip r:embed="rId4" cstate="print"/>
          <a:srcRect/>
          <a:stretch>
            <a:fillRect/>
          </a:stretch>
        </p:blipFill>
        <p:spPr bwMode="auto">
          <a:xfrm>
            <a:off x="5796136" y="1844824"/>
            <a:ext cx="2389835" cy="285293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8196">
                                            <p:txEl>
                                              <p:pRg st="0" end="0"/>
                                            </p:txEl>
                                          </p:spTgt>
                                        </p:tgtEl>
                                        <p:attrNameLst>
                                          <p:attrName>style.visibility</p:attrName>
                                        </p:attrNameLst>
                                      </p:cBhvr>
                                      <p:to>
                                        <p:strVal val="visible"/>
                                      </p:to>
                                    </p:set>
                                    <p:anim calcmode="lin" valueType="num">
                                      <p:cBhvr additive="base">
                                        <p:cTn id="12"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819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20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2000"/>
                                        <p:tgtEl>
                                          <p:spTgt spid="14"/>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2000"/>
                                        <p:tgtEl>
                                          <p:spTgt spid="8"/>
                                        </p:tgtEl>
                                      </p:cBhvr>
                                    </p:animEffect>
                                  </p:childTnLst>
                                </p:cTn>
                              </p:par>
                              <p:par>
                                <p:cTn id="30" presetID="10" presetClass="entr" presetSubtype="0" fill="hold"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par>
                          <p:cTn id="33" fill="hold">
                            <p:stCondLst>
                              <p:cond delay="55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2000"/>
                                        <p:tgtEl>
                                          <p:spTgt spid="9"/>
                                        </p:tgtEl>
                                      </p:cBhvr>
                                    </p:animEffect>
                                  </p:childTnLst>
                                </p:cTn>
                              </p:par>
                              <p:par>
                                <p:cTn id="37" presetID="10" presetClass="entr" presetSubtype="0" fill="hold"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2000"/>
                                        <p:tgtEl>
                                          <p:spTgt spid="16"/>
                                        </p:tgtEl>
                                      </p:cBhvr>
                                    </p:animEffect>
                                  </p:childTnLst>
                                </p:cTn>
                              </p:par>
                            </p:childTnLst>
                          </p:cTn>
                        </p:par>
                        <p:par>
                          <p:cTn id="40" fill="hold">
                            <p:stCondLst>
                              <p:cond delay="7500"/>
                            </p:stCondLst>
                            <p:childTnLst>
                              <p:par>
                                <p:cTn id="41" presetID="10"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000"/>
                                        <p:tgtEl>
                                          <p:spTgt spid="12"/>
                                        </p:tgtEl>
                                      </p:cBhvr>
                                    </p:animEffect>
                                  </p:childTnLst>
                                </p:cTn>
                              </p:par>
                              <p:par>
                                <p:cTn id="44" presetID="10" presetClass="entr" presetSubtype="0" fill="hold"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2000"/>
                                        <p:tgtEl>
                                          <p:spTgt spid="17"/>
                                        </p:tgtEl>
                                      </p:cBhvr>
                                    </p:animEffect>
                                  </p:childTnLst>
                                </p:cTn>
                              </p:par>
                            </p:childTnLst>
                          </p:cTn>
                        </p:par>
                        <p:par>
                          <p:cTn id="47" fill="hold">
                            <p:stCondLst>
                              <p:cond delay="9500"/>
                            </p:stCondLst>
                            <p:childTnLst>
                              <p:par>
                                <p:cTn id="48" presetID="10" presetClass="entr" presetSubtype="0" fill="hold" grpId="0" nodeType="afterEffect">
                                  <p:stCondLst>
                                    <p:cond delay="0"/>
                                  </p:stCondLst>
                                  <p:childTnLst>
                                    <p:set>
                                      <p:cBhvr>
                                        <p:cTn id="49" dur="1" fill="hold">
                                          <p:stCondLst>
                                            <p:cond delay="0"/>
                                          </p:stCondLst>
                                        </p:cTn>
                                        <p:tgtEl>
                                          <p:spTgt spid="18"/>
                                        </p:tgtEl>
                                        <p:attrNameLst>
                                          <p:attrName>style.visibility</p:attrName>
                                        </p:attrNameLst>
                                      </p:cBhvr>
                                      <p:to>
                                        <p:strVal val="visible"/>
                                      </p:to>
                                    </p:set>
                                    <p:animEffect transition="in" filter="fade">
                                      <p:cBhvr>
                                        <p:cTn id="50" dur="2000"/>
                                        <p:tgtEl>
                                          <p:spTgt spid="18"/>
                                        </p:tgtEl>
                                      </p:cBhvr>
                                    </p:animEffect>
                                  </p:childTnLst>
                                </p:cTn>
                              </p:par>
                              <p:par>
                                <p:cTn id="51" presetID="10" presetClass="entr" presetSubtype="0" fill="hold"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2000"/>
                                        <p:tgtEl>
                                          <p:spTgt spid="19"/>
                                        </p:tgtEl>
                                      </p:cBhvr>
                                    </p:animEffect>
                                  </p:childTnLst>
                                </p:cTn>
                              </p:par>
                            </p:childTnLst>
                          </p:cTn>
                        </p:par>
                        <p:par>
                          <p:cTn id="54" fill="hold">
                            <p:stCondLst>
                              <p:cond delay="11500"/>
                            </p:stCondLst>
                            <p:childTnLst>
                              <p:par>
                                <p:cTn id="55" presetID="9" presetClass="entr" presetSubtype="0" fill="hold"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dissolve">
                                      <p:cBhvr>
                                        <p:cTn id="5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P spid="5" grpId="0"/>
      <p:bldP spid="8" grpId="0" animBg="1"/>
      <p:bldP spid="9" grpId="0" animBg="1"/>
      <p:bldP spid="10" grpId="0"/>
      <p:bldP spid="11" grpId="0" animBg="1"/>
      <p:bldP spid="12"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850900"/>
          </a:xfrm>
        </p:spPr>
        <p:txBody>
          <a:bodyPr/>
          <a:lstStyle/>
          <a:p>
            <a:pPr eaLnBrk="1" hangingPunct="1"/>
            <a:r>
              <a:rPr lang="lv-LV" b="1" dirty="0" smtClean="0">
                <a:solidFill>
                  <a:schemeClr val="tx1"/>
                </a:solidFill>
              </a:rPr>
              <a:t>Krusta notikums ir atslēga visam</a:t>
            </a:r>
            <a:endParaRPr lang="lv-LV" b="1" dirty="0" smtClean="0">
              <a:solidFill>
                <a:schemeClr val="tx1"/>
              </a:solidFill>
            </a:endParaRPr>
          </a:p>
        </p:txBody>
      </p:sp>
      <p:sp>
        <p:nvSpPr>
          <p:cNvPr id="9220" name="Slide Number Placeholder 3"/>
          <p:cNvSpPr>
            <a:spLocks noGrp="1"/>
          </p:cNvSpPr>
          <p:nvPr>
            <p:ph type="sldNum" sz="quarter" idx="12"/>
          </p:nvPr>
        </p:nvSpPr>
        <p:spPr>
          <a:noFill/>
        </p:spPr>
        <p:txBody>
          <a:bodyPr/>
          <a:lstStyle/>
          <a:p>
            <a:fld id="{F77B8CB4-B3CC-4BE6-911F-03045F64076D}" type="slidenum">
              <a:rPr lang="lv-LV" smtClean="0"/>
              <a:pPr/>
              <a:t>9</a:t>
            </a:fld>
            <a:endParaRPr lang="lv-LV" smtClean="0"/>
          </a:p>
        </p:txBody>
      </p:sp>
      <p:pic>
        <p:nvPicPr>
          <p:cNvPr id="4098" name="Picture 2" descr="Image result for Kristus ciešanas"/>
          <p:cNvPicPr>
            <a:picLocks noChangeAspect="1" noChangeArrowheads="1"/>
          </p:cNvPicPr>
          <p:nvPr/>
        </p:nvPicPr>
        <p:blipFill>
          <a:blip r:embed="rId2" cstate="print"/>
          <a:srcRect/>
          <a:stretch>
            <a:fillRect/>
          </a:stretch>
        </p:blipFill>
        <p:spPr bwMode="auto">
          <a:xfrm>
            <a:off x="251520" y="1916833"/>
            <a:ext cx="8790518" cy="4941168"/>
          </a:xfrm>
          <a:prstGeom prst="rect">
            <a:avLst/>
          </a:prstGeom>
          <a:ln>
            <a:noFill/>
          </a:ln>
          <a:effectLst>
            <a:softEdge rad="112500"/>
          </a:effectLst>
        </p:spPr>
      </p:pic>
      <p:sp>
        <p:nvSpPr>
          <p:cNvPr id="6" name="Rounded Rectangle 5"/>
          <p:cNvSpPr/>
          <p:nvPr/>
        </p:nvSpPr>
        <p:spPr>
          <a:xfrm>
            <a:off x="395536" y="908720"/>
            <a:ext cx="367240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Mūsu glābšana</a:t>
            </a:r>
            <a:endParaRPr lang="en-US" sz="3600" dirty="0"/>
          </a:p>
        </p:txBody>
      </p:sp>
      <p:sp>
        <p:nvSpPr>
          <p:cNvPr id="8" name="Rounded Rectangle 7"/>
          <p:cNvSpPr/>
          <p:nvPr/>
        </p:nvSpPr>
        <p:spPr>
          <a:xfrm>
            <a:off x="4860032" y="980728"/>
            <a:ext cx="3744416"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Dieva mīlestība</a:t>
            </a:r>
            <a:endParaRPr lang="en-US" sz="3600" dirty="0"/>
          </a:p>
        </p:txBody>
      </p:sp>
      <p:sp>
        <p:nvSpPr>
          <p:cNvPr id="9" name="Rounded Rectangle 8"/>
          <p:cNvSpPr/>
          <p:nvPr/>
        </p:nvSpPr>
        <p:spPr>
          <a:xfrm>
            <a:off x="251520" y="5445224"/>
            <a:ext cx="2448272"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Grēku piedošana</a:t>
            </a:r>
            <a:endParaRPr lang="en-US" sz="3600" dirty="0"/>
          </a:p>
        </p:txBody>
      </p:sp>
      <p:sp>
        <p:nvSpPr>
          <p:cNvPr id="10" name="Rounded Rectangle 9"/>
          <p:cNvSpPr/>
          <p:nvPr/>
        </p:nvSpPr>
        <p:spPr>
          <a:xfrm>
            <a:off x="6444208" y="5445224"/>
            <a:ext cx="2376264"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Tuvākā mīlestība</a:t>
            </a:r>
            <a:endParaRPr lang="en-US" sz="3600" dirty="0"/>
          </a:p>
        </p:txBody>
      </p:sp>
      <p:sp>
        <p:nvSpPr>
          <p:cNvPr id="11" name="Rounded Rectangle 10"/>
          <p:cNvSpPr/>
          <p:nvPr/>
        </p:nvSpPr>
        <p:spPr>
          <a:xfrm>
            <a:off x="5724128" y="1916832"/>
            <a:ext cx="2952328" cy="12241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dirty="0" smtClean="0"/>
              <a:t>Upurēšanās cita labā</a:t>
            </a:r>
            <a:endParaRPr lang="en-US"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0-#ppt_w/2"/>
                                          </p:val>
                                        </p:tav>
                                        <p:tav tm="100000">
                                          <p:val>
                                            <p:strVal val="#ppt_x"/>
                                          </p:val>
                                        </p:tav>
                                      </p:tavLst>
                                    </p:anim>
                                    <p:anim calcmode="lin" valueType="num">
                                      <p:cBhvr additive="base">
                                        <p:cTn id="8" dur="500" fill="hold"/>
                                        <p:tgtEl>
                                          <p:spTgt spid="1024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fade">
                                      <p:cBhvr>
                                        <p:cTn id="11" dur="2000"/>
                                        <p:tgtEl>
                                          <p:spTgt spid="4098"/>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40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par>
                          <p:cTn id="20" fill="hold">
                            <p:stCondLst>
                              <p:cond delay="6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8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10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6" grpId="0" animBg="1"/>
      <p:bldP spid="8" grpId="0" animBg="1"/>
      <p:bldP spid="9" grpId="0" animBg="1"/>
      <p:bldP spid="10" grpId="0" animBg="1"/>
      <p:bldP spid="11"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6861</TotalTime>
  <Words>466</Words>
  <Application>Microsoft Office PowerPoint</Application>
  <PresentationFormat>On-screen Show (4:3)</PresentationFormat>
  <Paragraphs>80</Paragraphs>
  <Slides>16</Slides>
  <Notes>2</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Default Design</vt:lpstr>
      <vt:lpstr>Mk.8:31-38 Ciešanas un augšāmcelšanās</vt:lpstr>
      <vt:lpstr>Mk.8:31-38 Ciešanas un augšāmcelšanās</vt:lpstr>
      <vt:lpstr>Slide 3</vt:lpstr>
      <vt:lpstr>Slide 4</vt:lpstr>
      <vt:lpstr>Salīdzināšanās</vt:lpstr>
      <vt:lpstr>Viltus drošība</vt:lpstr>
      <vt:lpstr>Slide 7</vt:lpstr>
      <vt:lpstr>Slide 8</vt:lpstr>
      <vt:lpstr>Krusta notikums ir atslēga visam</vt:lpstr>
      <vt:lpstr>Slide 10</vt:lpstr>
      <vt:lpstr>Ko tu tālāk iesāksi ar savu dzīvi?</vt:lpstr>
      <vt:lpstr>Ticība ir jābaro</vt:lpstr>
      <vt:lpstr>Slide 13</vt:lpstr>
      <vt:lpstr>Slide 14</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Rob</cp:lastModifiedBy>
  <cp:revision>94</cp:revision>
  <dcterms:created xsi:type="dcterms:W3CDTF">2010-10-07T14:46:11Z</dcterms:created>
  <dcterms:modified xsi:type="dcterms:W3CDTF">2024-02-26T10:37:21Z</dcterms:modified>
</cp:coreProperties>
</file>