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82" r:id="rId2"/>
    <p:sldId id="281" r:id="rId3"/>
    <p:sldId id="261" r:id="rId4"/>
    <p:sldId id="283" r:id="rId5"/>
    <p:sldId id="284" r:id="rId6"/>
    <p:sldId id="285" r:id="rId7"/>
    <p:sldId id="286" r:id="rId8"/>
    <p:sldId id="287" r:id="rId9"/>
    <p:sldId id="272" r:id="rId10"/>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654" cy="464376"/>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1747" y="1"/>
            <a:ext cx="3037025" cy="464376"/>
          </a:xfrm>
          <a:prstGeom prst="rect">
            <a:avLst/>
          </a:prstGeom>
        </p:spPr>
        <p:txBody>
          <a:bodyPr vert="horz" lIns="91440" tIns="45720" rIns="91440" bIns="45720" rtlCol="0"/>
          <a:lstStyle>
            <a:lvl1pPr algn="r">
              <a:defRPr sz="1200">
                <a:latin typeface="Arial" pitchFamily="34" charset="0"/>
              </a:defRPr>
            </a:lvl1pPr>
          </a:lstStyle>
          <a:p>
            <a:pPr>
              <a:defRPr/>
            </a:pPr>
            <a:fld id="{E36FA580-CA39-479E-A8A4-297E857D901D}" type="datetimeFigureOut">
              <a:rPr lang="en-US"/>
              <a:pPr>
                <a:defRPr/>
              </a:pPr>
              <a:t>11/30/2019</a:t>
            </a:fld>
            <a:endParaRPr lang="en-US"/>
          </a:p>
        </p:txBody>
      </p:sp>
      <p:sp>
        <p:nvSpPr>
          <p:cNvPr id="4" name="Slide Image Placeholder 3"/>
          <p:cNvSpPr>
            <a:spLocks noGrp="1" noRot="1" noChangeAspect="1"/>
          </p:cNvSpPr>
          <p:nvPr>
            <p:ph type="sldImg" idx="2"/>
          </p:nvPr>
        </p:nvSpPr>
        <p:spPr>
          <a:xfrm>
            <a:off x="1181100" y="696913"/>
            <a:ext cx="4649788"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1854" y="4416012"/>
            <a:ext cx="5608320" cy="4183824"/>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1" y="8830546"/>
            <a:ext cx="3038654" cy="464376"/>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1747" y="8830546"/>
            <a:ext cx="3037025" cy="464376"/>
          </a:xfrm>
          <a:prstGeom prst="rect">
            <a:avLst/>
          </a:prstGeom>
        </p:spPr>
        <p:txBody>
          <a:bodyPr vert="horz" lIns="91440" tIns="45720" rIns="91440" bIns="45720" rtlCol="0" anchor="b"/>
          <a:lstStyle>
            <a:lvl1pPr algn="r">
              <a:defRPr sz="1200">
                <a:latin typeface="Arial" pitchFamily="34" charset="0"/>
              </a:defRPr>
            </a:lvl1pPr>
          </a:lstStyle>
          <a:p>
            <a:pPr>
              <a:defRPr/>
            </a:pPr>
            <a:fld id="{B90D7957-B466-4CBE-8F4D-15852E45A76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F89AEE5-FEC1-463E-A772-8371572D2EB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E0A79FF-70BB-4A58-BC93-418DD5DCC50B}"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94F7BDB-19D2-40CE-BCCE-F4CBACDE4AD2}"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4815998-C97E-41BE-BB3A-3DC22D169898}"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E87F4AB-E221-41C6-B03D-189D51076E2B}"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86E6FFD-5186-4210-B4AC-50090B8656B7}"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DDBCD685-4A26-42D4-8940-AE2DEC618766}"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8359FD59-A5D8-48CF-A43B-A1CD6F4FEB14}"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C39C5803-3717-4DED-ADED-C6BCBCC7DAF9}"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C0FEE25-511D-4BA6-8126-71AD9AA2DEB8}"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4E2F25EB-39A0-45C2-85E1-84020E7B1E07}"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9E450DF8-A37C-4D1F-B7F3-CCCDB1314611}"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320675" y="0"/>
            <a:ext cx="8894763" cy="1071563"/>
          </a:xfrm>
        </p:spPr>
        <p:txBody>
          <a:bodyPr/>
          <a:lstStyle/>
          <a:p>
            <a:pPr eaLnBrk="1" hangingPunct="1"/>
            <a:r>
              <a:rPr lang="lv-LV" b="1" smtClean="0"/>
              <a:t>Mt.24:36-44 Būt nomodā</a:t>
            </a:r>
          </a:p>
        </p:txBody>
      </p:sp>
      <p:pic>
        <p:nvPicPr>
          <p:cNvPr id="2051" name="Picture 3" descr="DOVE019"/>
          <p:cNvPicPr>
            <a:picLocks noChangeAspect="1" noChangeArrowheads="1"/>
          </p:cNvPicPr>
          <p:nvPr/>
        </p:nvPicPr>
        <p:blipFill>
          <a:blip r:embed="rId2"/>
          <a:srcRect/>
          <a:stretch>
            <a:fillRect/>
          </a:stretch>
        </p:blipFill>
        <p:spPr bwMode="auto">
          <a:xfrm>
            <a:off x="71438" y="730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1.dec.2019.</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881D2D7E-D35D-40D9-953B-8C185CDE145C}" type="slidenum">
              <a:rPr lang="lv-LV" smtClean="0"/>
              <a:pPr/>
              <a:t>1</a:t>
            </a:fld>
            <a:endParaRPr lang="lv-LV" smtClean="0"/>
          </a:p>
        </p:txBody>
      </p:sp>
      <p:pic>
        <p:nvPicPr>
          <p:cNvPr id="7" name="Picture 2" descr="I:\325px-The_Last_Judgement._Jean_Cousin..jpg"/>
          <p:cNvPicPr>
            <a:picLocks noChangeAspect="1" noChangeArrowheads="1"/>
          </p:cNvPicPr>
          <p:nvPr/>
        </p:nvPicPr>
        <p:blipFill>
          <a:blip r:embed="rId3" cstate="print"/>
          <a:srcRect/>
          <a:stretch>
            <a:fillRect/>
          </a:stretch>
        </p:blipFill>
        <p:spPr bwMode="auto">
          <a:xfrm>
            <a:off x="428596" y="1214422"/>
            <a:ext cx="8429684" cy="54452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250264" cy="1071563"/>
          </a:xfrm>
        </p:spPr>
        <p:txBody>
          <a:bodyPr/>
          <a:lstStyle/>
          <a:p>
            <a:pPr eaLnBrk="1" hangingPunct="1"/>
            <a:r>
              <a:rPr lang="lv-LV" b="1" dirty="0" smtClean="0"/>
              <a:t>Mt.24:36-44 Būt nomodā</a:t>
            </a:r>
            <a:endParaRPr lang="lv-LV" dirty="0" smtClean="0"/>
          </a:p>
        </p:txBody>
      </p:sp>
      <p:pic>
        <p:nvPicPr>
          <p:cNvPr id="3075"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A6F918D2-41E9-4E2C-B082-6F65CE6DBBB2}" type="slidenum">
              <a:rPr lang="lv-LV" smtClean="0"/>
              <a:pPr/>
              <a:t>2</a:t>
            </a:fld>
            <a:endParaRPr lang="lv-LV" smtClean="0"/>
          </a:p>
        </p:txBody>
      </p:sp>
      <p:sp>
        <p:nvSpPr>
          <p:cNvPr id="3077" name="Rectangle 6"/>
          <p:cNvSpPr>
            <a:spLocks noChangeArrowheads="1"/>
          </p:cNvSpPr>
          <p:nvPr/>
        </p:nvSpPr>
        <p:spPr bwMode="auto">
          <a:xfrm>
            <a:off x="0" y="692150"/>
            <a:ext cx="9144000" cy="5908675"/>
          </a:xfrm>
          <a:prstGeom prst="rect">
            <a:avLst/>
          </a:prstGeom>
          <a:noFill/>
          <a:ln w="9525">
            <a:noFill/>
            <a:miter lim="800000"/>
            <a:headEnd/>
            <a:tailEnd/>
          </a:ln>
        </p:spPr>
        <p:txBody>
          <a:bodyPr>
            <a:spAutoFit/>
          </a:bodyPr>
          <a:lstStyle/>
          <a:p>
            <a:pPr algn="just"/>
            <a:r>
              <a:rPr lang="lv-LV" sz="2700" dirty="0"/>
              <a:t>36 Bet to dienu vai stundu neviens nezina – nedz eņģeļi debesīs, nedz Dēls, vienīgi Tēvs. 37 Jo, kā bija </a:t>
            </a:r>
            <a:r>
              <a:rPr lang="lv-LV" sz="2700" dirty="0" err="1"/>
              <a:t>Noas</a:t>
            </a:r>
            <a:r>
              <a:rPr lang="lv-LV" sz="2700" dirty="0"/>
              <a:t> dienās, tā būs arī Cilvēka Dēla atnākšanas laikā; 38 jo, kā bija tajās dienās pirms plūdiem – tie rija un plītēja, precējās un tika precēti, līdz </a:t>
            </a:r>
            <a:r>
              <a:rPr lang="lv-LV" sz="2700" dirty="0" err="1"/>
              <a:t>Noa</a:t>
            </a:r>
            <a:r>
              <a:rPr lang="lv-LV" sz="2700" dirty="0"/>
              <a:t> iegāja šķirstā, 39 un tie nenāca pie saprašanas, līdz sākās plūdi un aizrāva visus – tā būs arī Cilvēka Dēla atnākšanas laikā. 40 Tad divi būs uz lauka – vienu paņems, otru pametīs; 41 divas mals maltuvē – vienu paņems, otru pametīs. 42 Tādēļ esiet nomodā, jo jūs nezināt, kurā dienā jūsu Kungs nāks. 43 Bet to saprotiet: ja nama saimnieks zinātu, kurā sardzes stundā zaglis nāks, viņš paliktu nomodā un neļautu tam ielauzties savā namā. 44 Tādēļ esiet arī jūs gatavībā, jo Cilvēka Dēls nāks tajā stundā, kad jūs negaidāt.</a:t>
            </a:r>
          </a:p>
        </p:txBody>
      </p:sp>
      <p:sp>
        <p:nvSpPr>
          <p:cNvPr id="6"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1.dec.2019.</a:t>
            </a:r>
            <a:endParaRPr lang="lv-LV" sz="2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nSpc>
                <a:spcPct val="80000"/>
              </a:lnSpc>
              <a:buFontTx/>
              <a:buNone/>
            </a:pPr>
            <a:r>
              <a:rPr lang="lv-LV" sz="2800" i="1" smtClean="0"/>
              <a:t>36 Bet to dienu vai stundu neviens nezina – nedz eņģeļi debesīs, nedz Dēls, vienīgi Tēvs.</a:t>
            </a:r>
          </a:p>
        </p:txBody>
      </p:sp>
      <p:sp>
        <p:nvSpPr>
          <p:cNvPr id="4099" name="Slide Number Placeholder 3"/>
          <p:cNvSpPr>
            <a:spLocks noGrp="1"/>
          </p:cNvSpPr>
          <p:nvPr>
            <p:ph type="sldNum" sz="quarter" idx="12"/>
          </p:nvPr>
        </p:nvSpPr>
        <p:spPr>
          <a:noFill/>
        </p:spPr>
        <p:txBody>
          <a:bodyPr/>
          <a:lstStyle/>
          <a:p>
            <a:fld id="{1FF7EAEF-4045-4D87-A9AD-9B96DA39065D}" type="slidenum">
              <a:rPr lang="lv-LV" smtClean="0"/>
              <a:pPr/>
              <a:t>3</a:t>
            </a:fld>
            <a:endParaRPr lang="lv-LV" smtClean="0"/>
          </a:p>
        </p:txBody>
      </p:sp>
      <p:sp>
        <p:nvSpPr>
          <p:cNvPr id="5" name="Rectangle 4"/>
          <p:cNvSpPr>
            <a:spLocks noChangeArrowheads="1"/>
          </p:cNvSpPr>
          <p:nvPr/>
        </p:nvSpPr>
        <p:spPr bwMode="auto">
          <a:xfrm>
            <a:off x="0" y="714375"/>
            <a:ext cx="6072188" cy="6094413"/>
          </a:xfrm>
          <a:prstGeom prst="rect">
            <a:avLst/>
          </a:prstGeom>
          <a:noFill/>
          <a:ln w="9525">
            <a:noFill/>
            <a:miter lim="800000"/>
            <a:headEnd/>
            <a:tailEnd/>
          </a:ln>
        </p:spPr>
        <p:txBody>
          <a:bodyPr>
            <a:spAutoFit/>
          </a:bodyPr>
          <a:lstStyle/>
          <a:p>
            <a:pPr>
              <a:buFont typeface="Arial" charset="0"/>
              <a:buChar char="•"/>
            </a:pPr>
            <a:r>
              <a:rPr lang="lv-LV" sz="2600" dirty="0"/>
              <a:t>Sektanti var paredzēt </a:t>
            </a:r>
            <a:r>
              <a:rPr lang="lv-LV" sz="2600" b="1" dirty="0"/>
              <a:t>pasaules galu 21.dec</a:t>
            </a:r>
            <a:r>
              <a:rPr lang="lv-LV" sz="2600" dirty="0"/>
              <a:t>., bet </a:t>
            </a:r>
            <a:r>
              <a:rPr lang="lv-LV" sz="2600" b="1" dirty="0"/>
              <a:t>vētru</a:t>
            </a:r>
            <a:r>
              <a:rPr lang="lv-LV" sz="2600" dirty="0"/>
              <a:t> </a:t>
            </a:r>
            <a:r>
              <a:rPr lang="lv-LV" sz="2600" b="1" dirty="0"/>
              <a:t>nevar paredzēt </a:t>
            </a:r>
            <a:r>
              <a:rPr lang="lv-LV" sz="2600" b="1" dirty="0">
                <a:sym typeface="Wingdings" pitchFamily="2" charset="2"/>
              </a:rPr>
              <a:t></a:t>
            </a:r>
            <a:endParaRPr lang="lv-LV" sz="2600" dirty="0"/>
          </a:p>
          <a:p>
            <a:pPr>
              <a:buFont typeface="Arial" charset="0"/>
              <a:buChar char="•"/>
            </a:pPr>
            <a:r>
              <a:rPr lang="lv-LV" sz="2600" dirty="0"/>
              <a:t>Protams, </a:t>
            </a:r>
            <a:r>
              <a:rPr lang="lv-LV" sz="2600" b="1" dirty="0"/>
              <a:t>pasaules gala sludināšanā </a:t>
            </a:r>
            <a:r>
              <a:rPr lang="lv-LV" sz="2600" dirty="0"/>
              <a:t>slēpjas arī </a:t>
            </a:r>
            <a:r>
              <a:rPr lang="lv-LV" sz="2600" b="1" dirty="0"/>
              <a:t>milzīgs finansiāls aprēķins</a:t>
            </a:r>
            <a:r>
              <a:rPr lang="lv-LV" sz="2600" dirty="0"/>
              <a:t>. </a:t>
            </a:r>
          </a:p>
          <a:p>
            <a:pPr>
              <a:buFont typeface="Arial" charset="0"/>
              <a:buChar char="•"/>
            </a:pPr>
            <a:r>
              <a:rPr lang="lv-LV" sz="2600" b="1" dirty="0"/>
              <a:t>Sektanti</a:t>
            </a:r>
            <a:r>
              <a:rPr lang="lv-LV" sz="2600" dirty="0"/>
              <a:t> saka, ka </a:t>
            </a:r>
            <a:r>
              <a:rPr lang="lv-LV" sz="2600" b="1" dirty="0"/>
              <a:t>Jēzus</a:t>
            </a:r>
            <a:r>
              <a:rPr lang="lv-LV" sz="2600" dirty="0"/>
              <a:t> viņiem </a:t>
            </a:r>
            <a:r>
              <a:rPr lang="lv-LV" sz="2600" b="1" dirty="0"/>
              <a:t>pateicis</a:t>
            </a:r>
            <a:r>
              <a:rPr lang="lv-LV" sz="2600" dirty="0"/>
              <a:t>, kad būs </a:t>
            </a:r>
            <a:r>
              <a:rPr lang="lv-LV" sz="2600" b="1" dirty="0"/>
              <a:t>pasaules gals </a:t>
            </a:r>
            <a:r>
              <a:rPr lang="lv-LV" sz="2600" dirty="0"/>
              <a:t>– bet </a:t>
            </a:r>
            <a:r>
              <a:rPr lang="lv-LV" sz="2600" b="1" dirty="0"/>
              <a:t>Jēzus</a:t>
            </a:r>
            <a:r>
              <a:rPr lang="lv-LV" sz="2600" dirty="0"/>
              <a:t> to nemaz </a:t>
            </a:r>
            <a:r>
              <a:rPr lang="lv-LV" sz="2600" b="1" dirty="0"/>
              <a:t>nevar pateikt</a:t>
            </a:r>
            <a:r>
              <a:rPr lang="lv-LV" sz="2600" dirty="0"/>
              <a:t>, jo pats to </a:t>
            </a:r>
            <a:r>
              <a:rPr lang="lv-LV" sz="2600" b="1" dirty="0"/>
              <a:t>nemaz nezina</a:t>
            </a:r>
            <a:r>
              <a:rPr lang="lv-LV" sz="2600" dirty="0"/>
              <a:t>.</a:t>
            </a:r>
            <a:endParaRPr lang="en-US" sz="2600" dirty="0"/>
          </a:p>
          <a:p>
            <a:pPr>
              <a:buFont typeface="Arial" charset="0"/>
              <a:buChar char="•"/>
            </a:pPr>
            <a:r>
              <a:rPr lang="lv-LV" sz="2600" b="1" dirty="0"/>
              <a:t>Jēzus atnākšana </a:t>
            </a:r>
            <a:r>
              <a:rPr lang="lv-LV" sz="2600" dirty="0"/>
              <a:t>būs </a:t>
            </a:r>
            <a:r>
              <a:rPr lang="lv-LV" sz="2600" b="1" dirty="0"/>
              <a:t>brīdī</a:t>
            </a:r>
            <a:r>
              <a:rPr lang="lv-LV" sz="2600" dirty="0"/>
              <a:t>, kad </a:t>
            </a:r>
            <a:r>
              <a:rPr lang="lv-LV" sz="2600" b="1" dirty="0"/>
              <a:t>ne1</a:t>
            </a:r>
            <a:r>
              <a:rPr lang="lv-LV" sz="2600" dirty="0"/>
              <a:t> to </a:t>
            </a:r>
            <a:r>
              <a:rPr lang="lv-LV" sz="2600" b="1" dirty="0"/>
              <a:t>negaidīs</a:t>
            </a:r>
            <a:r>
              <a:rPr lang="lv-LV" sz="2600" dirty="0"/>
              <a:t> &amp; pasaulē </a:t>
            </a:r>
            <a:r>
              <a:rPr lang="lv-LV" sz="2600" b="1" dirty="0"/>
              <a:t>nesatrauksies</a:t>
            </a:r>
            <a:r>
              <a:rPr lang="lv-LV" sz="2600" dirty="0"/>
              <a:t>. </a:t>
            </a:r>
          </a:p>
          <a:p>
            <a:pPr>
              <a:buFont typeface="Arial" charset="0"/>
              <a:buChar char="•"/>
            </a:pPr>
            <a:r>
              <a:rPr lang="lv-LV" sz="2600" b="1" dirty="0" err="1"/>
              <a:t>Sektani</a:t>
            </a:r>
            <a:r>
              <a:rPr lang="lv-LV" sz="2600" dirty="0"/>
              <a:t> </a:t>
            </a:r>
            <a:r>
              <a:rPr lang="lv-LV" sz="2600" b="1" dirty="0"/>
              <a:t>biedē</a:t>
            </a:r>
            <a:r>
              <a:rPr lang="lv-LV" sz="2600" dirty="0"/>
              <a:t> ar </a:t>
            </a:r>
            <a:r>
              <a:rPr lang="lv-LV" sz="2600" b="1" dirty="0"/>
              <a:t>pasaules galu</a:t>
            </a:r>
            <a:r>
              <a:rPr lang="lv-LV" sz="2600" dirty="0"/>
              <a:t>, bet </a:t>
            </a:r>
            <a:r>
              <a:rPr lang="lv-LV" sz="2600" b="1" dirty="0"/>
              <a:t>baismīgs</a:t>
            </a:r>
            <a:r>
              <a:rPr lang="lv-LV" sz="2600" dirty="0"/>
              <a:t> tas būs tiem, kas </a:t>
            </a:r>
            <a:r>
              <a:rPr lang="lv-LV" sz="2600" b="1" dirty="0"/>
              <a:t>Dievu</a:t>
            </a:r>
            <a:r>
              <a:rPr lang="lv-LV" sz="2600" dirty="0"/>
              <a:t> </a:t>
            </a:r>
            <a:r>
              <a:rPr lang="lv-LV" sz="2600" b="1" dirty="0" smtClean="0"/>
              <a:t>nepazīst, pārējiem tā prieka diena</a:t>
            </a:r>
            <a:r>
              <a:rPr lang="lv-LV" sz="2600" dirty="0" smtClean="0"/>
              <a:t>.</a:t>
            </a:r>
            <a:endParaRPr lang="lv-LV" sz="2600" dirty="0"/>
          </a:p>
          <a:p>
            <a:pPr>
              <a:buFont typeface="Arial" charset="0"/>
              <a:buChar char="•"/>
            </a:pPr>
            <a:r>
              <a:rPr lang="lv-LV" sz="2600" b="1" dirty="0"/>
              <a:t>Kristiešiem</a:t>
            </a:r>
            <a:r>
              <a:rPr lang="lv-LV" sz="2600" dirty="0"/>
              <a:t> </a:t>
            </a:r>
            <a:r>
              <a:rPr lang="lv-LV" sz="2600" b="1" dirty="0"/>
              <a:t>pēdējie laiki </a:t>
            </a:r>
            <a:r>
              <a:rPr lang="lv-LV" sz="2600" dirty="0"/>
              <a:t>būs </a:t>
            </a:r>
            <a:r>
              <a:rPr lang="lv-LV" sz="2600" b="1" dirty="0"/>
              <a:t>grūti</a:t>
            </a:r>
            <a:r>
              <a:rPr lang="lv-LV" sz="2600" dirty="0"/>
              <a:t>, bet </a:t>
            </a:r>
            <a:r>
              <a:rPr lang="lv-LV" sz="2600" b="1" dirty="0"/>
              <a:t>pasaules gals </a:t>
            </a:r>
            <a:r>
              <a:rPr lang="lv-LV" sz="2600" dirty="0"/>
              <a:t>būs </a:t>
            </a:r>
            <a:r>
              <a:rPr lang="lv-LV" sz="2600" b="1" dirty="0"/>
              <a:t>laimīgs</a:t>
            </a:r>
            <a:r>
              <a:rPr lang="lv-LV" sz="2600" dirty="0"/>
              <a:t> </a:t>
            </a:r>
            <a:r>
              <a:rPr lang="lv-LV" sz="2600" b="1" dirty="0"/>
              <a:t>brīdis</a:t>
            </a:r>
            <a:r>
              <a:rPr lang="lv-LV" sz="2600" dirty="0"/>
              <a:t>.</a:t>
            </a:r>
          </a:p>
        </p:txBody>
      </p:sp>
      <p:pic>
        <p:nvPicPr>
          <p:cNvPr id="4102" name="Picture 6" descr="http://www.channelstv.com/home/wp-content/uploads/2012/12/End-of-the-world-2012.jpg"/>
          <p:cNvPicPr>
            <a:picLocks noChangeAspect="1" noChangeArrowheads="1"/>
          </p:cNvPicPr>
          <p:nvPr/>
        </p:nvPicPr>
        <p:blipFill>
          <a:blip r:embed="rId2"/>
          <a:srcRect/>
          <a:stretch>
            <a:fillRect/>
          </a:stretch>
        </p:blipFill>
        <p:spPr bwMode="auto">
          <a:xfrm>
            <a:off x="5857884" y="428605"/>
            <a:ext cx="3286116" cy="3286148"/>
          </a:xfrm>
          <a:prstGeom prst="rect">
            <a:avLst/>
          </a:prstGeom>
          <a:ln>
            <a:noFill/>
          </a:ln>
          <a:effectLst>
            <a:softEdge rad="112500"/>
          </a:effectLst>
        </p:spPr>
      </p:pic>
      <p:pic>
        <p:nvPicPr>
          <p:cNvPr id="4104" name="Picture 8" descr="http://media.npr.org/assets/img/2012/11/26/doomsday-468d22f60b8b00cb74c3dc6f104b6f45819648d3-s6-c30.jpg"/>
          <p:cNvPicPr>
            <a:picLocks noChangeAspect="1" noChangeArrowheads="1"/>
          </p:cNvPicPr>
          <p:nvPr/>
        </p:nvPicPr>
        <p:blipFill>
          <a:blip r:embed="rId3"/>
          <a:srcRect/>
          <a:stretch>
            <a:fillRect/>
          </a:stretch>
        </p:blipFill>
        <p:spPr bwMode="auto">
          <a:xfrm>
            <a:off x="5715008" y="3671888"/>
            <a:ext cx="3428992" cy="257174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 calcmode="lin" valueType="num">
                                      <p:cBhvr additive="base">
                                        <p:cTn id="11" dur="500" fill="hold"/>
                                        <p:tgtEl>
                                          <p:spTgt spid="4102"/>
                                        </p:tgtEl>
                                        <p:attrNameLst>
                                          <p:attrName>ppt_x</p:attrName>
                                        </p:attrNameLst>
                                      </p:cBhvr>
                                      <p:tavLst>
                                        <p:tav tm="0">
                                          <p:val>
                                            <p:strVal val="#ppt_x"/>
                                          </p:val>
                                        </p:tav>
                                        <p:tav tm="100000">
                                          <p:val>
                                            <p:strVal val="#ppt_x"/>
                                          </p:val>
                                        </p:tav>
                                      </p:tavLst>
                                    </p:anim>
                                    <p:anim calcmode="lin" valueType="num">
                                      <p:cBhvr additive="base">
                                        <p:cTn id="12" dur="500" fill="hold"/>
                                        <p:tgtEl>
                                          <p:spTgt spid="410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nodeType="afterEffect">
                                  <p:stCondLst>
                                    <p:cond delay="0"/>
                                  </p:stCondLst>
                                  <p:childTnLst>
                                    <p:set>
                                      <p:cBhvr>
                                        <p:cTn id="15" dur="1" fill="hold">
                                          <p:stCondLst>
                                            <p:cond delay="0"/>
                                          </p:stCondLst>
                                        </p:cTn>
                                        <p:tgtEl>
                                          <p:spTgt spid="5">
                                            <p:txEl>
                                              <p:pRg st="0" end="0"/>
                                            </p:txEl>
                                          </p:spTgt>
                                        </p:tgtEl>
                                        <p:attrNameLst>
                                          <p:attrName>style.visibility</p:attrName>
                                        </p:attrNameLst>
                                      </p:cBhvr>
                                      <p:to>
                                        <p:strVal val="visible"/>
                                      </p:to>
                                    </p:set>
                                    <p:anim calcmode="lin" valueType="num">
                                      <p:cBhvr additive="base">
                                        <p:cTn id="16"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4104"/>
                                        </p:tgtEl>
                                        <p:attrNameLst>
                                          <p:attrName>style.visibility</p:attrName>
                                        </p:attrNameLst>
                                      </p:cBhvr>
                                      <p:to>
                                        <p:strVal val="visible"/>
                                      </p:to>
                                    </p:set>
                                    <p:anim calcmode="lin" valueType="num">
                                      <p:cBhvr additive="base">
                                        <p:cTn id="20" dur="500" fill="hold"/>
                                        <p:tgtEl>
                                          <p:spTgt spid="4104"/>
                                        </p:tgtEl>
                                        <p:attrNameLst>
                                          <p:attrName>ppt_x</p:attrName>
                                        </p:attrNameLst>
                                      </p:cBhvr>
                                      <p:tavLst>
                                        <p:tav tm="0">
                                          <p:val>
                                            <p:strVal val="#ppt_x"/>
                                          </p:val>
                                        </p:tav>
                                        <p:tav tm="100000">
                                          <p:val>
                                            <p:strVal val="#ppt_x"/>
                                          </p:val>
                                        </p:tav>
                                      </p:tavLst>
                                    </p:anim>
                                    <p:anim calcmode="lin" valueType="num">
                                      <p:cBhvr additive="base">
                                        <p:cTn id="21" dur="500" fill="hold"/>
                                        <p:tgtEl>
                                          <p:spTgt spid="4104"/>
                                        </p:tgtEl>
                                        <p:attrNameLst>
                                          <p:attrName>ppt_y</p:attrName>
                                        </p:attrNameLst>
                                      </p:cBhvr>
                                      <p:tavLst>
                                        <p:tav tm="0">
                                          <p:val>
                                            <p:strVal val="1+#ppt_h/2"/>
                                          </p:val>
                                        </p:tav>
                                        <p:tav tm="100000">
                                          <p:val>
                                            <p:strVal val="#ppt_y"/>
                                          </p:val>
                                        </p:tav>
                                      </p:tavLst>
                                    </p:anim>
                                  </p:childTnLst>
                                </p:cTn>
                              </p:par>
                            </p:childTnLst>
                          </p:cTn>
                        </p:par>
                        <p:par>
                          <p:cTn id="22" fill="hold">
                            <p:stCondLst>
                              <p:cond delay="1000"/>
                            </p:stCondLst>
                            <p:childTnLst>
                              <p:par>
                                <p:cTn id="23" presetID="2" presetClass="entr" presetSubtype="4" fill="hold" nodeType="afterEffect">
                                  <p:stCondLst>
                                    <p:cond delay="0"/>
                                  </p:stCondLst>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additive="base">
                                        <p:cTn id="25"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1500"/>
                            </p:stCondLst>
                            <p:childTnLst>
                              <p:par>
                                <p:cTn id="28" presetID="2" presetClass="entr" presetSubtype="4" fill="hold" nodeType="afterEffect">
                                  <p:stCondLst>
                                    <p:cond delay="0"/>
                                  </p:stCondLst>
                                  <p:childTnLst>
                                    <p:set>
                                      <p:cBhvr>
                                        <p:cTn id="29" dur="1" fill="hold">
                                          <p:stCondLst>
                                            <p:cond delay="0"/>
                                          </p:stCondLst>
                                        </p:cTn>
                                        <p:tgtEl>
                                          <p:spTgt spid="5">
                                            <p:txEl>
                                              <p:pRg st="2" end="2"/>
                                            </p:txEl>
                                          </p:spTgt>
                                        </p:tgtEl>
                                        <p:attrNameLst>
                                          <p:attrName>style.visibility</p:attrName>
                                        </p:attrNameLst>
                                      </p:cBhvr>
                                      <p:to>
                                        <p:strVal val="visible"/>
                                      </p:to>
                                    </p:set>
                                    <p:anim calcmode="lin" valueType="num">
                                      <p:cBhvr additive="base">
                                        <p:cTn id="3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000"/>
                            </p:stCondLst>
                            <p:childTnLst>
                              <p:par>
                                <p:cTn id="33" presetID="2" presetClass="entr" presetSubtype="4" fill="hold" nodeType="after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 calcmode="lin" valueType="num">
                                      <p:cBhvr additive="base">
                                        <p:cTn id="3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par>
                          <p:cTn id="37" fill="hold">
                            <p:stCondLst>
                              <p:cond delay="2500"/>
                            </p:stCondLst>
                            <p:childTnLst>
                              <p:par>
                                <p:cTn id="38" presetID="2" presetClass="entr" presetSubtype="4" fill="hold" nodeType="afterEffect">
                                  <p:stCondLst>
                                    <p:cond delay="0"/>
                                  </p:stCondLst>
                                  <p:childTnLst>
                                    <p:set>
                                      <p:cBhvr>
                                        <p:cTn id="39" dur="1" fill="hold">
                                          <p:stCondLst>
                                            <p:cond delay="0"/>
                                          </p:stCondLst>
                                        </p:cTn>
                                        <p:tgtEl>
                                          <p:spTgt spid="5">
                                            <p:txEl>
                                              <p:pRg st="4" end="4"/>
                                            </p:txEl>
                                          </p:spTgt>
                                        </p:tgtEl>
                                        <p:attrNameLst>
                                          <p:attrName>style.visibility</p:attrName>
                                        </p:attrNameLst>
                                      </p:cBhvr>
                                      <p:to>
                                        <p:strVal val="visible"/>
                                      </p:to>
                                    </p:set>
                                    <p:anim calcmode="lin" valueType="num">
                                      <p:cBhvr additive="base">
                                        <p:cTn id="40"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par>
                          <p:cTn id="42" fill="hold">
                            <p:stCondLst>
                              <p:cond delay="3000"/>
                            </p:stCondLst>
                            <p:childTnLst>
                              <p:par>
                                <p:cTn id="43" presetID="2" presetClass="entr" presetSubtype="4" fill="hold" nodeType="afterEffect">
                                  <p:stCondLst>
                                    <p:cond delay="0"/>
                                  </p:stCondLst>
                                  <p:childTnLst>
                                    <p:set>
                                      <p:cBhvr>
                                        <p:cTn id="44" dur="1" fill="hold">
                                          <p:stCondLst>
                                            <p:cond delay="0"/>
                                          </p:stCondLst>
                                        </p:cTn>
                                        <p:tgtEl>
                                          <p:spTgt spid="5">
                                            <p:txEl>
                                              <p:pRg st="5" end="5"/>
                                            </p:txEl>
                                          </p:spTgt>
                                        </p:tgtEl>
                                        <p:attrNameLst>
                                          <p:attrName>style.visibility</p:attrName>
                                        </p:attrNameLst>
                                      </p:cBhvr>
                                      <p:to>
                                        <p:strVal val="visible"/>
                                      </p:to>
                                    </p:set>
                                    <p:anim calcmode="lin" valueType="num">
                                      <p:cBhvr additive="base">
                                        <p:cTn id="4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37 Jo, kā bija Noas dienās, tā būs arī Cilvēka Dēla atnākšanas laikā; 38 jo, kā bija tajās dienās pirms plūdiem – tie rija un plītēja, precējās un tika precēti</a:t>
            </a:r>
          </a:p>
        </p:txBody>
      </p:sp>
      <p:sp>
        <p:nvSpPr>
          <p:cNvPr id="7" name="Rectangle 6"/>
          <p:cNvSpPr>
            <a:spLocks noChangeArrowheads="1"/>
          </p:cNvSpPr>
          <p:nvPr/>
        </p:nvSpPr>
        <p:spPr bwMode="auto">
          <a:xfrm>
            <a:off x="0" y="1071563"/>
            <a:ext cx="5929313" cy="5694362"/>
          </a:xfrm>
          <a:prstGeom prst="rect">
            <a:avLst/>
          </a:prstGeom>
          <a:noFill/>
          <a:ln w="9525">
            <a:noFill/>
            <a:miter lim="800000"/>
            <a:headEnd/>
            <a:tailEnd/>
          </a:ln>
        </p:spPr>
        <p:txBody>
          <a:bodyPr>
            <a:spAutoFit/>
          </a:bodyPr>
          <a:lstStyle/>
          <a:p>
            <a:pPr>
              <a:buFontTx/>
              <a:buChar char="•"/>
            </a:pPr>
            <a:r>
              <a:rPr lang="lv-LV" sz="2800" i="1"/>
              <a:t>“Kad Dievs redzēja, ka </a:t>
            </a:r>
            <a:r>
              <a:rPr lang="lv-LV" sz="2800" b="1" i="1"/>
              <a:t>cilvēku ļaunums augtin auga </a:t>
            </a:r>
            <a:r>
              <a:rPr lang="lv-LV" sz="2800" i="1"/>
              <a:t>zemes virsū un ka viņu </a:t>
            </a:r>
            <a:r>
              <a:rPr lang="lv-LV" sz="2800" b="1" i="1"/>
              <a:t>sirdsprāta tieksmes </a:t>
            </a:r>
            <a:r>
              <a:rPr lang="lv-LV" sz="2800" i="1"/>
              <a:t>ik dienas </a:t>
            </a:r>
            <a:r>
              <a:rPr lang="lv-LV" sz="2800" b="1" i="1"/>
              <a:t>vērsās uz ļaunu</a:t>
            </a:r>
            <a:r>
              <a:rPr lang="lv-LV" sz="2800" i="1"/>
              <a:t>, tad </a:t>
            </a:r>
            <a:r>
              <a:rPr lang="lv-LV" sz="2800" b="1" i="1"/>
              <a:t>Dievam kļuva žēl</a:t>
            </a:r>
            <a:r>
              <a:rPr lang="lv-LV" sz="2800" i="1"/>
              <a:t>, ka Viņš </a:t>
            </a:r>
            <a:r>
              <a:rPr lang="lv-LV" sz="2800" b="1" i="1"/>
              <a:t>cilvēku </a:t>
            </a:r>
            <a:r>
              <a:rPr lang="lv-LV" sz="2800" i="1"/>
              <a:t>zemes virsū bija </a:t>
            </a:r>
            <a:r>
              <a:rPr lang="lv-LV" sz="2800" b="1" i="1"/>
              <a:t>radījis,</a:t>
            </a:r>
            <a:r>
              <a:rPr lang="lv-LV" sz="2800" i="1"/>
              <a:t> un Viņš Savā sirdī ļoti noskuma.” </a:t>
            </a:r>
            <a:r>
              <a:rPr lang="lv-LV" sz="2600" i="1"/>
              <a:t>(1.Moz.6:5)</a:t>
            </a:r>
            <a:endParaRPr lang="lv-LV" sz="2600"/>
          </a:p>
          <a:p>
            <a:pPr>
              <a:buFontTx/>
              <a:buChar char="•"/>
            </a:pPr>
            <a:r>
              <a:rPr lang="lv-LV" sz="2800"/>
              <a:t>Viss jau apkārt </a:t>
            </a:r>
            <a:r>
              <a:rPr lang="lv-LV" sz="2800" b="1"/>
              <a:t>notikās tad </a:t>
            </a:r>
            <a:r>
              <a:rPr lang="lv-LV" sz="2800"/>
              <a:t>un arī </a:t>
            </a:r>
            <a:r>
              <a:rPr lang="lv-LV" sz="2800" b="1"/>
              <a:t>pēdējās dienās</a:t>
            </a:r>
            <a:r>
              <a:rPr lang="lv-LV" sz="2800"/>
              <a:t>: būs </a:t>
            </a:r>
            <a:r>
              <a:rPr lang="lv-LV" sz="2800" b="1"/>
              <a:t>ekonomiska</a:t>
            </a:r>
            <a:r>
              <a:rPr lang="lv-LV" sz="2800"/>
              <a:t> </a:t>
            </a:r>
            <a:r>
              <a:rPr lang="lv-LV" sz="2800" b="1"/>
              <a:t>izaugsme</a:t>
            </a:r>
            <a:r>
              <a:rPr lang="lv-LV" sz="2800"/>
              <a:t>, cilvēki dzīvos </a:t>
            </a:r>
            <a:r>
              <a:rPr lang="lv-LV" sz="2800" b="1"/>
              <a:t>pārticībā</a:t>
            </a:r>
            <a:r>
              <a:rPr lang="lv-LV" sz="2800"/>
              <a:t>, bet reizē arī </a:t>
            </a:r>
            <a:r>
              <a:rPr lang="lv-LV" sz="2800" b="1"/>
              <a:t>visa veida izlaidībā:</a:t>
            </a:r>
            <a:r>
              <a:rPr lang="lv-LV" sz="2800"/>
              <a:t> </a:t>
            </a:r>
            <a:r>
              <a:rPr lang="lv-LV" sz="2800" b="1"/>
              <a:t>garīgā elkdievība</a:t>
            </a:r>
            <a:r>
              <a:rPr lang="lv-LV" sz="2800"/>
              <a:t>, </a:t>
            </a:r>
            <a:r>
              <a:rPr lang="lv-LV" sz="2800" b="1"/>
              <a:t>pārēšanās</a:t>
            </a:r>
            <a:r>
              <a:rPr lang="lv-LV" sz="2800"/>
              <a:t> un </a:t>
            </a:r>
            <a:r>
              <a:rPr lang="lv-LV" sz="2800" b="1"/>
              <a:t>seksuāla izlaidība</a:t>
            </a:r>
            <a:r>
              <a:rPr lang="lv-LV" sz="2800"/>
              <a:t>.</a:t>
            </a:r>
          </a:p>
        </p:txBody>
      </p:sp>
      <p:sp>
        <p:nvSpPr>
          <p:cNvPr id="5124" name="Slide Number Placeholder 3"/>
          <p:cNvSpPr>
            <a:spLocks noGrp="1"/>
          </p:cNvSpPr>
          <p:nvPr>
            <p:ph type="sldNum" sz="quarter" idx="12"/>
          </p:nvPr>
        </p:nvSpPr>
        <p:spPr>
          <a:noFill/>
        </p:spPr>
        <p:txBody>
          <a:bodyPr/>
          <a:lstStyle/>
          <a:p>
            <a:fld id="{64927C9D-A5CA-4F18-BC21-CF64D774F19A}" type="slidenum">
              <a:rPr lang="lv-LV" smtClean="0"/>
              <a:pPr/>
              <a:t>4</a:t>
            </a:fld>
            <a:endParaRPr lang="lv-LV" smtClean="0"/>
          </a:p>
        </p:txBody>
      </p:sp>
      <p:pic>
        <p:nvPicPr>
          <p:cNvPr id="9" name="Picture 10"/>
          <p:cNvPicPr>
            <a:picLocks noChangeAspect="1" noChangeArrowheads="1"/>
          </p:cNvPicPr>
          <p:nvPr/>
        </p:nvPicPr>
        <p:blipFill>
          <a:blip r:embed="rId2"/>
          <a:srcRect/>
          <a:stretch>
            <a:fillRect/>
          </a:stretch>
        </p:blipFill>
        <p:spPr bwMode="auto">
          <a:xfrm>
            <a:off x="5929322" y="1285860"/>
            <a:ext cx="3214678" cy="217171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 name="Picture 8"/>
          <p:cNvPicPr>
            <a:picLocks noChangeAspect="1" noChangeArrowheads="1"/>
          </p:cNvPicPr>
          <p:nvPr/>
        </p:nvPicPr>
        <p:blipFill>
          <a:blip r:embed="rId3"/>
          <a:srcRect/>
          <a:stretch>
            <a:fillRect/>
          </a:stretch>
        </p:blipFill>
        <p:spPr bwMode="auto">
          <a:xfrm>
            <a:off x="5929312" y="3929066"/>
            <a:ext cx="3214688" cy="233044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2000"/>
                                        <p:tgtEl>
                                          <p:spTgt spid="9"/>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smtClean="0"/>
              <a:t>līdz Noa iegāja šķirstā, 39 un tie nenāca pie saprašanas, līdz sākās plūdi un aizrāva visus – tā būs arī Cilvēka Dēla atnākšanas laikā.</a:t>
            </a:r>
          </a:p>
        </p:txBody>
      </p:sp>
      <p:sp>
        <p:nvSpPr>
          <p:cNvPr id="7" name="Rectangle 6"/>
          <p:cNvSpPr>
            <a:spLocks noChangeArrowheads="1"/>
          </p:cNvSpPr>
          <p:nvPr/>
        </p:nvSpPr>
        <p:spPr bwMode="auto">
          <a:xfrm>
            <a:off x="0" y="1000125"/>
            <a:ext cx="5500688" cy="5694363"/>
          </a:xfrm>
          <a:prstGeom prst="rect">
            <a:avLst/>
          </a:prstGeom>
          <a:noFill/>
          <a:ln w="9525">
            <a:noFill/>
            <a:miter lim="800000"/>
            <a:headEnd/>
            <a:tailEnd/>
          </a:ln>
        </p:spPr>
        <p:txBody>
          <a:bodyPr>
            <a:spAutoFit/>
          </a:bodyPr>
          <a:lstStyle/>
          <a:p>
            <a:pPr>
              <a:buFontTx/>
              <a:buChar char="•"/>
            </a:pPr>
            <a:r>
              <a:rPr lang="lv-LV" sz="2800"/>
              <a:t>Kā </a:t>
            </a:r>
            <a:r>
              <a:rPr lang="lv-LV" sz="2800" b="1"/>
              <a:t>toreiz neviens negaidīja</a:t>
            </a:r>
            <a:r>
              <a:rPr lang="lv-LV" sz="2800"/>
              <a:t>, ka </a:t>
            </a:r>
            <a:r>
              <a:rPr lang="lv-LV" sz="2800" b="1"/>
              <a:t>plūdi nāks</a:t>
            </a:r>
            <a:r>
              <a:rPr lang="lv-LV" sz="2800"/>
              <a:t>, kaut </a:t>
            </a:r>
            <a:r>
              <a:rPr lang="lv-LV" sz="2800" b="1"/>
              <a:t>Noa</a:t>
            </a:r>
            <a:r>
              <a:rPr lang="lv-LV" sz="2800"/>
              <a:t> jau par to </a:t>
            </a:r>
            <a:r>
              <a:rPr lang="lv-LV" sz="2800" b="1"/>
              <a:t>sludināja 120 gadus</a:t>
            </a:r>
            <a:r>
              <a:rPr lang="lv-LV" sz="2800"/>
              <a:t>, bet </a:t>
            </a:r>
            <a:r>
              <a:rPr lang="lv-LV" sz="2800" b="1"/>
              <a:t>neviens</a:t>
            </a:r>
            <a:r>
              <a:rPr lang="lv-LV" sz="2800"/>
              <a:t> tam </a:t>
            </a:r>
            <a:r>
              <a:rPr lang="lv-LV" sz="2800" b="1"/>
              <a:t>neticēja</a:t>
            </a:r>
            <a:r>
              <a:rPr lang="lv-LV" sz="2800"/>
              <a:t>.</a:t>
            </a:r>
          </a:p>
          <a:p>
            <a:pPr>
              <a:buFontTx/>
              <a:buChar char="•"/>
            </a:pPr>
            <a:r>
              <a:rPr lang="lv-LV" sz="2800"/>
              <a:t>Tā arī </a:t>
            </a:r>
            <a:r>
              <a:rPr lang="lv-LV" sz="2800" b="1"/>
              <a:t>pēdējās dienās ne1 </a:t>
            </a:r>
            <a:r>
              <a:rPr lang="lv-LV" sz="2800"/>
              <a:t>to </a:t>
            </a:r>
            <a:r>
              <a:rPr lang="lv-LV" sz="2800" b="1"/>
              <a:t>negaidīs</a:t>
            </a:r>
            <a:r>
              <a:rPr lang="lv-LV" sz="2800"/>
              <a:t>. Mēs vēl </a:t>
            </a:r>
            <a:r>
              <a:rPr lang="lv-LV" sz="2800" b="1"/>
              <a:t>dzīvojam</a:t>
            </a:r>
            <a:r>
              <a:rPr lang="lv-LV" sz="2800"/>
              <a:t> </a:t>
            </a:r>
            <a:r>
              <a:rPr lang="lv-LV" sz="2800" b="1"/>
              <a:t>laikā</a:t>
            </a:r>
            <a:r>
              <a:rPr lang="lv-LV" sz="2800"/>
              <a:t>, kad </a:t>
            </a:r>
            <a:r>
              <a:rPr lang="lv-LV" sz="2800" b="1"/>
              <a:t>vēl gaida</a:t>
            </a:r>
            <a:r>
              <a:rPr lang="lv-LV" sz="2800"/>
              <a:t>, tātad </a:t>
            </a:r>
            <a:r>
              <a:rPr lang="lv-LV" sz="2800" b="1"/>
              <a:t>vēl</a:t>
            </a:r>
            <a:r>
              <a:rPr lang="lv-LV" sz="2800"/>
              <a:t> </a:t>
            </a:r>
            <a:r>
              <a:rPr lang="lv-LV" sz="2800" b="1"/>
              <a:t>kādam laiciņam jāpaiet</a:t>
            </a:r>
            <a:r>
              <a:rPr lang="lv-LV" sz="2800"/>
              <a:t>.</a:t>
            </a:r>
          </a:p>
          <a:p>
            <a:pPr>
              <a:buFontTx/>
              <a:buChar char="•"/>
            </a:pPr>
            <a:r>
              <a:rPr lang="lv-LV" sz="2800"/>
              <a:t>Un </a:t>
            </a:r>
            <a:r>
              <a:rPr lang="lv-LV" sz="2800" b="1"/>
              <a:t>pasaules gals nebūs </a:t>
            </a:r>
            <a:r>
              <a:rPr lang="lv-LV" sz="2800"/>
              <a:t>ar kādu </a:t>
            </a:r>
            <a:r>
              <a:rPr lang="lv-LV" sz="2800" b="1"/>
              <a:t>katastrofu</a:t>
            </a:r>
            <a:r>
              <a:rPr lang="lv-LV" sz="2800"/>
              <a:t>, bet gan ar </a:t>
            </a:r>
            <a:r>
              <a:rPr lang="lv-LV" sz="2800" b="1"/>
              <a:t>Dieva Dēlu nākšanu spēkā</a:t>
            </a:r>
            <a:r>
              <a:rPr lang="lv-LV" sz="2800"/>
              <a:t>, kad Viņš vairs </a:t>
            </a:r>
            <a:r>
              <a:rPr lang="lv-LV" sz="2800" b="1"/>
              <a:t>nenāks kā mazs bērniņš</a:t>
            </a:r>
            <a:r>
              <a:rPr lang="lv-LV" sz="2800"/>
              <a:t>, </a:t>
            </a:r>
            <a:r>
              <a:rPr lang="lv-LV" sz="2800" b="1"/>
              <a:t>bet</a:t>
            </a:r>
            <a:r>
              <a:rPr lang="lv-LV" sz="2800"/>
              <a:t> nāks </a:t>
            </a:r>
            <a:r>
              <a:rPr lang="lv-LV" sz="2800" b="1"/>
              <a:t>visā</a:t>
            </a:r>
            <a:r>
              <a:rPr lang="lv-LV" sz="2800"/>
              <a:t> </a:t>
            </a:r>
            <a:r>
              <a:rPr lang="lv-LV" sz="2800" b="1"/>
              <a:t>Godībā</a:t>
            </a:r>
            <a:r>
              <a:rPr lang="lv-LV" sz="2800"/>
              <a:t>!</a:t>
            </a:r>
          </a:p>
        </p:txBody>
      </p:sp>
      <p:sp>
        <p:nvSpPr>
          <p:cNvPr id="6148" name="Slide Number Placeholder 3"/>
          <p:cNvSpPr>
            <a:spLocks noGrp="1"/>
          </p:cNvSpPr>
          <p:nvPr>
            <p:ph type="sldNum" sz="quarter" idx="12"/>
          </p:nvPr>
        </p:nvSpPr>
        <p:spPr>
          <a:noFill/>
        </p:spPr>
        <p:txBody>
          <a:bodyPr/>
          <a:lstStyle/>
          <a:p>
            <a:fld id="{69F451E7-9A54-4089-AE17-AD44192E2367}" type="slidenum">
              <a:rPr lang="lv-LV" smtClean="0"/>
              <a:pPr/>
              <a:t>5</a:t>
            </a:fld>
            <a:endParaRPr lang="lv-LV" smtClean="0"/>
          </a:p>
        </p:txBody>
      </p:sp>
      <p:pic>
        <p:nvPicPr>
          <p:cNvPr id="5" name="Picture 7" descr="noah_flood"/>
          <p:cNvPicPr>
            <a:picLocks noChangeAspect="1" noChangeArrowheads="1"/>
          </p:cNvPicPr>
          <p:nvPr/>
        </p:nvPicPr>
        <p:blipFill>
          <a:blip r:embed="rId2" cstate="print"/>
          <a:srcRect/>
          <a:stretch>
            <a:fillRect/>
          </a:stretch>
        </p:blipFill>
        <p:spPr bwMode="auto">
          <a:xfrm>
            <a:off x="5286380" y="1071546"/>
            <a:ext cx="3857620" cy="53578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4" presetID="8" presetClass="entr" presetSubtype="16"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diamond(in)">
                                      <p:cBhvr>
                                        <p:cTn id="2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40 Tad divi būs uz lauka – vienu paņems, otru pametīs; 41 divas mals maltuvē – vienu paņems, otru pametīs. 42 Tādēļ esiet nomodā, jo jūs nezināt, kurā dienā jūsu Kungs nāks.</a:t>
            </a:r>
          </a:p>
        </p:txBody>
      </p:sp>
      <p:sp>
        <p:nvSpPr>
          <p:cNvPr id="7" name="Rectangle 6"/>
          <p:cNvSpPr>
            <a:spLocks noChangeArrowheads="1"/>
          </p:cNvSpPr>
          <p:nvPr/>
        </p:nvSpPr>
        <p:spPr bwMode="auto">
          <a:xfrm>
            <a:off x="0" y="1571625"/>
            <a:ext cx="6300788" cy="4832350"/>
          </a:xfrm>
          <a:prstGeom prst="rect">
            <a:avLst/>
          </a:prstGeom>
          <a:noFill/>
          <a:ln w="9525">
            <a:noFill/>
            <a:miter lim="800000"/>
            <a:headEnd/>
            <a:tailEnd/>
          </a:ln>
        </p:spPr>
        <p:txBody>
          <a:bodyPr>
            <a:spAutoFit/>
          </a:bodyPr>
          <a:lstStyle/>
          <a:p>
            <a:pPr>
              <a:buFontTx/>
              <a:buChar char="•"/>
            </a:pPr>
            <a:r>
              <a:rPr lang="lv-LV" sz="2800" b="1"/>
              <a:t>Dieva vārds brīdina</a:t>
            </a:r>
            <a:r>
              <a:rPr lang="lv-LV" sz="2800"/>
              <a:t>: </a:t>
            </a:r>
            <a:r>
              <a:rPr lang="lv-LV" sz="2800" b="1"/>
              <a:t>visi debesu valstību neiemantos</a:t>
            </a:r>
            <a:r>
              <a:rPr lang="lv-LV" sz="2800"/>
              <a:t>!</a:t>
            </a:r>
          </a:p>
          <a:p>
            <a:pPr>
              <a:buFontTx/>
              <a:buChar char="•"/>
            </a:pPr>
            <a:r>
              <a:rPr lang="lv-LV" sz="2800" b="1"/>
              <a:t>Kritērijs nebūs </a:t>
            </a:r>
            <a:r>
              <a:rPr lang="lv-LV" sz="2800"/>
              <a:t>vai </a:t>
            </a:r>
            <a:r>
              <a:rPr lang="lv-LV" sz="2800" b="1"/>
              <a:t>2 cilvēki </a:t>
            </a:r>
            <a:r>
              <a:rPr lang="lv-LV" sz="2800"/>
              <a:t>būs bijuši savā starpā </a:t>
            </a:r>
            <a:r>
              <a:rPr lang="lv-LV" sz="2800" b="1"/>
              <a:t>labi draugi</a:t>
            </a:r>
            <a:r>
              <a:rPr lang="lv-LV" sz="2800"/>
              <a:t>, </a:t>
            </a:r>
            <a:r>
              <a:rPr lang="lv-LV" sz="2800" b="1"/>
              <a:t>tuvi</a:t>
            </a:r>
            <a:r>
              <a:rPr lang="lv-LV" sz="2800"/>
              <a:t> </a:t>
            </a:r>
            <a:r>
              <a:rPr lang="lv-LV" sz="2800" b="1"/>
              <a:t>cilvēki</a:t>
            </a:r>
            <a:r>
              <a:rPr lang="lv-LV" sz="2800"/>
              <a:t> vai </a:t>
            </a:r>
            <a:r>
              <a:rPr lang="lv-LV" sz="2800" b="1"/>
              <a:t>1 ģimenes pārstāvji</a:t>
            </a:r>
            <a:r>
              <a:rPr lang="lv-LV" sz="2800"/>
              <a:t>, bet vai </a:t>
            </a:r>
            <a:r>
              <a:rPr lang="lv-LV" sz="2800" b="1"/>
              <a:t>cilvēks</a:t>
            </a:r>
            <a:r>
              <a:rPr lang="lv-LV" sz="2800"/>
              <a:t> ir </a:t>
            </a:r>
            <a:r>
              <a:rPr lang="lv-LV" sz="2800" b="1"/>
              <a:t>uz Kristu ticīgs </a:t>
            </a:r>
            <a:r>
              <a:rPr lang="lv-LV" sz="2800"/>
              <a:t>vai </a:t>
            </a:r>
            <a:r>
              <a:rPr lang="lv-LV" sz="2800" b="1"/>
              <a:t>nē!</a:t>
            </a:r>
            <a:endParaRPr lang="lv-LV" sz="2800"/>
          </a:p>
          <a:p>
            <a:pPr>
              <a:buFontTx/>
              <a:buChar char="•"/>
            </a:pPr>
            <a:r>
              <a:rPr lang="lv-LV" sz="2800"/>
              <a:t>Un pat ja </a:t>
            </a:r>
            <a:r>
              <a:rPr lang="lv-LV" sz="2800" b="1"/>
              <a:t>vīrs</a:t>
            </a:r>
            <a:r>
              <a:rPr lang="lv-LV" sz="2800"/>
              <a:t> ir </a:t>
            </a:r>
            <a:r>
              <a:rPr lang="lv-LV" sz="2800" b="1"/>
              <a:t>kristietis</a:t>
            </a:r>
            <a:r>
              <a:rPr lang="lv-LV" sz="2800"/>
              <a:t> un </a:t>
            </a:r>
            <a:r>
              <a:rPr lang="lv-LV" sz="2800" b="1"/>
              <a:t>sieva</a:t>
            </a:r>
            <a:r>
              <a:rPr lang="lv-LV" sz="2800"/>
              <a:t> - </a:t>
            </a:r>
            <a:r>
              <a:rPr lang="lv-LV" sz="2800" b="1"/>
              <a:t>nē</a:t>
            </a:r>
            <a:r>
              <a:rPr lang="lv-LV" sz="2800"/>
              <a:t>, tad </a:t>
            </a:r>
            <a:r>
              <a:rPr lang="lv-LV" sz="2800" b="1"/>
              <a:t>vīrs debesu valstību mantos</a:t>
            </a:r>
            <a:r>
              <a:rPr lang="lv-LV" sz="2800"/>
              <a:t>, bet </a:t>
            </a:r>
            <a:r>
              <a:rPr lang="lv-LV" sz="2800" b="1"/>
              <a:t>sieva - nē</a:t>
            </a:r>
            <a:r>
              <a:rPr lang="lv-LV" sz="2800"/>
              <a:t>, jo ar savu </a:t>
            </a:r>
            <a:r>
              <a:rPr lang="lv-LV" sz="2800" b="1"/>
              <a:t>neticību</a:t>
            </a:r>
            <a:r>
              <a:rPr lang="lv-LV" sz="2800"/>
              <a:t> būs dzīvojusi </a:t>
            </a:r>
            <a:r>
              <a:rPr lang="lv-LV" sz="2800" b="1"/>
              <a:t>Dievam pretniecīgu dzīvi</a:t>
            </a:r>
            <a:r>
              <a:rPr lang="lv-LV" sz="2800"/>
              <a:t>, kas </a:t>
            </a:r>
            <a:r>
              <a:rPr lang="lv-LV" sz="2800" b="1"/>
              <a:t>pelna nāvi ellē</a:t>
            </a:r>
            <a:r>
              <a:rPr lang="lv-LV" sz="2800"/>
              <a:t>!</a:t>
            </a:r>
          </a:p>
        </p:txBody>
      </p:sp>
      <p:sp>
        <p:nvSpPr>
          <p:cNvPr id="7172" name="Slide Number Placeholder 3"/>
          <p:cNvSpPr>
            <a:spLocks noGrp="1"/>
          </p:cNvSpPr>
          <p:nvPr>
            <p:ph type="sldNum" sz="quarter" idx="12"/>
          </p:nvPr>
        </p:nvSpPr>
        <p:spPr>
          <a:noFill/>
        </p:spPr>
        <p:txBody>
          <a:bodyPr/>
          <a:lstStyle/>
          <a:p>
            <a:fld id="{00D6D23F-5C7F-483B-AF0F-09F0B645108A}" type="slidenum">
              <a:rPr lang="lv-LV" smtClean="0"/>
              <a:pPr/>
              <a:t>6</a:t>
            </a:fld>
            <a:endParaRPr lang="lv-LV" smtClean="0"/>
          </a:p>
        </p:txBody>
      </p:sp>
      <p:pic>
        <p:nvPicPr>
          <p:cNvPr id="7174" name="Picture 6" descr="http://donthanguponct.com/wp-content/uploads/2012/03/cwa-2-people-e1334939028402.jpg"/>
          <p:cNvPicPr>
            <a:picLocks noChangeAspect="1" noChangeArrowheads="1"/>
          </p:cNvPicPr>
          <p:nvPr/>
        </p:nvPicPr>
        <p:blipFill>
          <a:blip r:embed="rId2" cstate="print"/>
          <a:srcRect l="8498" r="7176"/>
          <a:stretch>
            <a:fillRect/>
          </a:stretch>
        </p:blipFill>
        <p:spPr bwMode="auto">
          <a:xfrm>
            <a:off x="5786446" y="1285860"/>
            <a:ext cx="3357586" cy="2643206"/>
          </a:xfrm>
          <a:prstGeom prst="rect">
            <a:avLst/>
          </a:prstGeom>
          <a:ln>
            <a:noFill/>
          </a:ln>
          <a:effectLst>
            <a:softEdge rad="112500"/>
          </a:effectLst>
        </p:spPr>
      </p:pic>
      <p:pic>
        <p:nvPicPr>
          <p:cNvPr id="7176" name="Picture 8" descr="http://wp.patheos.com.s3.amazonaws.com/blogs/johnshore/files/2008/09/Signs-of-an-unhappy-marriage.jpg"/>
          <p:cNvPicPr>
            <a:picLocks noChangeAspect="1" noChangeArrowheads="1"/>
          </p:cNvPicPr>
          <p:nvPr/>
        </p:nvPicPr>
        <p:blipFill>
          <a:blip r:embed="rId3"/>
          <a:srcRect/>
          <a:stretch>
            <a:fillRect/>
          </a:stretch>
        </p:blipFill>
        <p:spPr bwMode="auto">
          <a:xfrm>
            <a:off x="6429388" y="3857627"/>
            <a:ext cx="2714612" cy="266290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par>
                                <p:cTn id="12" presetID="10" presetClass="entr" presetSubtype="0" fill="hold" nodeType="withEffect">
                                  <p:stCondLst>
                                    <p:cond delay="0"/>
                                  </p:stCondLst>
                                  <p:childTnLst>
                                    <p:set>
                                      <p:cBhvr>
                                        <p:cTn id="13" dur="1" fill="hold">
                                          <p:stCondLst>
                                            <p:cond delay="0"/>
                                          </p:stCondLst>
                                        </p:cTn>
                                        <p:tgtEl>
                                          <p:spTgt spid="7176"/>
                                        </p:tgtEl>
                                        <p:attrNameLst>
                                          <p:attrName>style.visibility</p:attrName>
                                        </p:attrNameLst>
                                      </p:cBhvr>
                                      <p:to>
                                        <p:strVal val="visible"/>
                                      </p:to>
                                    </p:set>
                                    <p:animEffect transition="in" filter="fade">
                                      <p:cBhvr>
                                        <p:cTn id="14" dur="2000"/>
                                        <p:tgtEl>
                                          <p:spTgt spid="7176"/>
                                        </p:tgtEl>
                                      </p:cBhvr>
                                    </p:animEffect>
                                  </p:childTnLst>
                                </p:cTn>
                              </p:par>
                            </p:childTnLst>
                          </p:cTn>
                        </p:par>
                        <p:par>
                          <p:cTn id="15" fill="hold">
                            <p:stCondLst>
                              <p:cond delay="2000"/>
                            </p:stCondLst>
                            <p:childTnLst>
                              <p:par>
                                <p:cTn id="16" presetID="2" presetClass="entr" presetSubtype="4" fill="hold" nodeType="after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 calcmode="lin" valueType="num">
                                      <p:cBhvr additive="base">
                                        <p:cTn id="18"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 calcmode="lin" valueType="num">
                                      <p:cBhvr additive="base">
                                        <p:cTn id="2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2" presetClass="entr" presetSubtype="4" fill="hold" nodeType="afterEffect">
                                  <p:stCondLst>
                                    <p:cond delay="0"/>
                                  </p:stCondLst>
                                  <p:childTnLst>
                                    <p:set>
                                      <p:cBhvr>
                                        <p:cTn id="27" dur="1" fill="hold">
                                          <p:stCondLst>
                                            <p:cond delay="0"/>
                                          </p:stCondLst>
                                        </p:cTn>
                                        <p:tgtEl>
                                          <p:spTgt spid="7">
                                            <p:txEl>
                                              <p:pRg st="2" end="2"/>
                                            </p:txEl>
                                          </p:spTgt>
                                        </p:tgtEl>
                                        <p:attrNameLst>
                                          <p:attrName>style.visibility</p:attrName>
                                        </p:attrNameLst>
                                      </p:cBhvr>
                                      <p:to>
                                        <p:strVal val="visible"/>
                                      </p:to>
                                    </p:set>
                                    <p:anim calcmode="lin" valueType="num">
                                      <p:cBhvr additive="base">
                                        <p:cTn id="28"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smtClean="0"/>
              <a:t>43 Bet to saprotiet: ja nama saimnieks zinātu, kurā sardzes stundā zaglis nāks, viņš paliktu nomodā un neļautu tam ielauzties savā namā. 44 Tādēļ esiet arī jūs gatavībā, jo Cilvēka Dēls nāks tajā stundā, kad jūs negaidāt.</a:t>
            </a:r>
          </a:p>
        </p:txBody>
      </p:sp>
      <p:sp>
        <p:nvSpPr>
          <p:cNvPr id="8195" name="Slide Number Placeholder 3"/>
          <p:cNvSpPr>
            <a:spLocks noGrp="1"/>
          </p:cNvSpPr>
          <p:nvPr>
            <p:ph type="sldNum" sz="quarter" idx="12"/>
          </p:nvPr>
        </p:nvSpPr>
        <p:spPr>
          <a:noFill/>
        </p:spPr>
        <p:txBody>
          <a:bodyPr/>
          <a:lstStyle/>
          <a:p>
            <a:fld id="{CE00E06B-0CF4-497B-8237-4EEEF0A61B84}" type="slidenum">
              <a:rPr lang="lv-LV" smtClean="0"/>
              <a:pPr/>
              <a:t>7</a:t>
            </a:fld>
            <a:endParaRPr lang="lv-LV" smtClean="0"/>
          </a:p>
        </p:txBody>
      </p:sp>
      <p:sp>
        <p:nvSpPr>
          <p:cNvPr id="5" name="Rectangle 4"/>
          <p:cNvSpPr>
            <a:spLocks noChangeArrowheads="1"/>
          </p:cNvSpPr>
          <p:nvPr/>
        </p:nvSpPr>
        <p:spPr bwMode="auto">
          <a:xfrm>
            <a:off x="0" y="2214563"/>
            <a:ext cx="5214938" cy="4400550"/>
          </a:xfrm>
          <a:prstGeom prst="rect">
            <a:avLst/>
          </a:prstGeom>
          <a:noFill/>
          <a:ln w="9525">
            <a:noFill/>
            <a:miter lim="800000"/>
            <a:headEnd/>
            <a:tailEnd/>
          </a:ln>
        </p:spPr>
        <p:txBody>
          <a:bodyPr>
            <a:spAutoFit/>
          </a:bodyPr>
          <a:lstStyle/>
          <a:p>
            <a:pPr>
              <a:buFont typeface="Arial" charset="0"/>
              <a:buChar char="•"/>
            </a:pPr>
            <a:r>
              <a:rPr lang="lv-LV" sz="2800" i="1"/>
              <a:t>Esiet nomodā. </a:t>
            </a:r>
            <a:r>
              <a:rPr lang="lv-LV" sz="2800" b="1"/>
              <a:t>Esiet gatavi </a:t>
            </a:r>
            <a:r>
              <a:rPr lang="lv-LV" sz="2800"/>
              <a:t>arī tad, kad </a:t>
            </a:r>
            <a:r>
              <a:rPr lang="lv-LV" sz="2800" b="1"/>
              <a:t>ne1 negaida</a:t>
            </a:r>
            <a:r>
              <a:rPr lang="lv-LV" sz="2800"/>
              <a:t>. </a:t>
            </a:r>
            <a:endParaRPr lang="en-US" sz="2800"/>
          </a:p>
          <a:p>
            <a:pPr>
              <a:buFontTx/>
              <a:buChar char="•"/>
            </a:pPr>
            <a:r>
              <a:rPr lang="lv-LV" sz="2800"/>
              <a:t>Te </a:t>
            </a:r>
            <a:r>
              <a:rPr lang="lv-LV" sz="2800" b="1"/>
              <a:t>nav</a:t>
            </a:r>
            <a:r>
              <a:rPr lang="lv-LV" sz="2800"/>
              <a:t> </a:t>
            </a:r>
            <a:r>
              <a:rPr lang="lv-LV" sz="2800" b="1"/>
              <a:t>runa</a:t>
            </a:r>
            <a:r>
              <a:rPr lang="lv-LV" sz="2800"/>
              <a:t> par </a:t>
            </a:r>
            <a:r>
              <a:rPr lang="lv-LV" sz="2800" b="1"/>
              <a:t>fizisko miegu</a:t>
            </a:r>
            <a:r>
              <a:rPr lang="lv-LV" sz="2800"/>
              <a:t>, bet par </a:t>
            </a:r>
            <a:r>
              <a:rPr lang="lv-LV" sz="2800" b="1"/>
              <a:t>garīgo</a:t>
            </a:r>
            <a:r>
              <a:rPr lang="lv-LV" sz="2800"/>
              <a:t>. Nē, te ir runa par </a:t>
            </a:r>
            <a:r>
              <a:rPr lang="lv-LV" sz="2800" b="1"/>
              <a:t>ticības nomodu</a:t>
            </a:r>
            <a:r>
              <a:rPr lang="lv-LV" sz="2800"/>
              <a:t>, ka Jēzus atnākot, neatrod mūs guļam neticības miegā. </a:t>
            </a:r>
          </a:p>
          <a:p>
            <a:pPr>
              <a:buFontTx/>
              <a:buChar char="•"/>
            </a:pPr>
            <a:r>
              <a:rPr lang="lv-LV" sz="2800"/>
              <a:t>Tad, kad </a:t>
            </a:r>
            <a:r>
              <a:rPr lang="lv-LV" sz="2800" b="1"/>
              <a:t>ejam gulēt</a:t>
            </a:r>
            <a:r>
              <a:rPr lang="lv-LV" sz="2800"/>
              <a:t>, mūsu </a:t>
            </a:r>
            <a:r>
              <a:rPr lang="lv-LV" sz="2800" b="1"/>
              <a:t>ticības</a:t>
            </a:r>
            <a:r>
              <a:rPr lang="lv-LV" sz="2800"/>
              <a:t> </a:t>
            </a:r>
            <a:r>
              <a:rPr lang="lv-LV" sz="2800" b="1"/>
              <a:t>modrība</a:t>
            </a:r>
            <a:r>
              <a:rPr lang="lv-LV" sz="2800"/>
              <a:t> </a:t>
            </a:r>
            <a:r>
              <a:rPr lang="lv-LV" sz="2800" b="1"/>
              <a:t>nemainās</a:t>
            </a:r>
            <a:r>
              <a:rPr lang="lv-LV" sz="2800"/>
              <a:t> uz pretējo, kāds aizmiga, tāds ir.</a:t>
            </a:r>
            <a:endParaRPr lang="en-US" sz="2800"/>
          </a:p>
        </p:txBody>
      </p:sp>
      <p:pic>
        <p:nvPicPr>
          <p:cNvPr id="8198" name="Picture 6" descr="http://g3.delphi.lv/images/pix/520x360/6943129f/zaglis-43493533.jpg"/>
          <p:cNvPicPr>
            <a:picLocks noChangeAspect="1" noChangeArrowheads="1"/>
          </p:cNvPicPr>
          <p:nvPr/>
        </p:nvPicPr>
        <p:blipFill>
          <a:blip r:embed="rId2"/>
          <a:srcRect/>
          <a:stretch>
            <a:fillRect/>
          </a:stretch>
        </p:blipFill>
        <p:spPr bwMode="auto">
          <a:xfrm>
            <a:off x="5214942" y="1714489"/>
            <a:ext cx="3929058" cy="2357453"/>
          </a:xfrm>
          <a:prstGeom prst="rect">
            <a:avLst/>
          </a:prstGeom>
          <a:ln>
            <a:noFill/>
          </a:ln>
          <a:effectLst>
            <a:softEdge rad="112500"/>
          </a:effectLst>
        </p:spPr>
      </p:pic>
      <p:pic>
        <p:nvPicPr>
          <p:cNvPr id="8200" name="Picture 8" descr="http://www.worldslastchance.com/images/articles/second-coming/second-coming-01.jpg"/>
          <p:cNvPicPr>
            <a:picLocks noChangeAspect="1" noChangeArrowheads="1"/>
          </p:cNvPicPr>
          <p:nvPr/>
        </p:nvPicPr>
        <p:blipFill>
          <a:blip r:embed="rId3"/>
          <a:srcRect/>
          <a:stretch>
            <a:fillRect/>
          </a:stretch>
        </p:blipFill>
        <p:spPr bwMode="auto">
          <a:xfrm>
            <a:off x="5000628" y="4010132"/>
            <a:ext cx="4143372" cy="28478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8"/>
                                        </p:tgtEl>
                                        <p:attrNameLst>
                                          <p:attrName>style.visibility</p:attrName>
                                        </p:attrNameLst>
                                      </p:cBhvr>
                                      <p:to>
                                        <p:strVal val="visible"/>
                                      </p:to>
                                    </p:set>
                                    <p:animEffect transition="in" filter="fade">
                                      <p:cBhvr>
                                        <p:cTn id="11" dur="2000"/>
                                        <p:tgtEl>
                                          <p:spTgt spid="819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par>
                                <p:cTn id="17" presetID="10" presetClass="entr" presetSubtype="0" fill="hold" nodeType="withEffect">
                                  <p:stCondLst>
                                    <p:cond delay="0"/>
                                  </p:stCondLst>
                                  <p:childTnLst>
                                    <p:set>
                                      <p:cBhvr>
                                        <p:cTn id="18" dur="1" fill="hold">
                                          <p:stCondLst>
                                            <p:cond delay="0"/>
                                          </p:stCondLst>
                                        </p:cTn>
                                        <p:tgtEl>
                                          <p:spTgt spid="8200"/>
                                        </p:tgtEl>
                                        <p:attrNameLst>
                                          <p:attrName>style.visibility</p:attrName>
                                        </p:attrNameLst>
                                      </p:cBhvr>
                                      <p:to>
                                        <p:strVal val="visible"/>
                                      </p:to>
                                    </p:set>
                                    <p:animEffect transition="in" filter="fade">
                                      <p:cBhvr>
                                        <p:cTn id="19" dur="2000"/>
                                        <p:tgtEl>
                                          <p:spTgt spid="8200"/>
                                        </p:tgtEl>
                                      </p:cBhvr>
                                    </p:animEffect>
                                  </p:childTnLst>
                                </p:cTn>
                              </p:par>
                            </p:childTnLst>
                          </p:cTn>
                        </p:par>
                        <p:par>
                          <p:cTn id="20" fill="hold">
                            <p:stCondLst>
                              <p:cond delay="4000"/>
                            </p:stCondLst>
                            <p:childTnLst>
                              <p:par>
                                <p:cTn id="21" presetID="2" presetClass="entr" presetSubtype="4" fill="hold" nodeType="after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additive="base">
                                        <p:cTn id="2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 calcmode="lin" valueType="num">
                                      <p:cBhvr additive="base">
                                        <p:cTn id="28"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cstate="print"/>
          <a:srcRect/>
          <a:stretch>
            <a:fillRect/>
          </a:stretch>
        </p:blipFill>
        <p:spPr bwMode="auto">
          <a:xfrm>
            <a:off x="971600" y="3929066"/>
            <a:ext cx="7929618" cy="2928934"/>
          </a:xfrm>
          <a:prstGeom prst="rect">
            <a:avLst/>
          </a:prstGeom>
          <a:ln>
            <a:noFill/>
          </a:ln>
          <a:effectLst>
            <a:softEdge rad="112500"/>
          </a:effectLst>
        </p:spPr>
      </p:pic>
      <p:sp>
        <p:nvSpPr>
          <p:cNvPr id="10243" name="Rectangle 2"/>
          <p:cNvSpPr>
            <a:spLocks noGrp="1" noChangeArrowheads="1"/>
          </p:cNvSpPr>
          <p:nvPr>
            <p:ph type="title" idx="4294967295"/>
          </p:nvPr>
        </p:nvSpPr>
        <p:spPr>
          <a:xfrm>
            <a:off x="468313" y="0"/>
            <a:ext cx="8229600" cy="620713"/>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538163"/>
            <a:ext cx="9144000" cy="3970337"/>
          </a:xfrm>
          <a:prstGeom prst="rect">
            <a:avLst/>
          </a:prstGeom>
          <a:noFill/>
          <a:ln w="9525">
            <a:noFill/>
            <a:miter lim="800000"/>
            <a:headEnd/>
            <a:tailEnd/>
          </a:ln>
        </p:spPr>
        <p:txBody>
          <a:bodyPr>
            <a:spAutoFit/>
          </a:bodyPr>
          <a:lstStyle/>
          <a:p>
            <a:pPr>
              <a:buFontTx/>
              <a:buChar char="•"/>
            </a:pPr>
            <a:r>
              <a:rPr lang="lv-LV" sz="2800" b="1" dirty="0"/>
              <a:t>Pēdējie laiki </a:t>
            </a:r>
            <a:r>
              <a:rPr lang="lv-LV" sz="2800" dirty="0"/>
              <a:t>nāks ar </a:t>
            </a:r>
            <a:r>
              <a:rPr lang="lv-LV" sz="2800" b="1" dirty="0" smtClean="0"/>
              <a:t>mieru, drošību un izlaidību</a:t>
            </a:r>
            <a:r>
              <a:rPr lang="lv-LV" sz="2800" dirty="0" smtClean="0"/>
              <a:t>!</a:t>
            </a:r>
            <a:endParaRPr lang="lv-LV" sz="2800" dirty="0"/>
          </a:p>
          <a:p>
            <a:pPr>
              <a:buFontTx/>
              <a:buChar char="•"/>
            </a:pPr>
            <a:r>
              <a:rPr lang="lv-LV" sz="2800" b="1" dirty="0"/>
              <a:t>Pasaules gals </a:t>
            </a:r>
            <a:r>
              <a:rPr lang="lv-LV" sz="2800" dirty="0"/>
              <a:t>nebūs ar kādu </a:t>
            </a:r>
            <a:r>
              <a:rPr lang="lv-LV" sz="2800" b="1" dirty="0"/>
              <a:t>katastrofu</a:t>
            </a:r>
            <a:r>
              <a:rPr lang="lv-LV" sz="2800" dirty="0"/>
              <a:t>, bet ar </a:t>
            </a:r>
            <a:r>
              <a:rPr lang="lv-LV" sz="2800" b="1" dirty="0"/>
              <a:t>Kristus</a:t>
            </a:r>
            <a:r>
              <a:rPr lang="lv-LV" sz="2800" dirty="0"/>
              <a:t> </a:t>
            </a:r>
            <a:r>
              <a:rPr lang="lv-LV" sz="2800" b="1" dirty="0"/>
              <a:t>2.nākšanu</a:t>
            </a:r>
            <a:r>
              <a:rPr lang="lv-LV" sz="2800" dirty="0"/>
              <a:t>: </a:t>
            </a:r>
            <a:r>
              <a:rPr lang="lv-LV" sz="2800" b="1" dirty="0"/>
              <a:t>ticīgiem – prieks</a:t>
            </a:r>
            <a:r>
              <a:rPr lang="lv-LV" sz="2800" dirty="0"/>
              <a:t>, </a:t>
            </a:r>
            <a:r>
              <a:rPr lang="lv-LV" sz="2800" b="1" dirty="0"/>
              <a:t>neticīgiem – pazudināšana</a:t>
            </a:r>
            <a:r>
              <a:rPr lang="lv-LV" sz="2800" dirty="0"/>
              <a:t>.</a:t>
            </a:r>
          </a:p>
          <a:p>
            <a:pPr>
              <a:buFontTx/>
              <a:buChar char="•"/>
            </a:pPr>
            <a:r>
              <a:rPr lang="lv-LV" sz="2800" dirty="0" smtClean="0"/>
              <a:t>No </a:t>
            </a:r>
            <a:r>
              <a:rPr lang="lv-LV" sz="2800" dirty="0"/>
              <a:t>vienas </a:t>
            </a:r>
            <a:r>
              <a:rPr lang="lv-LV" sz="2800" b="1" dirty="0"/>
              <a:t>pasaules gals </a:t>
            </a:r>
            <a:r>
              <a:rPr lang="lv-LV" sz="2800" dirty="0"/>
              <a:t>vēl </a:t>
            </a:r>
            <a:r>
              <a:rPr lang="lv-LV" sz="2800" b="1" dirty="0"/>
              <a:t>ne šogad</a:t>
            </a:r>
            <a:r>
              <a:rPr lang="lv-LV" sz="2800" dirty="0"/>
              <a:t>.</a:t>
            </a:r>
          </a:p>
          <a:p>
            <a:pPr>
              <a:buFontTx/>
              <a:buChar char="•"/>
            </a:pPr>
            <a:r>
              <a:rPr lang="lv-LV" sz="2800" dirty="0"/>
              <a:t>No otras puses: Jēzus saka, palieciet nomodā, jo jūs nezināt, kad </a:t>
            </a:r>
            <a:r>
              <a:rPr lang="lv-LV" sz="2800" b="1" dirty="0"/>
              <a:t>jūsu pasaules gals nāks</a:t>
            </a:r>
            <a:r>
              <a:rPr lang="lv-LV" sz="2800" dirty="0"/>
              <a:t>.</a:t>
            </a:r>
          </a:p>
          <a:p>
            <a:pPr>
              <a:buFontTx/>
              <a:buChar char="•"/>
            </a:pPr>
            <a:r>
              <a:rPr lang="lv-LV" sz="2800" dirty="0"/>
              <a:t>Kas </a:t>
            </a:r>
            <a:r>
              <a:rPr lang="lv-LV" sz="2800" b="1" dirty="0"/>
              <a:t>ticībā aizmieg</a:t>
            </a:r>
            <a:r>
              <a:rPr lang="lv-LV" sz="2800" dirty="0"/>
              <a:t>, to Kristus </a:t>
            </a:r>
            <a:r>
              <a:rPr lang="lv-LV" sz="2800" b="1" dirty="0"/>
              <a:t>modinās priekam</a:t>
            </a:r>
            <a:r>
              <a:rPr lang="lv-LV" sz="2800" dirty="0"/>
              <a:t>. Āmen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8"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2000"/>
                                        <p:tgtEl>
                                          <p:spTgt spid="4"/>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7">
                                            <p:txEl>
                                              <p:pRg st="4" end="4"/>
                                            </p:txEl>
                                          </p:spTgt>
                                        </p:tgtEl>
                                        <p:attrNameLst>
                                          <p:attrName>style.visibility</p:attrName>
                                        </p:attrNameLst>
                                      </p:cBhvr>
                                      <p:to>
                                        <p:strVal val="visible"/>
                                      </p:to>
                                    </p:set>
                                    <p:anim calcmode="lin" valueType="num">
                                      <p:cBhvr additive="base">
                                        <p:cTn id="16"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additive="base">
                                        <p:cTn id="2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3" fill="hold">
                            <p:stCondLst>
                              <p:cond delay="3500"/>
                            </p:stCondLst>
                            <p:childTnLst>
                              <p:par>
                                <p:cTn id="24" presetID="2" presetClass="entr" presetSubtype="4" fill="hold" nodeType="after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 calcmode="lin" valueType="num">
                                      <p:cBhvr additive="base">
                                        <p:cTn id="2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4500"/>
                            </p:stCondLst>
                            <p:childTnLst>
                              <p:par>
                                <p:cTn id="34" presetID="2" presetClass="entr" presetSubtype="4" fill="hold" nodeType="afterEffect">
                                  <p:stCondLst>
                                    <p:cond delay="0"/>
                                  </p:stCondLst>
                                  <p:childTnLst>
                                    <p:set>
                                      <p:cBhvr>
                                        <p:cTn id="35" dur="1" fill="hold">
                                          <p:stCondLst>
                                            <p:cond delay="0"/>
                                          </p:stCondLst>
                                        </p:cTn>
                                        <p:tgtEl>
                                          <p:spTgt spid="7">
                                            <p:txEl>
                                              <p:pRg st="0" end="0"/>
                                            </p:txEl>
                                          </p:spTgt>
                                        </p:tgtEl>
                                        <p:attrNameLst>
                                          <p:attrName>style.visibility</p:attrName>
                                        </p:attrNameLst>
                                      </p:cBhvr>
                                      <p:to>
                                        <p:strVal val="visible"/>
                                      </p:to>
                                    </p:set>
                                    <p:anim calcmode="lin" valueType="num">
                                      <p:cBhvr additive="base">
                                        <p:cTn id="3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5F8DCC2D-034A-4B06-AC7A-E5193FF514EC}" type="slidenum">
              <a:rPr lang="lv-LV" smtClean="0"/>
              <a:pPr/>
              <a:t>9</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5726</TotalTime>
  <Words>825</Words>
  <Application>Microsoft Office PowerPoint</Application>
  <PresentationFormat>On-screen Show (4:3)</PresentationFormat>
  <Paragraphs>43</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Mt.24:36-44 Būt nomodā</vt:lpstr>
      <vt:lpstr>Mt.24:36-44 Būt nomodā</vt:lpstr>
      <vt:lpstr>Slide 3</vt:lpstr>
      <vt:lpstr>Slide 4</vt:lpstr>
      <vt:lpstr>Slide 5</vt:lpstr>
      <vt:lpstr>Slide 6</vt:lpstr>
      <vt:lpstr>Slide 7</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Admin</cp:lastModifiedBy>
  <cp:revision>85</cp:revision>
  <dcterms:created xsi:type="dcterms:W3CDTF">2010-10-07T14:46:11Z</dcterms:created>
  <dcterms:modified xsi:type="dcterms:W3CDTF">2019-12-02T17:53:19Z</dcterms:modified>
</cp:coreProperties>
</file>