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sldIdLst>
    <p:sldId id="384" r:id="rId2"/>
    <p:sldId id="385" r:id="rId3"/>
    <p:sldId id="379" r:id="rId4"/>
    <p:sldId id="359" r:id="rId5"/>
    <p:sldId id="377" r:id="rId6"/>
    <p:sldId id="378" r:id="rId7"/>
    <p:sldId id="387" r:id="rId8"/>
    <p:sldId id="386" r:id="rId9"/>
    <p:sldId id="383" r:id="rId10"/>
    <p:sldId id="380" r:id="rId11"/>
    <p:sldId id="381" r:id="rId12"/>
    <p:sldId id="382" r:id="rId13"/>
    <p:sldId id="389" r:id="rId14"/>
    <p:sldId id="388" r:id="rId15"/>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96" autoAdjust="0"/>
    <p:restoredTop sz="94660"/>
  </p:normalViewPr>
  <p:slideViewPr>
    <p:cSldViewPr>
      <p:cViewPr varScale="1">
        <p:scale>
          <a:sx n="68" d="100"/>
          <a:sy n="68" d="100"/>
        </p:scale>
        <p:origin x="-152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1" y="1"/>
            <a:ext cx="2946448" cy="495858"/>
          </a:xfrm>
          <a:prstGeom prst="rect">
            <a:avLst/>
          </a:prstGeom>
          <a:noFill/>
          <a:ln w="9525">
            <a:noFill/>
            <a:miter lim="800000"/>
            <a:headEnd/>
            <a:tailEnd/>
          </a:ln>
          <a:effectLst/>
        </p:spPr>
        <p:txBody>
          <a:bodyPr vert="horz" wrap="square" lIns="90955" tIns="45478" rIns="90955" bIns="45478" numCol="1" anchor="t" anchorCtr="0" compatLnSpc="1">
            <a:prstTxWarp prst="textNoShape">
              <a:avLst/>
            </a:prstTxWarp>
          </a:bodyPr>
          <a:lstStyle>
            <a:lvl1pPr eaLnBrk="0" hangingPunct="0">
              <a:defRPr sz="1200">
                <a:latin typeface="Arial" charset="0"/>
              </a:defRPr>
            </a:lvl1pPr>
          </a:lstStyle>
          <a:p>
            <a:pPr>
              <a:defRPr/>
            </a:pPr>
            <a:endParaRPr lang="lv-LV"/>
          </a:p>
        </p:txBody>
      </p:sp>
      <p:sp>
        <p:nvSpPr>
          <p:cNvPr id="38915" name="Rectangle 3"/>
          <p:cNvSpPr>
            <a:spLocks noGrp="1" noChangeArrowheads="1"/>
          </p:cNvSpPr>
          <p:nvPr>
            <p:ph type="dt" idx="1"/>
          </p:nvPr>
        </p:nvSpPr>
        <p:spPr bwMode="auto">
          <a:xfrm>
            <a:off x="3851227" y="1"/>
            <a:ext cx="2944869" cy="495858"/>
          </a:xfrm>
          <a:prstGeom prst="rect">
            <a:avLst/>
          </a:prstGeom>
          <a:noFill/>
          <a:ln w="9525">
            <a:noFill/>
            <a:miter lim="800000"/>
            <a:headEnd/>
            <a:tailEnd/>
          </a:ln>
          <a:effectLst/>
        </p:spPr>
        <p:txBody>
          <a:bodyPr vert="horz" wrap="square" lIns="90955" tIns="45478" rIns="90955" bIns="45478" numCol="1" anchor="t" anchorCtr="0" compatLnSpc="1">
            <a:prstTxWarp prst="textNoShape">
              <a:avLst/>
            </a:prstTxWarp>
          </a:bodyPr>
          <a:lstStyle>
            <a:lvl1pPr algn="r" eaLnBrk="0" hangingPunct="0">
              <a:defRPr sz="1200">
                <a:latin typeface="Arial" charset="0"/>
              </a:defRPr>
            </a:lvl1pPr>
          </a:lstStyle>
          <a:p>
            <a:pPr>
              <a:defRPr/>
            </a:pPr>
            <a:fld id="{CA3CCD3E-4E52-404A-8BB0-B970A803B6DB}" type="datetimeFigureOut">
              <a:rPr lang="lv-LV"/>
              <a:pPr>
                <a:defRPr/>
              </a:pPr>
              <a:t>18.10.2021</a:t>
            </a:fld>
            <a:endParaRPr lang="lv-LV"/>
          </a:p>
        </p:txBody>
      </p:sp>
      <p:sp>
        <p:nvSpPr>
          <p:cNvPr id="16388"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38917" name="Rectangle 5"/>
          <p:cNvSpPr>
            <a:spLocks noGrp="1" noChangeArrowheads="1"/>
          </p:cNvSpPr>
          <p:nvPr>
            <p:ph type="body" sz="quarter" idx="3"/>
          </p:nvPr>
        </p:nvSpPr>
        <p:spPr bwMode="auto">
          <a:xfrm>
            <a:off x="680557" y="4715390"/>
            <a:ext cx="5438140" cy="4467461"/>
          </a:xfrm>
          <a:prstGeom prst="rect">
            <a:avLst/>
          </a:prstGeom>
          <a:noFill/>
          <a:ln w="9525">
            <a:noFill/>
            <a:miter lim="800000"/>
            <a:headEnd/>
            <a:tailEnd/>
          </a:ln>
          <a:effectLst/>
        </p:spPr>
        <p:txBody>
          <a:bodyPr vert="horz" wrap="square" lIns="90955" tIns="45478" rIns="90955" bIns="45478"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38918" name="Rectangle 6"/>
          <p:cNvSpPr>
            <a:spLocks noGrp="1" noChangeArrowheads="1"/>
          </p:cNvSpPr>
          <p:nvPr>
            <p:ph type="ftr" sz="quarter" idx="4"/>
          </p:nvPr>
        </p:nvSpPr>
        <p:spPr bwMode="auto">
          <a:xfrm>
            <a:off x="1" y="9429202"/>
            <a:ext cx="2946448" cy="495858"/>
          </a:xfrm>
          <a:prstGeom prst="rect">
            <a:avLst/>
          </a:prstGeom>
          <a:noFill/>
          <a:ln w="9525">
            <a:noFill/>
            <a:miter lim="800000"/>
            <a:headEnd/>
            <a:tailEnd/>
          </a:ln>
          <a:effectLst/>
        </p:spPr>
        <p:txBody>
          <a:bodyPr vert="horz" wrap="square" lIns="90955" tIns="45478" rIns="90955" bIns="45478" numCol="1" anchor="b" anchorCtr="0" compatLnSpc="1">
            <a:prstTxWarp prst="textNoShape">
              <a:avLst/>
            </a:prstTxWarp>
          </a:bodyPr>
          <a:lstStyle>
            <a:lvl1pPr eaLnBrk="0" hangingPunct="0">
              <a:defRPr sz="1200">
                <a:latin typeface="Arial" charset="0"/>
              </a:defRPr>
            </a:lvl1pPr>
          </a:lstStyle>
          <a:p>
            <a:pPr>
              <a:defRPr/>
            </a:pPr>
            <a:endParaRPr lang="lv-LV"/>
          </a:p>
        </p:txBody>
      </p:sp>
      <p:sp>
        <p:nvSpPr>
          <p:cNvPr id="38919" name="Rectangle 7"/>
          <p:cNvSpPr>
            <a:spLocks noGrp="1" noChangeArrowheads="1"/>
          </p:cNvSpPr>
          <p:nvPr>
            <p:ph type="sldNum" sz="quarter" idx="5"/>
          </p:nvPr>
        </p:nvSpPr>
        <p:spPr bwMode="auto">
          <a:xfrm>
            <a:off x="3851227" y="9429202"/>
            <a:ext cx="2944869" cy="495858"/>
          </a:xfrm>
          <a:prstGeom prst="rect">
            <a:avLst/>
          </a:prstGeom>
          <a:noFill/>
          <a:ln w="9525">
            <a:noFill/>
            <a:miter lim="800000"/>
            <a:headEnd/>
            <a:tailEnd/>
          </a:ln>
          <a:effectLst/>
        </p:spPr>
        <p:txBody>
          <a:bodyPr vert="horz" wrap="square" lIns="90955" tIns="45478" rIns="90955" bIns="45478" numCol="1" anchor="b" anchorCtr="0" compatLnSpc="1">
            <a:prstTxWarp prst="textNoShape">
              <a:avLst/>
            </a:prstTxWarp>
          </a:bodyPr>
          <a:lstStyle>
            <a:lvl1pPr algn="r" eaLnBrk="0" hangingPunct="0">
              <a:defRPr sz="1200">
                <a:latin typeface="Arial" charset="0"/>
              </a:defRPr>
            </a:lvl1pPr>
          </a:lstStyle>
          <a:p>
            <a:pPr>
              <a:defRPr/>
            </a:pPr>
            <a:fld id="{CD299B2E-2B52-4ADB-A9ED-EDE32833F3C3}" type="slidenum">
              <a:rPr lang="lv-LV"/>
              <a:pPr>
                <a:defRPr/>
              </a:pPr>
              <a:t>‹#›</a:t>
            </a:fld>
            <a:endParaRPr 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2B3AFF6B-9AB7-4031-91D2-DB806C4D8E14}" type="datetime1">
              <a:rPr lang="lv-LV"/>
              <a:pPr>
                <a:defRPr/>
              </a:pPr>
              <a:t>18.10.2021</a:t>
            </a:fld>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2C42B6D-7F21-4B19-B2D8-4FE6BEC56514}"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24CF3E7-02AB-4141-AB47-72E12AAB08A1}" type="datetime1">
              <a:rPr lang="lv-LV"/>
              <a:pPr>
                <a:defRPr/>
              </a:pPr>
              <a:t>18.10.2021</a:t>
            </a:fld>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91DFC11-DD11-4C31-B3EE-2718D5234483}"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534CDAA-6068-42FE-A898-605AC77C26C4}" type="datetime1">
              <a:rPr lang="lv-LV"/>
              <a:pPr>
                <a:defRPr/>
              </a:pPr>
              <a:t>18.10.2021</a:t>
            </a:fld>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9A7362C-EC94-4B44-864B-8D21DF568496}"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84AA79A9-16BD-4C2A-962D-4D2FCC80E802}" type="datetime1">
              <a:rPr lang="lv-LV"/>
              <a:pPr>
                <a:defRPr/>
              </a:pPr>
              <a:t>18.10.2021</a:t>
            </a:fld>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14DC6FF-D868-4F03-A8F1-0FDAED48F454}"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1A0962D-3B2D-412D-83AA-71244A159E22}" type="datetime1">
              <a:rPr lang="lv-LV"/>
              <a:pPr>
                <a:defRPr/>
              </a:pPr>
              <a:t>18.10.2021</a:t>
            </a:fld>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C6D6676-F18F-43B2-9E23-5BA6C2473C3C}"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27D0DC55-5220-4060-8EB4-9D24528DC9DB}" type="datetime1">
              <a:rPr lang="lv-LV"/>
              <a:pPr>
                <a:defRPr/>
              </a:pPr>
              <a:t>18.10.2021</a:t>
            </a:fld>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436D183-31F8-4DEC-BC3D-E6105C9746A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475B173F-641F-4478-AC49-067593C509AE}" type="datetime1">
              <a:rPr lang="lv-LV"/>
              <a:pPr>
                <a:defRPr/>
              </a:pPr>
              <a:t>18.10.2021</a:t>
            </a:fld>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CCD99889-4C06-4421-8D2B-521764609B24}"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17526EEB-005A-49A4-A08F-54B55176B031}" type="datetime1">
              <a:rPr lang="lv-LV"/>
              <a:pPr>
                <a:defRPr/>
              </a:pPr>
              <a:t>18.10.2021</a:t>
            </a:fld>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73AD0698-955D-43AD-A9ED-C0EEDE8F31E7}"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3E19ECF-A995-4F83-BD53-B861027D9CC3}" type="datetime1">
              <a:rPr lang="lv-LV"/>
              <a:pPr>
                <a:defRPr/>
              </a:pPr>
              <a:t>18.10.2021</a:t>
            </a:fld>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3590AA48-3CE3-4286-A469-724E353ED03E}"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8408500-6DCC-4BD2-AF50-2D0F4FAE71B4}" type="datetime1">
              <a:rPr lang="lv-LV"/>
              <a:pPr>
                <a:defRPr/>
              </a:pPr>
              <a:t>18.10.2021</a:t>
            </a:fld>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B79ED06-9BE7-4F8D-B309-7979C413550F}"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665BBE4-4AEF-4810-BA48-FA220727107F}" type="datetime1">
              <a:rPr lang="lv-LV"/>
              <a:pPr>
                <a:defRPr/>
              </a:pPr>
              <a:t>18.10.2021</a:t>
            </a:fld>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41319B5-E60B-4457-A135-F50CE787988B}"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fld id="{3121775A-1D3D-47A6-A453-6F2B2040E21B}" type="datetime1">
              <a:rPr lang="lv-LV"/>
              <a:pPr>
                <a:defRPr/>
              </a:pPr>
              <a:t>18.10.2021</a:t>
            </a:fld>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B06FD45D-971C-4392-AAF0-986C9572EF34}"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987" name="Rectangle 3"/>
          <p:cNvSpPr>
            <a:spLocks noChangeArrowheads="1"/>
          </p:cNvSpPr>
          <p:nvPr/>
        </p:nvSpPr>
        <p:spPr bwMode="auto">
          <a:xfrm>
            <a:off x="1" y="0"/>
            <a:ext cx="9144000" cy="769441"/>
          </a:xfrm>
          <a:prstGeom prst="rect">
            <a:avLst/>
          </a:prstGeom>
          <a:noFill/>
          <a:ln w="9525">
            <a:noFill/>
            <a:miter lim="800000"/>
            <a:headEnd/>
            <a:tailEnd/>
          </a:ln>
          <a:effectLst/>
        </p:spPr>
        <p:txBody>
          <a:bodyPr wrap="square">
            <a:spAutoFit/>
          </a:bodyPr>
          <a:lstStyle/>
          <a:p>
            <a:pPr algn="ctr">
              <a:defRPr/>
            </a:pPr>
            <a:r>
              <a:rPr lang="lv-LV" sz="4400" b="1" dirty="0" smtClean="0">
                <a:solidFill>
                  <a:schemeClr val="accent4">
                    <a:lumMod val="10000"/>
                  </a:schemeClr>
                </a:solidFill>
                <a:latin typeface="+mj-lt"/>
                <a:ea typeface="+mj-ea"/>
                <a:cs typeface="+mj-cs"/>
              </a:rPr>
              <a:t>2.Moz.18 </a:t>
            </a:r>
            <a:r>
              <a:rPr lang="lv-LV" sz="4400" b="1" dirty="0" err="1" smtClean="0">
                <a:solidFill>
                  <a:schemeClr val="accent4">
                    <a:lumMod val="10000"/>
                  </a:schemeClr>
                </a:solidFill>
                <a:latin typeface="+mj-lt"/>
                <a:ea typeface="+mj-ea"/>
                <a:cs typeface="+mj-cs"/>
              </a:rPr>
              <a:t>Jetrus</a:t>
            </a:r>
            <a:r>
              <a:rPr lang="lv-LV" sz="4400" b="1" dirty="0" smtClean="0">
                <a:solidFill>
                  <a:schemeClr val="accent4">
                    <a:lumMod val="10000"/>
                  </a:schemeClr>
                </a:solidFill>
                <a:latin typeface="+mj-lt"/>
                <a:ea typeface="+mj-ea"/>
                <a:cs typeface="+mj-cs"/>
              </a:rPr>
              <a:t> padoms Mozum</a:t>
            </a:r>
            <a:endParaRPr lang="lv-LV" sz="4400" b="1" dirty="0">
              <a:solidFill>
                <a:schemeClr val="accent4">
                  <a:lumMod val="10000"/>
                </a:schemeClr>
              </a:solidFill>
              <a:latin typeface="+mj-lt"/>
              <a:ea typeface="+mj-ea"/>
              <a:cs typeface="+mj-cs"/>
            </a:endParaRPr>
          </a:p>
        </p:txBody>
      </p:sp>
      <p:pic>
        <p:nvPicPr>
          <p:cNvPr id="3074" name="Picture 2" descr="Moses - World History Encyclopedia"/>
          <p:cNvPicPr>
            <a:picLocks noChangeAspect="1" noChangeArrowheads="1"/>
          </p:cNvPicPr>
          <p:nvPr/>
        </p:nvPicPr>
        <p:blipFill>
          <a:blip r:embed="rId2" cstate="print"/>
          <a:srcRect/>
          <a:stretch>
            <a:fillRect/>
          </a:stretch>
        </p:blipFill>
        <p:spPr bwMode="auto">
          <a:xfrm>
            <a:off x="1907704" y="764703"/>
            <a:ext cx="5328592" cy="6095909"/>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97987"/>
                                        </p:tgtEl>
                                        <p:attrNameLst>
                                          <p:attrName>style.visibility</p:attrName>
                                        </p:attrNameLst>
                                      </p:cBhvr>
                                      <p:to>
                                        <p:strVal val="visible"/>
                                      </p:to>
                                    </p:set>
                                    <p:animEffect transition="in" filter="checkerboard(across)">
                                      <p:cBhvr>
                                        <p:cTn id="7" dur="500"/>
                                        <p:tgtEl>
                                          <p:spTgt spid="2979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987" name="Rectangle 3"/>
          <p:cNvSpPr>
            <a:spLocks noChangeArrowheads="1"/>
          </p:cNvSpPr>
          <p:nvPr/>
        </p:nvSpPr>
        <p:spPr bwMode="auto">
          <a:xfrm>
            <a:off x="1" y="0"/>
            <a:ext cx="9144000" cy="646331"/>
          </a:xfrm>
          <a:prstGeom prst="rect">
            <a:avLst/>
          </a:prstGeom>
          <a:noFill/>
          <a:ln w="9525">
            <a:noFill/>
            <a:miter lim="800000"/>
            <a:headEnd/>
            <a:tailEnd/>
          </a:ln>
          <a:effectLst/>
        </p:spPr>
        <p:txBody>
          <a:bodyPr wrap="square">
            <a:spAutoFit/>
          </a:bodyPr>
          <a:lstStyle/>
          <a:p>
            <a:pPr algn="ctr">
              <a:defRPr/>
            </a:pPr>
            <a:r>
              <a:rPr lang="lv-LV" sz="3600" b="1" dirty="0" smtClean="0">
                <a:solidFill>
                  <a:schemeClr val="accent4">
                    <a:lumMod val="10000"/>
                  </a:schemeClr>
                </a:solidFill>
                <a:latin typeface="+mj-lt"/>
                <a:ea typeface="+mj-ea"/>
                <a:cs typeface="+mj-cs"/>
              </a:rPr>
              <a:t>Ap.d.2:42-47 Apustuļu darbs ikdienas</a:t>
            </a:r>
            <a:endParaRPr lang="lv-LV" sz="3600" b="1" dirty="0">
              <a:solidFill>
                <a:schemeClr val="accent4">
                  <a:lumMod val="10000"/>
                </a:schemeClr>
              </a:solidFill>
              <a:latin typeface="+mj-lt"/>
              <a:ea typeface="+mj-ea"/>
              <a:cs typeface="+mj-cs"/>
            </a:endParaRPr>
          </a:p>
        </p:txBody>
      </p:sp>
      <p:sp>
        <p:nvSpPr>
          <p:cNvPr id="297989" name="Rectangle 5"/>
          <p:cNvSpPr>
            <a:spLocks noChangeArrowheads="1"/>
          </p:cNvSpPr>
          <p:nvPr/>
        </p:nvSpPr>
        <p:spPr bwMode="auto">
          <a:xfrm>
            <a:off x="0" y="571480"/>
            <a:ext cx="6072198" cy="6001643"/>
          </a:xfrm>
          <a:prstGeom prst="rect">
            <a:avLst/>
          </a:prstGeom>
          <a:noFill/>
          <a:ln w="9525">
            <a:noFill/>
            <a:miter lim="800000"/>
            <a:headEnd/>
            <a:tailEnd/>
          </a:ln>
          <a:effectLst/>
        </p:spPr>
        <p:txBody>
          <a:bodyPr wrap="square" anchor="ctr">
            <a:spAutoFit/>
          </a:bodyPr>
          <a:lstStyle/>
          <a:p>
            <a:pPr>
              <a:buFont typeface="Arial" pitchFamily="34" charset="0"/>
              <a:buChar char="•"/>
              <a:defRPr/>
            </a:pPr>
            <a:r>
              <a:rPr lang="lv-LV" sz="2400" dirty="0" smtClean="0">
                <a:solidFill>
                  <a:srgbClr val="000000"/>
                </a:solidFill>
                <a:latin typeface="Arial" pitchFamily="34" charset="0"/>
                <a:cs typeface="Arial" pitchFamily="34" charset="0"/>
              </a:rPr>
              <a:t>42 un tie pastāvēja </a:t>
            </a:r>
            <a:r>
              <a:rPr lang="lv-LV" sz="2400" b="1" dirty="0" smtClean="0">
                <a:solidFill>
                  <a:srgbClr val="000000"/>
                </a:solidFill>
                <a:latin typeface="Arial" pitchFamily="34" charset="0"/>
                <a:cs typeface="Arial" pitchFamily="34" charset="0"/>
              </a:rPr>
              <a:t>apustuļu mācībā </a:t>
            </a:r>
            <a:r>
              <a:rPr lang="lv-LV" sz="2400" dirty="0" smtClean="0">
                <a:solidFill>
                  <a:srgbClr val="000000"/>
                </a:solidFill>
                <a:latin typeface="Arial" pitchFamily="34" charset="0"/>
                <a:cs typeface="Arial" pitchFamily="34" charset="0"/>
              </a:rPr>
              <a:t>un </a:t>
            </a:r>
            <a:r>
              <a:rPr lang="lv-LV" sz="2400" b="1" dirty="0" smtClean="0">
                <a:solidFill>
                  <a:srgbClr val="000000"/>
                </a:solidFill>
                <a:latin typeface="Arial" pitchFamily="34" charset="0"/>
                <a:cs typeface="Arial" pitchFamily="34" charset="0"/>
              </a:rPr>
              <a:t>sadraudzībā</a:t>
            </a:r>
            <a:r>
              <a:rPr lang="lv-LV" sz="2400" dirty="0" smtClean="0">
                <a:solidFill>
                  <a:srgbClr val="000000"/>
                </a:solidFill>
                <a:latin typeface="Arial" pitchFamily="34" charset="0"/>
                <a:cs typeface="Arial" pitchFamily="34" charset="0"/>
              </a:rPr>
              <a:t>, </a:t>
            </a:r>
            <a:r>
              <a:rPr lang="lv-LV" sz="2400" b="1" dirty="0" smtClean="0">
                <a:solidFill>
                  <a:srgbClr val="000000"/>
                </a:solidFill>
                <a:latin typeface="Arial" pitchFamily="34" charset="0"/>
                <a:cs typeface="Arial" pitchFamily="34" charset="0"/>
              </a:rPr>
              <a:t>maizes laušanā </a:t>
            </a:r>
            <a:r>
              <a:rPr lang="lv-LV" sz="2400" dirty="0" smtClean="0">
                <a:solidFill>
                  <a:srgbClr val="000000"/>
                </a:solidFill>
                <a:latin typeface="Arial" pitchFamily="34" charset="0"/>
                <a:cs typeface="Arial" pitchFamily="34" charset="0"/>
              </a:rPr>
              <a:t>un </a:t>
            </a:r>
            <a:r>
              <a:rPr lang="lv-LV" sz="2400" b="1" dirty="0" smtClean="0">
                <a:solidFill>
                  <a:srgbClr val="000000"/>
                </a:solidFill>
                <a:latin typeface="Arial" pitchFamily="34" charset="0"/>
                <a:cs typeface="Arial" pitchFamily="34" charset="0"/>
              </a:rPr>
              <a:t>lūgšanās</a:t>
            </a:r>
            <a:r>
              <a:rPr lang="lv-LV" sz="2400" dirty="0" smtClean="0">
                <a:solidFill>
                  <a:srgbClr val="000000"/>
                </a:solidFill>
                <a:latin typeface="Arial" pitchFamily="34" charset="0"/>
                <a:cs typeface="Arial" pitchFamily="34" charset="0"/>
              </a:rPr>
              <a:t>.</a:t>
            </a:r>
          </a:p>
          <a:p>
            <a:pPr>
              <a:buFont typeface="Arial" pitchFamily="34" charset="0"/>
              <a:buChar char="•"/>
              <a:defRPr/>
            </a:pPr>
            <a:r>
              <a:rPr lang="lv-LV" sz="2400" dirty="0" smtClean="0">
                <a:solidFill>
                  <a:srgbClr val="000000"/>
                </a:solidFill>
                <a:latin typeface="Arial" pitchFamily="34" charset="0"/>
                <a:cs typeface="Arial" pitchFamily="34" charset="0"/>
              </a:rPr>
              <a:t>43 Visus pārņēma bailes, un apustuļi darīja daudz brīnumu un zīmju.</a:t>
            </a:r>
          </a:p>
          <a:p>
            <a:pPr>
              <a:buFont typeface="Arial" pitchFamily="34" charset="0"/>
              <a:buChar char="•"/>
              <a:defRPr/>
            </a:pPr>
            <a:r>
              <a:rPr lang="lv-LV" sz="2400" dirty="0" smtClean="0">
                <a:solidFill>
                  <a:srgbClr val="000000"/>
                </a:solidFill>
                <a:latin typeface="Arial" pitchFamily="34" charset="0"/>
                <a:cs typeface="Arial" pitchFamily="34" charset="0"/>
              </a:rPr>
              <a:t>44 Bet visi ticīgie turējās kopā, un viss tiem bija kopīgs;</a:t>
            </a:r>
          </a:p>
          <a:p>
            <a:pPr>
              <a:buFont typeface="Arial" pitchFamily="34" charset="0"/>
              <a:buChar char="•"/>
              <a:defRPr/>
            </a:pPr>
            <a:r>
              <a:rPr lang="lv-LV" sz="2400" dirty="0" smtClean="0">
                <a:solidFill>
                  <a:srgbClr val="000000"/>
                </a:solidFill>
                <a:latin typeface="Arial" pitchFamily="34" charset="0"/>
                <a:cs typeface="Arial" pitchFamily="34" charset="0"/>
              </a:rPr>
              <a:t>45 viņi pārdeva savus īpašumus un rocību un izdalīja visiem, kā kuram vajadzēja.</a:t>
            </a:r>
          </a:p>
          <a:p>
            <a:pPr>
              <a:buFont typeface="Arial" pitchFamily="34" charset="0"/>
              <a:buChar char="•"/>
              <a:defRPr/>
            </a:pPr>
            <a:r>
              <a:rPr lang="lv-LV" sz="2400" dirty="0" smtClean="0">
                <a:solidFill>
                  <a:srgbClr val="000000"/>
                </a:solidFill>
                <a:latin typeface="Arial" pitchFamily="34" charset="0"/>
                <a:cs typeface="Arial" pitchFamily="34" charset="0"/>
              </a:rPr>
              <a:t>46 Viņi mēdza ik dienas vienprātīgi sanākt Templī, pa mājām tie lauza maizi un baudīja barību ar gavilēm un vientiesīgu sirdi,</a:t>
            </a:r>
          </a:p>
          <a:p>
            <a:pPr>
              <a:buFont typeface="Arial" pitchFamily="34" charset="0"/>
              <a:buChar char="•"/>
              <a:defRPr/>
            </a:pPr>
            <a:r>
              <a:rPr lang="lv-LV" sz="2400" dirty="0" smtClean="0">
                <a:solidFill>
                  <a:srgbClr val="000000"/>
                </a:solidFill>
                <a:latin typeface="Arial" pitchFamily="34" charset="0"/>
                <a:cs typeface="Arial" pitchFamily="34" charset="0"/>
              </a:rPr>
              <a:t>47 slavēdami Dievu, un viņi bija ieredzēti visā tautā. Bet Tas Kungs </a:t>
            </a:r>
            <a:r>
              <a:rPr lang="lv-LV" sz="2400" b="1" dirty="0" smtClean="0">
                <a:solidFill>
                  <a:srgbClr val="000000"/>
                </a:solidFill>
                <a:latin typeface="Arial" pitchFamily="34" charset="0"/>
                <a:cs typeface="Arial" pitchFamily="34" charset="0"/>
              </a:rPr>
              <a:t>ik dienas pievienoja viņiem tos, kas tika izglābti</a:t>
            </a:r>
            <a:r>
              <a:rPr lang="lv-LV" sz="2400" dirty="0" smtClean="0">
                <a:solidFill>
                  <a:srgbClr val="000000"/>
                </a:solidFill>
                <a:latin typeface="Arial" pitchFamily="34" charset="0"/>
                <a:cs typeface="Arial" pitchFamily="34" charset="0"/>
              </a:rPr>
              <a:t>.</a:t>
            </a:r>
          </a:p>
        </p:txBody>
      </p:sp>
      <p:pic>
        <p:nvPicPr>
          <p:cNvPr id="13314" name="Picture 2" descr="Acts 2:1-47 THE HOLY BIBLE- The Acts Of The Apostles Chapter 2:1-47"/>
          <p:cNvPicPr>
            <a:picLocks noChangeAspect="1" noChangeArrowheads="1"/>
          </p:cNvPicPr>
          <p:nvPr/>
        </p:nvPicPr>
        <p:blipFill>
          <a:blip r:embed="rId2" cstate="print"/>
          <a:srcRect t="22917" r="60000"/>
          <a:stretch>
            <a:fillRect/>
          </a:stretch>
        </p:blipFill>
        <p:spPr bwMode="auto">
          <a:xfrm>
            <a:off x="5931224" y="1071546"/>
            <a:ext cx="3212776" cy="4714908"/>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97987"/>
                                        </p:tgtEl>
                                        <p:attrNameLst>
                                          <p:attrName>style.visibility</p:attrName>
                                        </p:attrNameLst>
                                      </p:cBhvr>
                                      <p:to>
                                        <p:strVal val="visible"/>
                                      </p:to>
                                    </p:set>
                                    <p:animEffect transition="in" filter="checkerboard(across)">
                                      <p:cBhvr>
                                        <p:cTn id="7" dur="500"/>
                                        <p:tgtEl>
                                          <p:spTgt spid="297987"/>
                                        </p:tgtEl>
                                      </p:cBhvr>
                                    </p:animEffect>
                                  </p:childTnLst>
                                </p:cTn>
                              </p:par>
                              <p:par>
                                <p:cTn id="8" presetID="10" presetClass="entr" presetSubtype="0" fill="hold" nodeType="withEffect">
                                  <p:stCondLst>
                                    <p:cond delay="0"/>
                                  </p:stCondLst>
                                  <p:childTnLst>
                                    <p:set>
                                      <p:cBhvr>
                                        <p:cTn id="9" dur="1" fill="hold">
                                          <p:stCondLst>
                                            <p:cond delay="0"/>
                                          </p:stCondLst>
                                        </p:cTn>
                                        <p:tgtEl>
                                          <p:spTgt spid="13314"/>
                                        </p:tgtEl>
                                        <p:attrNameLst>
                                          <p:attrName>style.visibility</p:attrName>
                                        </p:attrNameLst>
                                      </p:cBhvr>
                                      <p:to>
                                        <p:strVal val="visible"/>
                                      </p:to>
                                    </p:set>
                                    <p:animEffect transition="in" filter="fade">
                                      <p:cBhvr>
                                        <p:cTn id="10" dur="2000"/>
                                        <p:tgtEl>
                                          <p:spTgt spid="13314"/>
                                        </p:tgtEl>
                                      </p:cBhvr>
                                    </p:animEffect>
                                  </p:childTnLst>
                                </p:cTn>
                              </p:par>
                            </p:childTnLst>
                          </p:cTn>
                        </p:par>
                        <p:par>
                          <p:cTn id="11" fill="hold">
                            <p:stCondLst>
                              <p:cond delay="2000"/>
                            </p:stCondLst>
                            <p:childTnLst>
                              <p:par>
                                <p:cTn id="12" presetID="13" presetClass="entr" presetSubtype="16" fill="hold" nodeType="afterEffect">
                                  <p:stCondLst>
                                    <p:cond delay="0"/>
                                  </p:stCondLst>
                                  <p:childTnLst>
                                    <p:set>
                                      <p:cBhvr>
                                        <p:cTn id="13" dur="1" fill="hold">
                                          <p:stCondLst>
                                            <p:cond delay="0"/>
                                          </p:stCondLst>
                                        </p:cTn>
                                        <p:tgtEl>
                                          <p:spTgt spid="297989">
                                            <p:txEl>
                                              <p:pRg st="0" end="0"/>
                                            </p:txEl>
                                          </p:spTgt>
                                        </p:tgtEl>
                                        <p:attrNameLst>
                                          <p:attrName>style.visibility</p:attrName>
                                        </p:attrNameLst>
                                      </p:cBhvr>
                                      <p:to>
                                        <p:strVal val="visible"/>
                                      </p:to>
                                    </p:set>
                                    <p:animEffect transition="in" filter="plus(in)">
                                      <p:cBhvr>
                                        <p:cTn id="14" dur="2000"/>
                                        <p:tgtEl>
                                          <p:spTgt spid="297989">
                                            <p:txEl>
                                              <p:pRg st="0" end="0"/>
                                            </p:txEl>
                                          </p:spTgt>
                                        </p:tgtEl>
                                      </p:cBhvr>
                                    </p:animEffect>
                                  </p:childTnLst>
                                </p:cTn>
                              </p:par>
                            </p:childTnLst>
                          </p:cTn>
                        </p:par>
                        <p:par>
                          <p:cTn id="15" fill="hold">
                            <p:stCondLst>
                              <p:cond delay="4000"/>
                            </p:stCondLst>
                            <p:childTnLst>
                              <p:par>
                                <p:cTn id="16" presetID="13" presetClass="entr" presetSubtype="16" fill="hold" nodeType="afterEffect">
                                  <p:stCondLst>
                                    <p:cond delay="0"/>
                                  </p:stCondLst>
                                  <p:childTnLst>
                                    <p:set>
                                      <p:cBhvr>
                                        <p:cTn id="17" dur="1" fill="hold">
                                          <p:stCondLst>
                                            <p:cond delay="0"/>
                                          </p:stCondLst>
                                        </p:cTn>
                                        <p:tgtEl>
                                          <p:spTgt spid="297989">
                                            <p:txEl>
                                              <p:pRg st="1" end="1"/>
                                            </p:txEl>
                                          </p:spTgt>
                                        </p:tgtEl>
                                        <p:attrNameLst>
                                          <p:attrName>style.visibility</p:attrName>
                                        </p:attrNameLst>
                                      </p:cBhvr>
                                      <p:to>
                                        <p:strVal val="visible"/>
                                      </p:to>
                                    </p:set>
                                    <p:animEffect transition="in" filter="plus(in)">
                                      <p:cBhvr>
                                        <p:cTn id="18" dur="2000"/>
                                        <p:tgtEl>
                                          <p:spTgt spid="297989">
                                            <p:txEl>
                                              <p:pRg st="1" end="1"/>
                                            </p:txEl>
                                          </p:spTgt>
                                        </p:tgtEl>
                                      </p:cBhvr>
                                    </p:animEffect>
                                  </p:childTnLst>
                                </p:cTn>
                              </p:par>
                            </p:childTnLst>
                          </p:cTn>
                        </p:par>
                        <p:par>
                          <p:cTn id="19" fill="hold">
                            <p:stCondLst>
                              <p:cond delay="6000"/>
                            </p:stCondLst>
                            <p:childTnLst>
                              <p:par>
                                <p:cTn id="20" presetID="13" presetClass="entr" presetSubtype="16" fill="hold" nodeType="afterEffect">
                                  <p:stCondLst>
                                    <p:cond delay="0"/>
                                  </p:stCondLst>
                                  <p:childTnLst>
                                    <p:set>
                                      <p:cBhvr>
                                        <p:cTn id="21" dur="1" fill="hold">
                                          <p:stCondLst>
                                            <p:cond delay="0"/>
                                          </p:stCondLst>
                                        </p:cTn>
                                        <p:tgtEl>
                                          <p:spTgt spid="297989">
                                            <p:txEl>
                                              <p:pRg st="2" end="2"/>
                                            </p:txEl>
                                          </p:spTgt>
                                        </p:tgtEl>
                                        <p:attrNameLst>
                                          <p:attrName>style.visibility</p:attrName>
                                        </p:attrNameLst>
                                      </p:cBhvr>
                                      <p:to>
                                        <p:strVal val="visible"/>
                                      </p:to>
                                    </p:set>
                                    <p:animEffect transition="in" filter="plus(in)">
                                      <p:cBhvr>
                                        <p:cTn id="22" dur="2000"/>
                                        <p:tgtEl>
                                          <p:spTgt spid="297989">
                                            <p:txEl>
                                              <p:pRg st="2" end="2"/>
                                            </p:txEl>
                                          </p:spTgt>
                                        </p:tgtEl>
                                      </p:cBhvr>
                                    </p:animEffect>
                                  </p:childTnLst>
                                </p:cTn>
                              </p:par>
                            </p:childTnLst>
                          </p:cTn>
                        </p:par>
                        <p:par>
                          <p:cTn id="23" fill="hold">
                            <p:stCondLst>
                              <p:cond delay="8000"/>
                            </p:stCondLst>
                            <p:childTnLst>
                              <p:par>
                                <p:cTn id="24" presetID="13" presetClass="entr" presetSubtype="16" fill="hold" nodeType="afterEffect">
                                  <p:stCondLst>
                                    <p:cond delay="0"/>
                                  </p:stCondLst>
                                  <p:childTnLst>
                                    <p:set>
                                      <p:cBhvr>
                                        <p:cTn id="25" dur="1" fill="hold">
                                          <p:stCondLst>
                                            <p:cond delay="0"/>
                                          </p:stCondLst>
                                        </p:cTn>
                                        <p:tgtEl>
                                          <p:spTgt spid="297989">
                                            <p:txEl>
                                              <p:pRg st="3" end="3"/>
                                            </p:txEl>
                                          </p:spTgt>
                                        </p:tgtEl>
                                        <p:attrNameLst>
                                          <p:attrName>style.visibility</p:attrName>
                                        </p:attrNameLst>
                                      </p:cBhvr>
                                      <p:to>
                                        <p:strVal val="visible"/>
                                      </p:to>
                                    </p:set>
                                    <p:animEffect transition="in" filter="plus(in)">
                                      <p:cBhvr>
                                        <p:cTn id="26" dur="2000"/>
                                        <p:tgtEl>
                                          <p:spTgt spid="297989">
                                            <p:txEl>
                                              <p:pRg st="3" end="3"/>
                                            </p:txEl>
                                          </p:spTgt>
                                        </p:tgtEl>
                                      </p:cBhvr>
                                    </p:animEffect>
                                  </p:childTnLst>
                                </p:cTn>
                              </p:par>
                            </p:childTnLst>
                          </p:cTn>
                        </p:par>
                        <p:par>
                          <p:cTn id="27" fill="hold">
                            <p:stCondLst>
                              <p:cond delay="10000"/>
                            </p:stCondLst>
                            <p:childTnLst>
                              <p:par>
                                <p:cTn id="28" presetID="13" presetClass="entr" presetSubtype="16" fill="hold" nodeType="afterEffect">
                                  <p:stCondLst>
                                    <p:cond delay="0"/>
                                  </p:stCondLst>
                                  <p:childTnLst>
                                    <p:set>
                                      <p:cBhvr>
                                        <p:cTn id="29" dur="1" fill="hold">
                                          <p:stCondLst>
                                            <p:cond delay="0"/>
                                          </p:stCondLst>
                                        </p:cTn>
                                        <p:tgtEl>
                                          <p:spTgt spid="297989">
                                            <p:txEl>
                                              <p:pRg st="4" end="4"/>
                                            </p:txEl>
                                          </p:spTgt>
                                        </p:tgtEl>
                                        <p:attrNameLst>
                                          <p:attrName>style.visibility</p:attrName>
                                        </p:attrNameLst>
                                      </p:cBhvr>
                                      <p:to>
                                        <p:strVal val="visible"/>
                                      </p:to>
                                    </p:set>
                                    <p:animEffect transition="in" filter="plus(in)">
                                      <p:cBhvr>
                                        <p:cTn id="30" dur="2000"/>
                                        <p:tgtEl>
                                          <p:spTgt spid="297989">
                                            <p:txEl>
                                              <p:pRg st="4" end="4"/>
                                            </p:txEl>
                                          </p:spTgt>
                                        </p:tgtEl>
                                      </p:cBhvr>
                                    </p:animEffect>
                                  </p:childTnLst>
                                </p:cTn>
                              </p:par>
                            </p:childTnLst>
                          </p:cTn>
                        </p:par>
                        <p:par>
                          <p:cTn id="31" fill="hold">
                            <p:stCondLst>
                              <p:cond delay="12000"/>
                            </p:stCondLst>
                            <p:childTnLst>
                              <p:par>
                                <p:cTn id="32" presetID="13" presetClass="entr" presetSubtype="16" fill="hold" nodeType="afterEffect">
                                  <p:stCondLst>
                                    <p:cond delay="0"/>
                                  </p:stCondLst>
                                  <p:childTnLst>
                                    <p:set>
                                      <p:cBhvr>
                                        <p:cTn id="33" dur="1" fill="hold">
                                          <p:stCondLst>
                                            <p:cond delay="0"/>
                                          </p:stCondLst>
                                        </p:cTn>
                                        <p:tgtEl>
                                          <p:spTgt spid="297989">
                                            <p:txEl>
                                              <p:pRg st="5" end="5"/>
                                            </p:txEl>
                                          </p:spTgt>
                                        </p:tgtEl>
                                        <p:attrNameLst>
                                          <p:attrName>style.visibility</p:attrName>
                                        </p:attrNameLst>
                                      </p:cBhvr>
                                      <p:to>
                                        <p:strVal val="visible"/>
                                      </p:to>
                                    </p:set>
                                    <p:animEffect transition="in" filter="plus(in)">
                                      <p:cBhvr>
                                        <p:cTn id="34" dur="2000"/>
                                        <p:tgtEl>
                                          <p:spTgt spid="29798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987" name="Rectangle 3"/>
          <p:cNvSpPr>
            <a:spLocks noChangeArrowheads="1"/>
          </p:cNvSpPr>
          <p:nvPr/>
        </p:nvSpPr>
        <p:spPr bwMode="auto">
          <a:xfrm>
            <a:off x="1" y="0"/>
            <a:ext cx="9144000" cy="646331"/>
          </a:xfrm>
          <a:prstGeom prst="rect">
            <a:avLst/>
          </a:prstGeom>
          <a:noFill/>
          <a:ln w="9525">
            <a:noFill/>
            <a:miter lim="800000"/>
            <a:headEnd/>
            <a:tailEnd/>
          </a:ln>
          <a:effectLst/>
        </p:spPr>
        <p:txBody>
          <a:bodyPr wrap="square">
            <a:spAutoFit/>
          </a:bodyPr>
          <a:lstStyle/>
          <a:p>
            <a:pPr algn="ctr">
              <a:defRPr/>
            </a:pPr>
            <a:r>
              <a:rPr lang="lv-LV" sz="3600" b="1" dirty="0" smtClean="0">
                <a:solidFill>
                  <a:schemeClr val="accent4">
                    <a:lumMod val="10000"/>
                  </a:schemeClr>
                </a:solidFill>
                <a:latin typeface="+mj-lt"/>
                <a:ea typeface="+mj-ea"/>
                <a:cs typeface="+mj-cs"/>
              </a:rPr>
              <a:t>Ap.d.6 Apustuļi ieceļ palīgus - diakonus</a:t>
            </a:r>
            <a:endParaRPr lang="lv-LV" sz="3600" b="1" dirty="0">
              <a:solidFill>
                <a:schemeClr val="accent4">
                  <a:lumMod val="10000"/>
                </a:schemeClr>
              </a:solidFill>
              <a:latin typeface="+mj-lt"/>
              <a:ea typeface="+mj-ea"/>
              <a:cs typeface="+mj-cs"/>
            </a:endParaRPr>
          </a:p>
        </p:txBody>
      </p:sp>
      <p:sp>
        <p:nvSpPr>
          <p:cNvPr id="297989" name="Rectangle 5"/>
          <p:cNvSpPr>
            <a:spLocks noChangeArrowheads="1"/>
          </p:cNvSpPr>
          <p:nvPr/>
        </p:nvSpPr>
        <p:spPr bwMode="auto">
          <a:xfrm>
            <a:off x="0" y="571480"/>
            <a:ext cx="6786578" cy="5632311"/>
          </a:xfrm>
          <a:prstGeom prst="rect">
            <a:avLst/>
          </a:prstGeom>
          <a:noFill/>
          <a:ln w="9525">
            <a:noFill/>
            <a:miter lim="800000"/>
            <a:headEnd/>
            <a:tailEnd/>
          </a:ln>
          <a:effectLst/>
        </p:spPr>
        <p:txBody>
          <a:bodyPr wrap="square" anchor="ctr">
            <a:spAutoFit/>
          </a:bodyPr>
          <a:lstStyle/>
          <a:p>
            <a:pPr>
              <a:buFont typeface="Arial" pitchFamily="34" charset="0"/>
              <a:buChar char="•"/>
              <a:defRPr/>
            </a:pPr>
            <a:r>
              <a:rPr lang="lv-LV" sz="2400" dirty="0" smtClean="0">
                <a:solidFill>
                  <a:srgbClr val="000000"/>
                </a:solidFill>
                <a:latin typeface="Arial" pitchFamily="34" charset="0"/>
                <a:cs typeface="Arial" pitchFamily="34" charset="0"/>
              </a:rPr>
              <a:t>2 Tie divpadsmit saaicināja visus mācekļus un sacīja: "</a:t>
            </a:r>
            <a:r>
              <a:rPr lang="lv-LV" sz="2400" b="1" dirty="0" smtClean="0">
                <a:solidFill>
                  <a:srgbClr val="000000"/>
                </a:solidFill>
                <a:latin typeface="Arial" pitchFamily="34" charset="0"/>
                <a:cs typeface="Arial" pitchFamily="34" charset="0"/>
              </a:rPr>
              <a:t>Nav pareizi</a:t>
            </a:r>
            <a:r>
              <a:rPr lang="lv-LV" sz="2400" dirty="0" smtClean="0">
                <a:solidFill>
                  <a:srgbClr val="000000"/>
                </a:solidFill>
                <a:latin typeface="Arial" pitchFamily="34" charset="0"/>
                <a:cs typeface="Arial" pitchFamily="34" charset="0"/>
              </a:rPr>
              <a:t>, ka mēs, </a:t>
            </a:r>
            <a:r>
              <a:rPr lang="lv-LV" sz="2400" b="1" dirty="0" smtClean="0">
                <a:solidFill>
                  <a:srgbClr val="000000"/>
                </a:solidFill>
                <a:latin typeface="Arial" pitchFamily="34" charset="0"/>
                <a:cs typeface="Arial" pitchFamily="34" charset="0"/>
              </a:rPr>
              <a:t>kalpodami pie galda</a:t>
            </a:r>
            <a:r>
              <a:rPr lang="lv-LV" sz="2400" dirty="0" smtClean="0">
                <a:solidFill>
                  <a:srgbClr val="000000"/>
                </a:solidFill>
                <a:latin typeface="Arial" pitchFamily="34" charset="0"/>
                <a:cs typeface="Arial" pitchFamily="34" charset="0"/>
              </a:rPr>
              <a:t>, </a:t>
            </a:r>
            <a:r>
              <a:rPr lang="lv-LV" sz="2400" b="1" dirty="0" smtClean="0">
                <a:solidFill>
                  <a:srgbClr val="000000"/>
                </a:solidFill>
                <a:latin typeface="Arial" pitchFamily="34" charset="0"/>
                <a:cs typeface="Arial" pitchFamily="34" charset="0"/>
              </a:rPr>
              <a:t>atstājam novārtā Dieva vārdu</a:t>
            </a:r>
            <a:r>
              <a:rPr lang="lv-LV" sz="2400" dirty="0" smtClean="0">
                <a:solidFill>
                  <a:srgbClr val="000000"/>
                </a:solidFill>
                <a:latin typeface="Arial" pitchFamily="34" charset="0"/>
                <a:cs typeface="Arial" pitchFamily="34" charset="0"/>
              </a:rPr>
              <a:t>.</a:t>
            </a:r>
          </a:p>
          <a:p>
            <a:pPr>
              <a:buFont typeface="Arial" pitchFamily="34" charset="0"/>
              <a:buChar char="•"/>
              <a:defRPr/>
            </a:pPr>
            <a:r>
              <a:rPr lang="lv-LV" sz="2400" dirty="0" smtClean="0">
                <a:solidFill>
                  <a:srgbClr val="000000"/>
                </a:solidFill>
                <a:latin typeface="Arial" pitchFamily="34" charset="0"/>
                <a:cs typeface="Arial" pitchFamily="34" charset="0"/>
              </a:rPr>
              <a:t>3 Tāpēc, brāļi, izredziet </a:t>
            </a:r>
            <a:r>
              <a:rPr lang="lv-LV" sz="2400" b="1" dirty="0" smtClean="0">
                <a:solidFill>
                  <a:srgbClr val="000000"/>
                </a:solidFill>
                <a:latin typeface="Arial" pitchFamily="34" charset="0"/>
                <a:cs typeface="Arial" pitchFamily="34" charset="0"/>
              </a:rPr>
              <a:t>no sava vidus septiņus vīrus</a:t>
            </a:r>
            <a:r>
              <a:rPr lang="lv-LV" sz="2400" dirty="0" smtClean="0">
                <a:solidFill>
                  <a:srgbClr val="000000"/>
                </a:solidFill>
                <a:latin typeface="Arial" pitchFamily="34" charset="0"/>
                <a:cs typeface="Arial" pitchFamily="34" charset="0"/>
              </a:rPr>
              <a:t>, kam </a:t>
            </a:r>
            <a:r>
              <a:rPr lang="lv-LV" sz="2400" b="1" dirty="0" smtClean="0">
                <a:solidFill>
                  <a:srgbClr val="000000"/>
                </a:solidFill>
                <a:latin typeface="Arial" pitchFamily="34" charset="0"/>
                <a:cs typeface="Arial" pitchFamily="34" charset="0"/>
              </a:rPr>
              <a:t>laba slava</a:t>
            </a:r>
            <a:r>
              <a:rPr lang="lv-LV" sz="2400" dirty="0" smtClean="0">
                <a:solidFill>
                  <a:srgbClr val="000000"/>
                </a:solidFill>
                <a:latin typeface="Arial" pitchFamily="34" charset="0"/>
                <a:cs typeface="Arial" pitchFamily="34" charset="0"/>
              </a:rPr>
              <a:t>, </a:t>
            </a:r>
            <a:r>
              <a:rPr lang="lv-LV" sz="2400" b="1" dirty="0" smtClean="0">
                <a:solidFill>
                  <a:srgbClr val="000000"/>
                </a:solidFill>
                <a:latin typeface="Arial" pitchFamily="34" charset="0"/>
                <a:cs typeface="Arial" pitchFamily="34" charset="0"/>
              </a:rPr>
              <a:t>Svētā Gara </a:t>
            </a:r>
            <a:r>
              <a:rPr lang="lv-LV" sz="2400" dirty="0" smtClean="0">
                <a:solidFill>
                  <a:srgbClr val="000000"/>
                </a:solidFill>
                <a:latin typeface="Arial" pitchFamily="34" charset="0"/>
                <a:cs typeface="Arial" pitchFamily="34" charset="0"/>
              </a:rPr>
              <a:t>un </a:t>
            </a:r>
            <a:r>
              <a:rPr lang="lv-LV" sz="2400" b="1" dirty="0" smtClean="0">
                <a:solidFill>
                  <a:srgbClr val="000000"/>
                </a:solidFill>
                <a:latin typeface="Arial" pitchFamily="34" charset="0"/>
                <a:cs typeface="Arial" pitchFamily="34" charset="0"/>
              </a:rPr>
              <a:t>gudrības pilnus</a:t>
            </a:r>
            <a:r>
              <a:rPr lang="lv-LV" sz="2400" dirty="0" smtClean="0">
                <a:solidFill>
                  <a:srgbClr val="000000"/>
                </a:solidFill>
                <a:latin typeface="Arial" pitchFamily="34" charset="0"/>
                <a:cs typeface="Arial" pitchFamily="34" charset="0"/>
              </a:rPr>
              <a:t>, kam mēs varētu šo pienākumu uzticēt;</a:t>
            </a:r>
          </a:p>
          <a:p>
            <a:pPr>
              <a:buFont typeface="Arial" pitchFamily="34" charset="0"/>
              <a:buChar char="•"/>
              <a:defRPr/>
            </a:pPr>
            <a:r>
              <a:rPr lang="lv-LV" sz="2400" dirty="0" smtClean="0">
                <a:solidFill>
                  <a:srgbClr val="000000"/>
                </a:solidFill>
                <a:latin typeface="Arial" pitchFamily="34" charset="0"/>
                <a:cs typeface="Arial" pitchFamily="34" charset="0"/>
              </a:rPr>
              <a:t>4 bet mēs gribam arī turpmāk </a:t>
            </a:r>
            <a:r>
              <a:rPr lang="lv-LV" sz="2400" b="1" dirty="0" smtClean="0">
                <a:solidFill>
                  <a:srgbClr val="000000"/>
                </a:solidFill>
                <a:latin typeface="Arial" pitchFamily="34" charset="0"/>
                <a:cs typeface="Arial" pitchFamily="34" charset="0"/>
              </a:rPr>
              <a:t>Dievu lūgt </a:t>
            </a:r>
            <a:r>
              <a:rPr lang="lv-LV" sz="2400" dirty="0" smtClean="0">
                <a:solidFill>
                  <a:srgbClr val="000000"/>
                </a:solidFill>
                <a:latin typeface="Arial" pitchFamily="34" charset="0"/>
                <a:cs typeface="Arial" pitchFamily="34" charset="0"/>
              </a:rPr>
              <a:t>un </a:t>
            </a:r>
            <a:r>
              <a:rPr lang="lv-LV" sz="2400" b="1" dirty="0" smtClean="0">
                <a:solidFill>
                  <a:srgbClr val="000000"/>
                </a:solidFill>
                <a:latin typeface="Arial" pitchFamily="34" charset="0"/>
                <a:cs typeface="Arial" pitchFamily="34" charset="0"/>
              </a:rPr>
              <a:t>kalpot ar vārdu</a:t>
            </a:r>
            <a:r>
              <a:rPr lang="lv-LV" sz="2400" dirty="0" smtClean="0">
                <a:solidFill>
                  <a:srgbClr val="000000"/>
                </a:solidFill>
                <a:latin typeface="Arial" pitchFamily="34" charset="0"/>
                <a:cs typeface="Arial" pitchFamily="34" charset="0"/>
              </a:rPr>
              <a:t>."</a:t>
            </a:r>
          </a:p>
          <a:p>
            <a:pPr>
              <a:buFont typeface="Arial" pitchFamily="34" charset="0"/>
              <a:buChar char="•"/>
              <a:defRPr/>
            </a:pPr>
            <a:r>
              <a:rPr lang="lv-LV" sz="2400" dirty="0" smtClean="0">
                <a:solidFill>
                  <a:srgbClr val="000000"/>
                </a:solidFill>
                <a:latin typeface="Arial" pitchFamily="34" charset="0"/>
                <a:cs typeface="Arial" pitchFamily="34" charset="0"/>
              </a:rPr>
              <a:t>5 Šie vārdi patika visai draudzei, un viņi izredzēja Stefanu, vīru, ticības un Svētā Gara pilnu, un Filipu, </a:t>
            </a:r>
            <a:r>
              <a:rPr lang="lv-LV" sz="2400" dirty="0" err="1" smtClean="0">
                <a:solidFill>
                  <a:srgbClr val="000000"/>
                </a:solidFill>
                <a:latin typeface="Arial" pitchFamily="34" charset="0"/>
                <a:cs typeface="Arial" pitchFamily="34" charset="0"/>
              </a:rPr>
              <a:t>Prohoru</a:t>
            </a:r>
            <a:r>
              <a:rPr lang="lv-LV" sz="2400" dirty="0" smtClean="0">
                <a:solidFill>
                  <a:srgbClr val="000000"/>
                </a:solidFill>
                <a:latin typeface="Arial" pitchFamily="34" charset="0"/>
                <a:cs typeface="Arial" pitchFamily="34" charset="0"/>
              </a:rPr>
              <a:t>, </a:t>
            </a:r>
            <a:r>
              <a:rPr lang="lv-LV" sz="2400" dirty="0" err="1" smtClean="0">
                <a:solidFill>
                  <a:srgbClr val="000000"/>
                </a:solidFill>
                <a:latin typeface="Arial" pitchFamily="34" charset="0"/>
                <a:cs typeface="Arial" pitchFamily="34" charset="0"/>
              </a:rPr>
              <a:t>Nikanoru</a:t>
            </a:r>
            <a:r>
              <a:rPr lang="lv-LV" sz="2400" dirty="0" smtClean="0">
                <a:solidFill>
                  <a:srgbClr val="000000"/>
                </a:solidFill>
                <a:latin typeface="Arial" pitchFamily="34" charset="0"/>
                <a:cs typeface="Arial" pitchFamily="34" charset="0"/>
              </a:rPr>
              <a:t>, </a:t>
            </a:r>
            <a:r>
              <a:rPr lang="lv-LV" sz="2400" dirty="0" err="1" smtClean="0">
                <a:solidFill>
                  <a:srgbClr val="000000"/>
                </a:solidFill>
                <a:latin typeface="Arial" pitchFamily="34" charset="0"/>
                <a:cs typeface="Arial" pitchFamily="34" charset="0"/>
              </a:rPr>
              <a:t>Timonu</a:t>
            </a:r>
            <a:r>
              <a:rPr lang="lv-LV" sz="2400" dirty="0" smtClean="0">
                <a:solidFill>
                  <a:srgbClr val="000000"/>
                </a:solidFill>
                <a:latin typeface="Arial" pitchFamily="34" charset="0"/>
                <a:cs typeface="Arial" pitchFamily="34" charset="0"/>
              </a:rPr>
              <a:t>, </a:t>
            </a:r>
            <a:r>
              <a:rPr lang="lv-LV" sz="2400" dirty="0" err="1" smtClean="0">
                <a:solidFill>
                  <a:srgbClr val="000000"/>
                </a:solidFill>
                <a:latin typeface="Arial" pitchFamily="34" charset="0"/>
                <a:cs typeface="Arial" pitchFamily="34" charset="0"/>
              </a:rPr>
              <a:t>Parmenu</a:t>
            </a:r>
            <a:r>
              <a:rPr lang="lv-LV" sz="2400" dirty="0" smtClean="0">
                <a:solidFill>
                  <a:srgbClr val="000000"/>
                </a:solidFill>
                <a:latin typeface="Arial" pitchFamily="34" charset="0"/>
                <a:cs typeface="Arial" pitchFamily="34" charset="0"/>
              </a:rPr>
              <a:t> un Nikolaju, </a:t>
            </a:r>
            <a:r>
              <a:rPr lang="lv-LV" sz="2400" dirty="0" err="1" smtClean="0">
                <a:solidFill>
                  <a:srgbClr val="000000"/>
                </a:solidFill>
                <a:latin typeface="Arial" pitchFamily="34" charset="0"/>
                <a:cs typeface="Arial" pitchFamily="34" charset="0"/>
              </a:rPr>
              <a:t>Antiohijas</a:t>
            </a:r>
            <a:r>
              <a:rPr lang="lv-LV" sz="2400" dirty="0" smtClean="0">
                <a:solidFill>
                  <a:srgbClr val="000000"/>
                </a:solidFill>
                <a:latin typeface="Arial" pitchFamily="34" charset="0"/>
                <a:cs typeface="Arial" pitchFamily="34" charset="0"/>
              </a:rPr>
              <a:t> </a:t>
            </a:r>
            <a:r>
              <a:rPr lang="lv-LV" sz="2400" dirty="0" err="1" smtClean="0">
                <a:solidFill>
                  <a:srgbClr val="000000"/>
                </a:solidFill>
                <a:latin typeface="Arial" pitchFamily="34" charset="0"/>
                <a:cs typeface="Arial" pitchFamily="34" charset="0"/>
              </a:rPr>
              <a:t>prosēlitu</a:t>
            </a:r>
            <a:r>
              <a:rPr lang="lv-LV" sz="2400" dirty="0" smtClean="0">
                <a:solidFill>
                  <a:srgbClr val="000000"/>
                </a:solidFill>
                <a:latin typeface="Arial" pitchFamily="34" charset="0"/>
                <a:cs typeface="Arial" pitchFamily="34" charset="0"/>
              </a:rPr>
              <a:t>,</a:t>
            </a:r>
          </a:p>
          <a:p>
            <a:pPr>
              <a:buFont typeface="Arial" pitchFamily="34" charset="0"/>
              <a:buChar char="•"/>
              <a:defRPr/>
            </a:pPr>
            <a:r>
              <a:rPr lang="lv-LV" sz="2400" dirty="0" smtClean="0">
                <a:solidFill>
                  <a:srgbClr val="000000"/>
                </a:solidFill>
                <a:latin typeface="Arial" pitchFamily="34" charset="0"/>
                <a:cs typeface="Arial" pitchFamily="34" charset="0"/>
              </a:rPr>
              <a:t>6 un </a:t>
            </a:r>
            <a:r>
              <a:rPr lang="lv-LV" sz="2400" b="1" dirty="0" smtClean="0">
                <a:solidFill>
                  <a:srgbClr val="000000"/>
                </a:solidFill>
                <a:latin typeface="Arial" pitchFamily="34" charset="0"/>
                <a:cs typeface="Arial" pitchFamily="34" charset="0"/>
              </a:rPr>
              <a:t>veda tos apustuļu priekšā</a:t>
            </a:r>
            <a:r>
              <a:rPr lang="lv-LV" sz="2400" dirty="0" smtClean="0">
                <a:solidFill>
                  <a:srgbClr val="000000"/>
                </a:solidFill>
                <a:latin typeface="Arial" pitchFamily="34" charset="0"/>
                <a:cs typeface="Arial" pitchFamily="34" charset="0"/>
              </a:rPr>
              <a:t>; tie, </a:t>
            </a:r>
            <a:r>
              <a:rPr lang="lv-LV" sz="2400" b="1" dirty="0" smtClean="0">
                <a:solidFill>
                  <a:srgbClr val="000000"/>
                </a:solidFill>
                <a:latin typeface="Arial" pitchFamily="34" charset="0"/>
                <a:cs typeface="Arial" pitchFamily="34" charset="0"/>
              </a:rPr>
              <a:t>Dievu pielūgdami, uzlika viņiem rokas</a:t>
            </a:r>
            <a:r>
              <a:rPr lang="lv-LV" sz="2400" dirty="0" smtClean="0">
                <a:solidFill>
                  <a:srgbClr val="000000"/>
                </a:solidFill>
                <a:latin typeface="Arial" pitchFamily="34" charset="0"/>
                <a:cs typeface="Arial" pitchFamily="34" charset="0"/>
              </a:rPr>
              <a:t>.</a:t>
            </a:r>
          </a:p>
        </p:txBody>
      </p:sp>
      <p:pic>
        <p:nvPicPr>
          <p:cNvPr id="2" name="Picture 2" descr="Attēlu rezultāti vaicājumam “Acts 6”"/>
          <p:cNvPicPr>
            <a:picLocks noChangeAspect="1" noChangeArrowheads="1"/>
          </p:cNvPicPr>
          <p:nvPr/>
        </p:nvPicPr>
        <p:blipFill>
          <a:blip r:embed="rId2" cstate="print"/>
          <a:srcRect l="17516" r="17196"/>
          <a:stretch>
            <a:fillRect/>
          </a:stretch>
        </p:blipFill>
        <p:spPr bwMode="auto">
          <a:xfrm>
            <a:off x="6215042" y="1214422"/>
            <a:ext cx="2928958" cy="4357718"/>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97987"/>
                                        </p:tgtEl>
                                        <p:attrNameLst>
                                          <p:attrName>style.visibility</p:attrName>
                                        </p:attrNameLst>
                                      </p:cBhvr>
                                      <p:to>
                                        <p:strVal val="visible"/>
                                      </p:to>
                                    </p:set>
                                    <p:animEffect transition="in" filter="checkerboard(across)">
                                      <p:cBhvr>
                                        <p:cTn id="7" dur="500"/>
                                        <p:tgtEl>
                                          <p:spTgt spid="297987"/>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2000"/>
                                        <p:tgtEl>
                                          <p:spTgt spid="2"/>
                                        </p:tgtEl>
                                      </p:cBhvr>
                                    </p:animEffect>
                                  </p:childTnLst>
                                </p:cTn>
                              </p:par>
                            </p:childTnLst>
                          </p:cTn>
                        </p:par>
                        <p:par>
                          <p:cTn id="11" fill="hold">
                            <p:stCondLst>
                              <p:cond delay="2000"/>
                            </p:stCondLst>
                            <p:childTnLst>
                              <p:par>
                                <p:cTn id="12" presetID="13" presetClass="entr" presetSubtype="16" fill="hold" nodeType="afterEffect">
                                  <p:stCondLst>
                                    <p:cond delay="0"/>
                                  </p:stCondLst>
                                  <p:childTnLst>
                                    <p:set>
                                      <p:cBhvr>
                                        <p:cTn id="13" dur="1" fill="hold">
                                          <p:stCondLst>
                                            <p:cond delay="0"/>
                                          </p:stCondLst>
                                        </p:cTn>
                                        <p:tgtEl>
                                          <p:spTgt spid="297989">
                                            <p:txEl>
                                              <p:pRg st="0" end="0"/>
                                            </p:txEl>
                                          </p:spTgt>
                                        </p:tgtEl>
                                        <p:attrNameLst>
                                          <p:attrName>style.visibility</p:attrName>
                                        </p:attrNameLst>
                                      </p:cBhvr>
                                      <p:to>
                                        <p:strVal val="visible"/>
                                      </p:to>
                                    </p:set>
                                    <p:animEffect transition="in" filter="plus(in)">
                                      <p:cBhvr>
                                        <p:cTn id="14" dur="2000"/>
                                        <p:tgtEl>
                                          <p:spTgt spid="297989">
                                            <p:txEl>
                                              <p:pRg st="0" end="0"/>
                                            </p:txEl>
                                          </p:spTgt>
                                        </p:tgtEl>
                                      </p:cBhvr>
                                    </p:animEffect>
                                  </p:childTnLst>
                                </p:cTn>
                              </p:par>
                            </p:childTnLst>
                          </p:cTn>
                        </p:par>
                        <p:par>
                          <p:cTn id="15" fill="hold">
                            <p:stCondLst>
                              <p:cond delay="4000"/>
                            </p:stCondLst>
                            <p:childTnLst>
                              <p:par>
                                <p:cTn id="16" presetID="13" presetClass="entr" presetSubtype="16" fill="hold" nodeType="afterEffect">
                                  <p:stCondLst>
                                    <p:cond delay="0"/>
                                  </p:stCondLst>
                                  <p:childTnLst>
                                    <p:set>
                                      <p:cBhvr>
                                        <p:cTn id="17" dur="1" fill="hold">
                                          <p:stCondLst>
                                            <p:cond delay="0"/>
                                          </p:stCondLst>
                                        </p:cTn>
                                        <p:tgtEl>
                                          <p:spTgt spid="297989">
                                            <p:txEl>
                                              <p:pRg st="1" end="1"/>
                                            </p:txEl>
                                          </p:spTgt>
                                        </p:tgtEl>
                                        <p:attrNameLst>
                                          <p:attrName>style.visibility</p:attrName>
                                        </p:attrNameLst>
                                      </p:cBhvr>
                                      <p:to>
                                        <p:strVal val="visible"/>
                                      </p:to>
                                    </p:set>
                                    <p:animEffect transition="in" filter="plus(in)">
                                      <p:cBhvr>
                                        <p:cTn id="18" dur="2000"/>
                                        <p:tgtEl>
                                          <p:spTgt spid="297989">
                                            <p:txEl>
                                              <p:pRg st="1" end="1"/>
                                            </p:txEl>
                                          </p:spTgt>
                                        </p:tgtEl>
                                      </p:cBhvr>
                                    </p:animEffect>
                                  </p:childTnLst>
                                </p:cTn>
                              </p:par>
                            </p:childTnLst>
                          </p:cTn>
                        </p:par>
                        <p:par>
                          <p:cTn id="19" fill="hold">
                            <p:stCondLst>
                              <p:cond delay="6000"/>
                            </p:stCondLst>
                            <p:childTnLst>
                              <p:par>
                                <p:cTn id="20" presetID="13" presetClass="entr" presetSubtype="16" fill="hold" nodeType="afterEffect">
                                  <p:stCondLst>
                                    <p:cond delay="0"/>
                                  </p:stCondLst>
                                  <p:childTnLst>
                                    <p:set>
                                      <p:cBhvr>
                                        <p:cTn id="21" dur="1" fill="hold">
                                          <p:stCondLst>
                                            <p:cond delay="0"/>
                                          </p:stCondLst>
                                        </p:cTn>
                                        <p:tgtEl>
                                          <p:spTgt spid="297989">
                                            <p:txEl>
                                              <p:pRg st="2" end="2"/>
                                            </p:txEl>
                                          </p:spTgt>
                                        </p:tgtEl>
                                        <p:attrNameLst>
                                          <p:attrName>style.visibility</p:attrName>
                                        </p:attrNameLst>
                                      </p:cBhvr>
                                      <p:to>
                                        <p:strVal val="visible"/>
                                      </p:to>
                                    </p:set>
                                    <p:animEffect transition="in" filter="plus(in)">
                                      <p:cBhvr>
                                        <p:cTn id="22" dur="2000"/>
                                        <p:tgtEl>
                                          <p:spTgt spid="297989">
                                            <p:txEl>
                                              <p:pRg st="2" end="2"/>
                                            </p:txEl>
                                          </p:spTgt>
                                        </p:tgtEl>
                                      </p:cBhvr>
                                    </p:animEffect>
                                  </p:childTnLst>
                                </p:cTn>
                              </p:par>
                            </p:childTnLst>
                          </p:cTn>
                        </p:par>
                        <p:par>
                          <p:cTn id="23" fill="hold">
                            <p:stCondLst>
                              <p:cond delay="8000"/>
                            </p:stCondLst>
                            <p:childTnLst>
                              <p:par>
                                <p:cTn id="24" presetID="13" presetClass="entr" presetSubtype="16" fill="hold" nodeType="afterEffect">
                                  <p:stCondLst>
                                    <p:cond delay="0"/>
                                  </p:stCondLst>
                                  <p:childTnLst>
                                    <p:set>
                                      <p:cBhvr>
                                        <p:cTn id="25" dur="1" fill="hold">
                                          <p:stCondLst>
                                            <p:cond delay="0"/>
                                          </p:stCondLst>
                                        </p:cTn>
                                        <p:tgtEl>
                                          <p:spTgt spid="297989">
                                            <p:txEl>
                                              <p:pRg st="3" end="3"/>
                                            </p:txEl>
                                          </p:spTgt>
                                        </p:tgtEl>
                                        <p:attrNameLst>
                                          <p:attrName>style.visibility</p:attrName>
                                        </p:attrNameLst>
                                      </p:cBhvr>
                                      <p:to>
                                        <p:strVal val="visible"/>
                                      </p:to>
                                    </p:set>
                                    <p:animEffect transition="in" filter="plus(in)">
                                      <p:cBhvr>
                                        <p:cTn id="26" dur="2000"/>
                                        <p:tgtEl>
                                          <p:spTgt spid="297989">
                                            <p:txEl>
                                              <p:pRg st="3" end="3"/>
                                            </p:txEl>
                                          </p:spTgt>
                                        </p:tgtEl>
                                      </p:cBhvr>
                                    </p:animEffect>
                                  </p:childTnLst>
                                </p:cTn>
                              </p:par>
                            </p:childTnLst>
                          </p:cTn>
                        </p:par>
                        <p:par>
                          <p:cTn id="27" fill="hold">
                            <p:stCondLst>
                              <p:cond delay="10000"/>
                            </p:stCondLst>
                            <p:childTnLst>
                              <p:par>
                                <p:cTn id="28" presetID="13" presetClass="entr" presetSubtype="16" fill="hold" nodeType="afterEffect">
                                  <p:stCondLst>
                                    <p:cond delay="0"/>
                                  </p:stCondLst>
                                  <p:childTnLst>
                                    <p:set>
                                      <p:cBhvr>
                                        <p:cTn id="29" dur="1" fill="hold">
                                          <p:stCondLst>
                                            <p:cond delay="0"/>
                                          </p:stCondLst>
                                        </p:cTn>
                                        <p:tgtEl>
                                          <p:spTgt spid="297989">
                                            <p:txEl>
                                              <p:pRg st="4" end="4"/>
                                            </p:txEl>
                                          </p:spTgt>
                                        </p:tgtEl>
                                        <p:attrNameLst>
                                          <p:attrName>style.visibility</p:attrName>
                                        </p:attrNameLst>
                                      </p:cBhvr>
                                      <p:to>
                                        <p:strVal val="visible"/>
                                      </p:to>
                                    </p:set>
                                    <p:animEffect transition="in" filter="plus(in)">
                                      <p:cBhvr>
                                        <p:cTn id="30" dur="2000"/>
                                        <p:tgtEl>
                                          <p:spTgt spid="29798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987" name="Rectangle 3"/>
          <p:cNvSpPr>
            <a:spLocks noChangeArrowheads="1"/>
          </p:cNvSpPr>
          <p:nvPr/>
        </p:nvSpPr>
        <p:spPr bwMode="auto">
          <a:xfrm>
            <a:off x="1" y="0"/>
            <a:ext cx="9144000" cy="646331"/>
          </a:xfrm>
          <a:prstGeom prst="rect">
            <a:avLst/>
          </a:prstGeom>
          <a:noFill/>
          <a:ln w="9525">
            <a:noFill/>
            <a:miter lim="800000"/>
            <a:headEnd/>
            <a:tailEnd/>
          </a:ln>
          <a:effectLst/>
        </p:spPr>
        <p:txBody>
          <a:bodyPr wrap="square">
            <a:spAutoFit/>
          </a:bodyPr>
          <a:lstStyle/>
          <a:p>
            <a:pPr algn="ctr">
              <a:defRPr/>
            </a:pPr>
            <a:r>
              <a:rPr lang="lv-LV" sz="3600" b="1" dirty="0" smtClean="0">
                <a:solidFill>
                  <a:schemeClr val="accent4">
                    <a:lumMod val="10000"/>
                  </a:schemeClr>
                </a:solidFill>
                <a:latin typeface="+mj-lt"/>
                <a:ea typeface="+mj-ea"/>
                <a:cs typeface="+mj-cs"/>
              </a:rPr>
              <a:t>Ap.d.8:1-4 Mācekļi sludina vajāšanās</a:t>
            </a:r>
            <a:endParaRPr lang="lv-LV" sz="3600" b="1" dirty="0">
              <a:solidFill>
                <a:schemeClr val="accent4">
                  <a:lumMod val="10000"/>
                </a:schemeClr>
              </a:solidFill>
              <a:latin typeface="+mj-lt"/>
              <a:ea typeface="+mj-ea"/>
              <a:cs typeface="+mj-cs"/>
            </a:endParaRPr>
          </a:p>
        </p:txBody>
      </p:sp>
      <p:sp>
        <p:nvSpPr>
          <p:cNvPr id="297989" name="Rectangle 5"/>
          <p:cNvSpPr>
            <a:spLocks noChangeArrowheads="1"/>
          </p:cNvSpPr>
          <p:nvPr/>
        </p:nvSpPr>
        <p:spPr bwMode="auto">
          <a:xfrm>
            <a:off x="0" y="571480"/>
            <a:ext cx="9144000" cy="2677656"/>
          </a:xfrm>
          <a:prstGeom prst="rect">
            <a:avLst/>
          </a:prstGeom>
          <a:noFill/>
          <a:ln w="9525">
            <a:noFill/>
            <a:miter lim="800000"/>
            <a:headEnd/>
            <a:tailEnd/>
          </a:ln>
          <a:effectLst/>
        </p:spPr>
        <p:txBody>
          <a:bodyPr wrap="square" anchor="ctr">
            <a:spAutoFit/>
          </a:bodyPr>
          <a:lstStyle/>
          <a:p>
            <a:pPr>
              <a:buFont typeface="Arial" pitchFamily="34" charset="0"/>
              <a:buChar char="•"/>
              <a:defRPr/>
            </a:pPr>
            <a:r>
              <a:rPr lang="lv-LV" sz="2400" dirty="0" smtClean="0">
                <a:solidFill>
                  <a:srgbClr val="000000"/>
                </a:solidFill>
                <a:latin typeface="Arial" pitchFamily="34" charset="0"/>
                <a:cs typeface="Arial" pitchFamily="34" charset="0"/>
              </a:rPr>
              <a:t>1 Bet Saulam viņa nāve bija ļoti pa prātam. Tanī dienā izcēlās lielas vajāšanas, kas vērsās pret draudzi Jeruzālemē; un visi izklīda pa Jūdejas un Samarijas novadiem, izņemot apustuļus.</a:t>
            </a:r>
          </a:p>
          <a:p>
            <a:pPr>
              <a:buFont typeface="Arial" pitchFamily="34" charset="0"/>
              <a:buChar char="•"/>
              <a:defRPr/>
            </a:pPr>
            <a:r>
              <a:rPr lang="lv-LV" sz="2400" dirty="0" smtClean="0">
                <a:solidFill>
                  <a:srgbClr val="000000"/>
                </a:solidFill>
                <a:latin typeface="Arial" pitchFamily="34" charset="0"/>
                <a:cs typeface="Arial" pitchFamily="34" charset="0"/>
              </a:rPr>
              <a:t>2 Dievbijīgi vīri Stefanu apglabāja un viņu gauži apraudāja.</a:t>
            </a:r>
          </a:p>
          <a:p>
            <a:pPr>
              <a:buFont typeface="Arial" pitchFamily="34" charset="0"/>
              <a:buChar char="•"/>
              <a:defRPr/>
            </a:pPr>
            <a:r>
              <a:rPr lang="lv-LV" sz="2400" dirty="0" smtClean="0">
                <a:solidFill>
                  <a:srgbClr val="000000"/>
                </a:solidFill>
                <a:latin typeface="Arial" pitchFamily="34" charset="0"/>
                <a:cs typeface="Arial" pitchFamily="34" charset="0"/>
              </a:rPr>
              <a:t>3 Bet Sauls postīja draudzi, gāja pa namiem, tverdams vīrus un sievas, un nodeva tos cietumā.</a:t>
            </a:r>
          </a:p>
          <a:p>
            <a:pPr>
              <a:buFont typeface="Arial" pitchFamily="34" charset="0"/>
              <a:buChar char="•"/>
              <a:defRPr/>
            </a:pPr>
            <a:r>
              <a:rPr lang="lv-LV" sz="2400" dirty="0" smtClean="0">
                <a:solidFill>
                  <a:srgbClr val="000000"/>
                </a:solidFill>
                <a:latin typeface="Arial" pitchFamily="34" charset="0"/>
                <a:cs typeface="Arial" pitchFamily="34" charset="0"/>
              </a:rPr>
              <a:t>4 Bet </a:t>
            </a:r>
            <a:r>
              <a:rPr lang="lv-LV" sz="2400" b="1" dirty="0" smtClean="0">
                <a:solidFill>
                  <a:srgbClr val="000000"/>
                </a:solidFill>
                <a:latin typeface="Arial" pitchFamily="34" charset="0"/>
                <a:cs typeface="Arial" pitchFamily="34" charset="0"/>
              </a:rPr>
              <a:t>izklīdinātie staigāja apkārt, sludinādami evaņģēliju</a:t>
            </a:r>
            <a:r>
              <a:rPr lang="lv-LV" sz="2400" dirty="0" smtClean="0">
                <a:solidFill>
                  <a:srgbClr val="000000"/>
                </a:solidFill>
                <a:latin typeface="Arial" pitchFamily="34" charset="0"/>
                <a:cs typeface="Arial" pitchFamily="34" charset="0"/>
              </a:rPr>
              <a:t>.</a:t>
            </a:r>
          </a:p>
        </p:txBody>
      </p:sp>
      <p:pic>
        <p:nvPicPr>
          <p:cNvPr id="31746" name="Picture 2" descr="Fake Persecution Scandal Erupts Over Obama's 'Easter Worshippers' Comment  About Actual Persecution | RELEVANT"/>
          <p:cNvPicPr>
            <a:picLocks noChangeAspect="1" noChangeArrowheads="1"/>
          </p:cNvPicPr>
          <p:nvPr/>
        </p:nvPicPr>
        <p:blipFill>
          <a:blip r:embed="rId2" cstate="print"/>
          <a:srcRect/>
          <a:stretch>
            <a:fillRect/>
          </a:stretch>
        </p:blipFill>
        <p:spPr bwMode="auto">
          <a:xfrm>
            <a:off x="142845" y="3297912"/>
            <a:ext cx="8858311" cy="3560088"/>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97987"/>
                                        </p:tgtEl>
                                        <p:attrNameLst>
                                          <p:attrName>style.visibility</p:attrName>
                                        </p:attrNameLst>
                                      </p:cBhvr>
                                      <p:to>
                                        <p:strVal val="visible"/>
                                      </p:to>
                                    </p:set>
                                    <p:animEffect transition="in" filter="checkerboard(across)">
                                      <p:cBhvr>
                                        <p:cTn id="7" dur="500"/>
                                        <p:tgtEl>
                                          <p:spTgt spid="297987"/>
                                        </p:tgtEl>
                                      </p:cBhvr>
                                    </p:animEffect>
                                  </p:childTnLst>
                                </p:cTn>
                              </p:par>
                              <p:par>
                                <p:cTn id="8" presetID="10" presetClass="entr" presetSubtype="0" fill="hold" nodeType="withEffect">
                                  <p:stCondLst>
                                    <p:cond delay="0"/>
                                  </p:stCondLst>
                                  <p:childTnLst>
                                    <p:set>
                                      <p:cBhvr>
                                        <p:cTn id="9" dur="1" fill="hold">
                                          <p:stCondLst>
                                            <p:cond delay="0"/>
                                          </p:stCondLst>
                                        </p:cTn>
                                        <p:tgtEl>
                                          <p:spTgt spid="31746"/>
                                        </p:tgtEl>
                                        <p:attrNameLst>
                                          <p:attrName>style.visibility</p:attrName>
                                        </p:attrNameLst>
                                      </p:cBhvr>
                                      <p:to>
                                        <p:strVal val="visible"/>
                                      </p:to>
                                    </p:set>
                                    <p:animEffect transition="in" filter="fade">
                                      <p:cBhvr>
                                        <p:cTn id="10" dur="2000"/>
                                        <p:tgtEl>
                                          <p:spTgt spid="31746"/>
                                        </p:tgtEl>
                                      </p:cBhvr>
                                    </p:animEffect>
                                  </p:childTnLst>
                                </p:cTn>
                              </p:par>
                            </p:childTnLst>
                          </p:cTn>
                        </p:par>
                        <p:par>
                          <p:cTn id="11" fill="hold">
                            <p:stCondLst>
                              <p:cond delay="2000"/>
                            </p:stCondLst>
                            <p:childTnLst>
                              <p:par>
                                <p:cTn id="12" presetID="13" presetClass="entr" presetSubtype="16" fill="hold" nodeType="afterEffect">
                                  <p:stCondLst>
                                    <p:cond delay="0"/>
                                  </p:stCondLst>
                                  <p:childTnLst>
                                    <p:set>
                                      <p:cBhvr>
                                        <p:cTn id="13" dur="1" fill="hold">
                                          <p:stCondLst>
                                            <p:cond delay="0"/>
                                          </p:stCondLst>
                                        </p:cTn>
                                        <p:tgtEl>
                                          <p:spTgt spid="297989">
                                            <p:txEl>
                                              <p:pRg st="0" end="0"/>
                                            </p:txEl>
                                          </p:spTgt>
                                        </p:tgtEl>
                                        <p:attrNameLst>
                                          <p:attrName>style.visibility</p:attrName>
                                        </p:attrNameLst>
                                      </p:cBhvr>
                                      <p:to>
                                        <p:strVal val="visible"/>
                                      </p:to>
                                    </p:set>
                                    <p:animEffect transition="in" filter="plus(in)">
                                      <p:cBhvr>
                                        <p:cTn id="14" dur="2000"/>
                                        <p:tgtEl>
                                          <p:spTgt spid="297989">
                                            <p:txEl>
                                              <p:pRg st="0" end="0"/>
                                            </p:txEl>
                                          </p:spTgt>
                                        </p:tgtEl>
                                      </p:cBhvr>
                                    </p:animEffect>
                                  </p:childTnLst>
                                </p:cTn>
                              </p:par>
                            </p:childTnLst>
                          </p:cTn>
                        </p:par>
                        <p:par>
                          <p:cTn id="15" fill="hold">
                            <p:stCondLst>
                              <p:cond delay="4000"/>
                            </p:stCondLst>
                            <p:childTnLst>
                              <p:par>
                                <p:cTn id="16" presetID="13" presetClass="entr" presetSubtype="16" fill="hold" nodeType="afterEffect">
                                  <p:stCondLst>
                                    <p:cond delay="0"/>
                                  </p:stCondLst>
                                  <p:childTnLst>
                                    <p:set>
                                      <p:cBhvr>
                                        <p:cTn id="17" dur="1" fill="hold">
                                          <p:stCondLst>
                                            <p:cond delay="0"/>
                                          </p:stCondLst>
                                        </p:cTn>
                                        <p:tgtEl>
                                          <p:spTgt spid="297989">
                                            <p:txEl>
                                              <p:pRg st="1" end="1"/>
                                            </p:txEl>
                                          </p:spTgt>
                                        </p:tgtEl>
                                        <p:attrNameLst>
                                          <p:attrName>style.visibility</p:attrName>
                                        </p:attrNameLst>
                                      </p:cBhvr>
                                      <p:to>
                                        <p:strVal val="visible"/>
                                      </p:to>
                                    </p:set>
                                    <p:animEffect transition="in" filter="plus(in)">
                                      <p:cBhvr>
                                        <p:cTn id="18" dur="2000"/>
                                        <p:tgtEl>
                                          <p:spTgt spid="297989">
                                            <p:txEl>
                                              <p:pRg st="1" end="1"/>
                                            </p:txEl>
                                          </p:spTgt>
                                        </p:tgtEl>
                                      </p:cBhvr>
                                    </p:animEffect>
                                  </p:childTnLst>
                                </p:cTn>
                              </p:par>
                            </p:childTnLst>
                          </p:cTn>
                        </p:par>
                        <p:par>
                          <p:cTn id="19" fill="hold">
                            <p:stCondLst>
                              <p:cond delay="6000"/>
                            </p:stCondLst>
                            <p:childTnLst>
                              <p:par>
                                <p:cTn id="20" presetID="13" presetClass="entr" presetSubtype="16" fill="hold" nodeType="afterEffect">
                                  <p:stCondLst>
                                    <p:cond delay="0"/>
                                  </p:stCondLst>
                                  <p:childTnLst>
                                    <p:set>
                                      <p:cBhvr>
                                        <p:cTn id="21" dur="1" fill="hold">
                                          <p:stCondLst>
                                            <p:cond delay="0"/>
                                          </p:stCondLst>
                                        </p:cTn>
                                        <p:tgtEl>
                                          <p:spTgt spid="297989">
                                            <p:txEl>
                                              <p:pRg st="2" end="2"/>
                                            </p:txEl>
                                          </p:spTgt>
                                        </p:tgtEl>
                                        <p:attrNameLst>
                                          <p:attrName>style.visibility</p:attrName>
                                        </p:attrNameLst>
                                      </p:cBhvr>
                                      <p:to>
                                        <p:strVal val="visible"/>
                                      </p:to>
                                    </p:set>
                                    <p:animEffect transition="in" filter="plus(in)">
                                      <p:cBhvr>
                                        <p:cTn id="22" dur="2000"/>
                                        <p:tgtEl>
                                          <p:spTgt spid="297989">
                                            <p:txEl>
                                              <p:pRg st="2" end="2"/>
                                            </p:txEl>
                                          </p:spTgt>
                                        </p:tgtEl>
                                      </p:cBhvr>
                                    </p:animEffect>
                                  </p:childTnLst>
                                </p:cTn>
                              </p:par>
                            </p:childTnLst>
                          </p:cTn>
                        </p:par>
                        <p:par>
                          <p:cTn id="23" fill="hold">
                            <p:stCondLst>
                              <p:cond delay="8000"/>
                            </p:stCondLst>
                            <p:childTnLst>
                              <p:par>
                                <p:cTn id="24" presetID="13" presetClass="entr" presetSubtype="16" fill="hold" nodeType="afterEffect">
                                  <p:stCondLst>
                                    <p:cond delay="0"/>
                                  </p:stCondLst>
                                  <p:childTnLst>
                                    <p:set>
                                      <p:cBhvr>
                                        <p:cTn id="25" dur="1" fill="hold">
                                          <p:stCondLst>
                                            <p:cond delay="0"/>
                                          </p:stCondLst>
                                        </p:cTn>
                                        <p:tgtEl>
                                          <p:spTgt spid="297989">
                                            <p:txEl>
                                              <p:pRg st="3" end="3"/>
                                            </p:txEl>
                                          </p:spTgt>
                                        </p:tgtEl>
                                        <p:attrNameLst>
                                          <p:attrName>style.visibility</p:attrName>
                                        </p:attrNameLst>
                                      </p:cBhvr>
                                      <p:to>
                                        <p:strVal val="visible"/>
                                      </p:to>
                                    </p:set>
                                    <p:animEffect transition="in" filter="plus(in)">
                                      <p:cBhvr>
                                        <p:cTn id="26" dur="2000"/>
                                        <p:tgtEl>
                                          <p:spTgt spid="29798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590AA48-3CE3-4286-A469-724E353ED03E}" type="slidenum">
              <a:rPr lang="lv-LV" smtClean="0"/>
              <a:pPr>
                <a:defRPr/>
              </a:pPr>
              <a:t>13</a:t>
            </a:fld>
            <a:endParaRPr lang="lv-LV"/>
          </a:p>
        </p:txBody>
      </p:sp>
      <p:sp>
        <p:nvSpPr>
          <p:cNvPr id="3" name="Rectangle 2"/>
          <p:cNvSpPr txBox="1">
            <a:spLocks noChangeArrowheads="1"/>
          </p:cNvSpPr>
          <p:nvPr/>
        </p:nvSpPr>
        <p:spPr bwMode="auto">
          <a:xfrm>
            <a:off x="0" y="0"/>
            <a:ext cx="9144000" cy="5492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lang="lv-LV" sz="4800" b="1" kern="0" dirty="0" smtClean="0">
                <a:latin typeface="+mj-lt"/>
                <a:ea typeface="+mj-ea"/>
                <a:cs typeface="+mj-cs"/>
              </a:rPr>
              <a:t>Kopsavilkums</a:t>
            </a:r>
            <a:endParaRPr kumimoji="0" lang="en-US" sz="4400" b="0" i="0" u="none" strike="noStrike" kern="0" cap="none" spc="0" normalizeH="0" baseline="0" noProof="0" dirty="0" smtClean="0">
              <a:ln>
                <a:noFill/>
              </a:ln>
              <a:solidFill>
                <a:schemeClr val="tx1"/>
              </a:solidFill>
              <a:effectLst/>
              <a:uLnTx/>
              <a:uFillTx/>
              <a:latin typeface="+mj-lt"/>
              <a:ea typeface="+mj-ea"/>
              <a:cs typeface="+mj-cs"/>
            </a:endParaRPr>
          </a:p>
        </p:txBody>
      </p:sp>
      <p:sp>
        <p:nvSpPr>
          <p:cNvPr id="4" name="Rectangle 3"/>
          <p:cNvSpPr/>
          <p:nvPr/>
        </p:nvSpPr>
        <p:spPr>
          <a:xfrm>
            <a:off x="1" y="809227"/>
            <a:ext cx="5220071" cy="6124754"/>
          </a:xfrm>
          <a:prstGeom prst="rect">
            <a:avLst/>
          </a:prstGeom>
        </p:spPr>
        <p:txBody>
          <a:bodyPr wrap="square">
            <a:spAutoFit/>
          </a:bodyPr>
          <a:lstStyle/>
          <a:p>
            <a:pPr>
              <a:buFont typeface="Arial" pitchFamily="34" charset="0"/>
              <a:buChar char="•"/>
            </a:pPr>
            <a:r>
              <a:rPr lang="lv-LV" sz="2800" b="1" dirty="0" smtClean="0"/>
              <a:t>Dievs nav gribējis</a:t>
            </a:r>
            <a:r>
              <a:rPr lang="lv-LV" sz="2800" dirty="0" smtClean="0"/>
              <a:t>, ka </a:t>
            </a:r>
            <a:r>
              <a:rPr lang="lv-LV" sz="2800" b="1" dirty="0" smtClean="0"/>
              <a:t>visu darām vieni paši</a:t>
            </a:r>
            <a:r>
              <a:rPr lang="lv-LV" sz="2800" dirty="0" smtClean="0"/>
              <a:t>.</a:t>
            </a:r>
          </a:p>
          <a:p>
            <a:pPr>
              <a:buFont typeface="Arial" pitchFamily="34" charset="0"/>
              <a:buChar char="•"/>
            </a:pPr>
            <a:r>
              <a:rPr lang="lv-LV" sz="2800" b="1" dirty="0" smtClean="0"/>
              <a:t>Mozum klājās grūti vienam </a:t>
            </a:r>
            <a:r>
              <a:rPr lang="lv-LV" sz="2800" dirty="0" smtClean="0"/>
              <a:t>pašam un </a:t>
            </a:r>
            <a:r>
              <a:rPr lang="lv-LV" sz="2800" b="1" dirty="0" smtClean="0"/>
              <a:t>tauta</a:t>
            </a:r>
            <a:r>
              <a:rPr lang="lv-LV" sz="2800" dirty="0" smtClean="0"/>
              <a:t> jau sāka kļūt </a:t>
            </a:r>
            <a:r>
              <a:rPr lang="lv-LV" sz="2800" b="1" dirty="0" smtClean="0"/>
              <a:t>neapmierināta</a:t>
            </a:r>
            <a:r>
              <a:rPr lang="lv-LV" sz="2800" dirty="0" smtClean="0"/>
              <a:t>, bet </a:t>
            </a:r>
            <a:r>
              <a:rPr lang="lv-LV" sz="2800" b="1" dirty="0" smtClean="0"/>
              <a:t>sievastēva</a:t>
            </a:r>
            <a:r>
              <a:rPr lang="lv-LV" sz="2800" dirty="0" smtClean="0"/>
              <a:t> padoms izglāba situāciju.</a:t>
            </a:r>
          </a:p>
          <a:p>
            <a:pPr>
              <a:buFont typeface="Arial" pitchFamily="34" charset="0"/>
              <a:buChar char="•"/>
            </a:pPr>
            <a:r>
              <a:rPr lang="lv-LV" sz="2800" b="1" dirty="0" smtClean="0">
                <a:cs typeface="Arial" charset="0"/>
              </a:rPr>
              <a:t>Pāvils raksta, ka Dievs</a:t>
            </a:r>
            <a:r>
              <a:rPr lang="lv-LV" sz="2800" dirty="0" smtClean="0">
                <a:cs typeface="Arial" charset="0"/>
              </a:rPr>
              <a:t> ir devis </a:t>
            </a:r>
            <a:r>
              <a:rPr lang="lv-LV" sz="2800" b="1" dirty="0" smtClean="0">
                <a:cs typeface="Arial" charset="0"/>
              </a:rPr>
              <a:t>garīdzniekus</a:t>
            </a:r>
            <a:r>
              <a:rPr lang="lv-LV" sz="2800" dirty="0" smtClean="0">
                <a:cs typeface="Arial" charset="0"/>
              </a:rPr>
              <a:t>, lai </a:t>
            </a:r>
            <a:r>
              <a:rPr lang="lv-LV" sz="2800" b="1" dirty="0" smtClean="0">
                <a:cs typeface="Arial" charset="0"/>
              </a:rPr>
              <a:t>sagatavotu</a:t>
            </a:r>
            <a:r>
              <a:rPr lang="lv-LV" sz="2800" dirty="0" smtClean="0">
                <a:cs typeface="Arial" charset="0"/>
              </a:rPr>
              <a:t> </a:t>
            </a:r>
            <a:r>
              <a:rPr lang="lv-LV" sz="2800" b="1" dirty="0" smtClean="0">
                <a:cs typeface="Arial" charset="0"/>
              </a:rPr>
              <a:t>draudzes cilvēkus kalpošanas darbam</a:t>
            </a:r>
            <a:r>
              <a:rPr lang="lv-LV" sz="2800" dirty="0" smtClean="0">
                <a:cs typeface="Arial" charset="0"/>
              </a:rPr>
              <a:t>.</a:t>
            </a:r>
          </a:p>
          <a:p>
            <a:pPr>
              <a:buFont typeface="Arial" pitchFamily="34" charset="0"/>
              <a:buChar char="•"/>
            </a:pPr>
            <a:r>
              <a:rPr lang="lv-LV" sz="2800" dirty="0" smtClean="0"/>
              <a:t>Ir daudz </a:t>
            </a:r>
            <a:r>
              <a:rPr lang="lv-LV" sz="2800" b="1" dirty="0" smtClean="0"/>
              <a:t>ieguvumu</a:t>
            </a:r>
            <a:r>
              <a:rPr lang="lv-LV" sz="2800" dirty="0" smtClean="0"/>
              <a:t> no </a:t>
            </a:r>
            <a:r>
              <a:rPr lang="lv-LV" sz="2800" b="1" dirty="0" smtClean="0"/>
              <a:t>kopīga darba</a:t>
            </a:r>
            <a:r>
              <a:rPr lang="lv-LV" sz="2800" dirty="0" smtClean="0"/>
              <a:t>: katrs var </a:t>
            </a:r>
            <a:r>
              <a:rPr lang="lv-LV" sz="2800" b="1" dirty="0" smtClean="0"/>
              <a:t>darboties</a:t>
            </a:r>
            <a:r>
              <a:rPr lang="lv-LV" sz="2800" dirty="0" smtClean="0"/>
              <a:t> un </a:t>
            </a:r>
            <a:r>
              <a:rPr lang="lv-LV" sz="2800" b="1" dirty="0" smtClean="0"/>
              <a:t>augt</a:t>
            </a:r>
            <a:r>
              <a:rPr lang="lv-LV" sz="2800" dirty="0" smtClean="0"/>
              <a:t> pēc savām </a:t>
            </a:r>
            <a:r>
              <a:rPr lang="lv-LV" sz="2800" b="1" dirty="0" smtClean="0"/>
              <a:t>spējām</a:t>
            </a:r>
            <a:r>
              <a:rPr lang="lv-LV" sz="2800" dirty="0" smtClean="0"/>
              <a:t> un var </a:t>
            </a:r>
            <a:r>
              <a:rPr lang="lv-LV" sz="2800" b="1" dirty="0" smtClean="0"/>
              <a:t>palīdzēt vairāk cilvēkiem</a:t>
            </a:r>
            <a:r>
              <a:rPr lang="lv-LV" sz="2800" dirty="0" smtClean="0"/>
              <a:t>.</a:t>
            </a:r>
            <a:endParaRPr lang="en-US" sz="2800" dirty="0"/>
          </a:p>
        </p:txBody>
      </p:sp>
      <p:sp>
        <p:nvSpPr>
          <p:cNvPr id="2050" name="AutoShape 2" descr="Attēlu rezultāti vaicājumam “trauksme”"/>
          <p:cNvSpPr>
            <a:spLocks noChangeAspect="1" noChangeArrowheads="1"/>
          </p:cNvSpPr>
          <p:nvPr/>
        </p:nvSpPr>
        <p:spPr bwMode="auto">
          <a:xfrm>
            <a:off x="155575" y="-792163"/>
            <a:ext cx="2371725" cy="16573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Attēlu rezultāti vaicājumam “trauksme”"/>
          <p:cNvSpPr>
            <a:spLocks noChangeAspect="1" noChangeArrowheads="1"/>
          </p:cNvSpPr>
          <p:nvPr/>
        </p:nvSpPr>
        <p:spPr bwMode="auto">
          <a:xfrm>
            <a:off x="155575" y="-792163"/>
            <a:ext cx="2371725" cy="16573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4" name="AutoShape 6" descr="Attēlu rezultāti vaicājumam “trauksme”"/>
          <p:cNvSpPr>
            <a:spLocks noChangeAspect="1" noChangeArrowheads="1"/>
          </p:cNvSpPr>
          <p:nvPr/>
        </p:nvSpPr>
        <p:spPr bwMode="auto">
          <a:xfrm>
            <a:off x="155575" y="-792163"/>
            <a:ext cx="2371725" cy="16573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 name="Picture 2"/>
          <p:cNvPicPr>
            <a:picLocks noChangeAspect="1" noChangeArrowheads="1"/>
          </p:cNvPicPr>
          <p:nvPr/>
        </p:nvPicPr>
        <p:blipFill>
          <a:blip r:embed="rId2" cstate="print"/>
          <a:srcRect/>
          <a:stretch>
            <a:fillRect/>
          </a:stretch>
        </p:blipFill>
        <p:spPr bwMode="auto">
          <a:xfrm>
            <a:off x="5220071" y="1340768"/>
            <a:ext cx="3923929" cy="4857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 xmlns:p14="http://schemas.microsoft.com/office/powerpoint/2010/main" val="1279065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2000"/>
                                        <p:tgtEl>
                                          <p:spTgt spid="1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 calcmode="lin" valueType="num">
                                      <p:cBhvr additive="base">
                                        <p:cTn id="2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 calcmode="lin" valueType="num">
                                      <p:cBhvr additive="base">
                                        <p:cTn id="30"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987" name="Rectangle 3"/>
          <p:cNvSpPr>
            <a:spLocks noChangeArrowheads="1"/>
          </p:cNvSpPr>
          <p:nvPr/>
        </p:nvSpPr>
        <p:spPr bwMode="auto">
          <a:xfrm>
            <a:off x="1" y="0"/>
            <a:ext cx="9144000" cy="769441"/>
          </a:xfrm>
          <a:prstGeom prst="rect">
            <a:avLst/>
          </a:prstGeom>
          <a:noFill/>
          <a:ln w="9525">
            <a:noFill/>
            <a:miter lim="800000"/>
            <a:headEnd/>
            <a:tailEnd/>
          </a:ln>
          <a:effectLst/>
        </p:spPr>
        <p:txBody>
          <a:bodyPr wrap="square">
            <a:spAutoFit/>
          </a:bodyPr>
          <a:lstStyle/>
          <a:p>
            <a:pPr algn="ctr">
              <a:defRPr/>
            </a:pPr>
            <a:r>
              <a:rPr lang="lv-LV" sz="4400" b="1" dirty="0" smtClean="0">
                <a:solidFill>
                  <a:schemeClr val="accent4">
                    <a:lumMod val="10000"/>
                  </a:schemeClr>
                </a:solidFill>
                <a:latin typeface="+mj-lt"/>
                <a:ea typeface="+mj-ea"/>
                <a:cs typeface="+mj-cs"/>
              </a:rPr>
              <a:t>2.Moz.18:14-23 </a:t>
            </a:r>
            <a:r>
              <a:rPr lang="lv-LV" sz="4400" b="1" dirty="0" err="1" smtClean="0">
                <a:solidFill>
                  <a:schemeClr val="accent4">
                    <a:lumMod val="10000"/>
                  </a:schemeClr>
                </a:solidFill>
                <a:latin typeface="+mj-lt"/>
                <a:ea typeface="+mj-ea"/>
                <a:cs typeface="+mj-cs"/>
              </a:rPr>
              <a:t>Jetrus</a:t>
            </a:r>
            <a:r>
              <a:rPr lang="lv-LV" sz="4400" b="1" dirty="0" smtClean="0">
                <a:solidFill>
                  <a:schemeClr val="accent4">
                    <a:lumMod val="10000"/>
                  </a:schemeClr>
                </a:solidFill>
                <a:latin typeface="+mj-lt"/>
                <a:ea typeface="+mj-ea"/>
                <a:cs typeface="+mj-cs"/>
              </a:rPr>
              <a:t> padoms</a:t>
            </a:r>
            <a:endParaRPr lang="lv-LV" sz="4400" b="1" dirty="0">
              <a:solidFill>
                <a:schemeClr val="accent4">
                  <a:lumMod val="10000"/>
                </a:schemeClr>
              </a:solidFill>
              <a:latin typeface="+mj-lt"/>
              <a:ea typeface="+mj-ea"/>
              <a:cs typeface="+mj-cs"/>
            </a:endParaRPr>
          </a:p>
        </p:txBody>
      </p:sp>
      <p:sp>
        <p:nvSpPr>
          <p:cNvPr id="297989" name="Rectangle 5"/>
          <p:cNvSpPr>
            <a:spLocks noChangeArrowheads="1"/>
          </p:cNvSpPr>
          <p:nvPr/>
        </p:nvSpPr>
        <p:spPr bwMode="auto">
          <a:xfrm>
            <a:off x="0" y="580901"/>
            <a:ext cx="9144000" cy="6232475"/>
          </a:xfrm>
          <a:prstGeom prst="rect">
            <a:avLst/>
          </a:prstGeom>
          <a:noFill/>
          <a:ln w="9525">
            <a:noFill/>
            <a:miter lim="800000"/>
            <a:headEnd/>
            <a:tailEnd/>
          </a:ln>
          <a:effectLst/>
        </p:spPr>
        <p:txBody>
          <a:bodyPr wrap="square" anchor="ctr">
            <a:spAutoFit/>
          </a:bodyPr>
          <a:lstStyle/>
          <a:p>
            <a:pPr>
              <a:defRPr/>
            </a:pPr>
            <a:r>
              <a:rPr lang="lv-LV" sz="2100" dirty="0" smtClean="0">
                <a:solidFill>
                  <a:srgbClr val="000000"/>
                </a:solidFill>
                <a:latin typeface="Arial" pitchFamily="34" charset="0"/>
                <a:cs typeface="Arial" pitchFamily="34" charset="0"/>
              </a:rPr>
              <a:t>14 Un Mozus sievastēvs </a:t>
            </a:r>
            <a:r>
              <a:rPr lang="lv-LV" sz="2100" b="1" dirty="0" err="1" smtClean="0">
                <a:solidFill>
                  <a:srgbClr val="000000"/>
                </a:solidFill>
                <a:latin typeface="Arial" pitchFamily="34" charset="0"/>
                <a:cs typeface="Arial" pitchFamily="34" charset="0"/>
              </a:rPr>
              <a:t>Jetrus</a:t>
            </a:r>
            <a:r>
              <a:rPr lang="lv-LV" sz="2100" b="1" dirty="0" smtClean="0">
                <a:solidFill>
                  <a:srgbClr val="000000"/>
                </a:solidFill>
                <a:latin typeface="Arial" pitchFamily="34" charset="0"/>
                <a:cs typeface="Arial" pitchFamily="34" charset="0"/>
              </a:rPr>
              <a:t> noskatījās visu, ko Mozus tautai darīja</a:t>
            </a:r>
            <a:r>
              <a:rPr lang="lv-LV" sz="2100" dirty="0" smtClean="0">
                <a:solidFill>
                  <a:srgbClr val="000000"/>
                </a:solidFill>
                <a:latin typeface="Arial" pitchFamily="34" charset="0"/>
                <a:cs typeface="Arial" pitchFamily="34" charset="0"/>
              </a:rPr>
              <a:t>, un viņš sacīja: "</a:t>
            </a:r>
            <a:r>
              <a:rPr lang="lv-LV" sz="2100" b="1" dirty="0" smtClean="0">
                <a:solidFill>
                  <a:srgbClr val="000000"/>
                </a:solidFill>
                <a:latin typeface="Arial" pitchFamily="34" charset="0"/>
                <a:cs typeface="Arial" pitchFamily="34" charset="0"/>
              </a:rPr>
              <a:t>Kas tas ir, ko tu dari tautai? </a:t>
            </a:r>
            <a:r>
              <a:rPr lang="lv-LV" sz="2100" dirty="0" smtClean="0">
                <a:solidFill>
                  <a:srgbClr val="000000"/>
                </a:solidFill>
                <a:latin typeface="Arial" pitchFamily="34" charset="0"/>
                <a:cs typeface="Arial" pitchFamily="34" charset="0"/>
              </a:rPr>
              <a:t>Kādēļ tu sēdi atsevišķi un </a:t>
            </a:r>
            <a:r>
              <a:rPr lang="lv-LV" sz="2100" b="1" dirty="0" smtClean="0">
                <a:solidFill>
                  <a:srgbClr val="000000"/>
                </a:solidFill>
                <a:latin typeface="Arial" pitchFamily="34" charset="0"/>
                <a:cs typeface="Arial" pitchFamily="34" charset="0"/>
              </a:rPr>
              <a:t>tauta stāv tavā priekšā no rīta līdz vakaram?</a:t>
            </a:r>
            <a:r>
              <a:rPr lang="lv-LV" sz="2100" dirty="0" smtClean="0">
                <a:solidFill>
                  <a:srgbClr val="000000"/>
                </a:solidFill>
                <a:latin typeface="Arial" pitchFamily="34" charset="0"/>
                <a:cs typeface="Arial" pitchFamily="34" charset="0"/>
              </a:rPr>
              <a:t>“ 15 Un Mozus atbildēja savam sievastēvam: "Tauta nāk pie manis vaicāt Dieva prātu. 16 Jo, ja viņiem ir kāda lieta, tad tie nāk pie manis, un es tad tiesāju viņu starpā un </a:t>
            </a:r>
            <a:r>
              <a:rPr lang="lv-LV" sz="2100" b="1" dirty="0" smtClean="0">
                <a:solidFill>
                  <a:srgbClr val="000000"/>
                </a:solidFill>
                <a:latin typeface="Arial" pitchFamily="34" charset="0"/>
                <a:cs typeface="Arial" pitchFamily="34" charset="0"/>
              </a:rPr>
              <a:t>daru tiem zināmus Dieva likumus un Viņa bauslību</a:t>
            </a:r>
            <a:r>
              <a:rPr lang="lv-LV" sz="2100" dirty="0" smtClean="0">
                <a:solidFill>
                  <a:srgbClr val="000000"/>
                </a:solidFill>
                <a:latin typeface="Arial" pitchFamily="34" charset="0"/>
                <a:cs typeface="Arial" pitchFamily="34" charset="0"/>
              </a:rPr>
              <a:t>.“ 17 Un Mozus sievastēvs viņam sacīja: "</a:t>
            </a:r>
            <a:r>
              <a:rPr lang="lv-LV" sz="2100" b="1" dirty="0" smtClean="0">
                <a:solidFill>
                  <a:srgbClr val="000000"/>
                </a:solidFill>
                <a:latin typeface="Arial" pitchFamily="34" charset="0"/>
                <a:cs typeface="Arial" pitchFamily="34" charset="0"/>
              </a:rPr>
              <a:t>Tā nav labi, kā tu to dari! </a:t>
            </a:r>
            <a:r>
              <a:rPr lang="lv-LV" sz="2100" dirty="0" smtClean="0">
                <a:solidFill>
                  <a:srgbClr val="000000"/>
                </a:solidFill>
                <a:latin typeface="Arial" pitchFamily="34" charset="0"/>
                <a:cs typeface="Arial" pitchFamily="34" charset="0"/>
              </a:rPr>
              <a:t>18 </a:t>
            </a:r>
            <a:r>
              <a:rPr lang="lv-LV" sz="2100" b="1" dirty="0" smtClean="0">
                <a:solidFill>
                  <a:srgbClr val="000000"/>
                </a:solidFill>
                <a:latin typeface="Arial" pitchFamily="34" charset="0"/>
                <a:cs typeface="Arial" pitchFamily="34" charset="0"/>
              </a:rPr>
              <a:t>Tu </a:t>
            </a:r>
            <a:r>
              <a:rPr lang="lv-LV" sz="2100" b="1" dirty="0" err="1" smtClean="0">
                <a:solidFill>
                  <a:srgbClr val="000000"/>
                </a:solidFill>
                <a:latin typeface="Arial" pitchFamily="34" charset="0"/>
                <a:cs typeface="Arial" pitchFamily="34" charset="0"/>
              </a:rPr>
              <a:t>gurtin</a:t>
            </a:r>
            <a:r>
              <a:rPr lang="lv-LV" sz="2100" b="1" dirty="0" smtClean="0">
                <a:solidFill>
                  <a:srgbClr val="000000"/>
                </a:solidFill>
                <a:latin typeface="Arial" pitchFamily="34" charset="0"/>
                <a:cs typeface="Arial" pitchFamily="34" charset="0"/>
              </a:rPr>
              <a:t> pagursi</a:t>
            </a:r>
            <a:r>
              <a:rPr lang="lv-LV" sz="2100" dirty="0" smtClean="0">
                <a:solidFill>
                  <a:srgbClr val="000000"/>
                </a:solidFill>
                <a:latin typeface="Arial" pitchFamily="34" charset="0"/>
                <a:cs typeface="Arial" pitchFamily="34" charset="0"/>
              </a:rPr>
              <a:t> un tavi ļaudis, kas pie tevis, jo pārāk grūts tev ir šis pienākums, </a:t>
            </a:r>
            <a:r>
              <a:rPr lang="lv-LV" sz="2100" b="1" dirty="0" smtClean="0">
                <a:solidFill>
                  <a:srgbClr val="000000"/>
                </a:solidFill>
                <a:latin typeface="Arial" pitchFamily="34" charset="0"/>
                <a:cs typeface="Arial" pitchFamily="34" charset="0"/>
              </a:rPr>
              <a:t>tu nespēsi to izpildīt viens pats</a:t>
            </a:r>
            <a:r>
              <a:rPr lang="lv-LV" sz="2100" dirty="0" smtClean="0">
                <a:solidFill>
                  <a:srgbClr val="000000"/>
                </a:solidFill>
                <a:latin typeface="Arial" pitchFamily="34" charset="0"/>
                <a:cs typeface="Arial" pitchFamily="34" charset="0"/>
              </a:rPr>
              <a:t>. 19 </a:t>
            </a:r>
            <a:r>
              <a:rPr lang="lv-LV" sz="2100" b="1" dirty="0" smtClean="0">
                <a:solidFill>
                  <a:srgbClr val="000000"/>
                </a:solidFill>
                <a:latin typeface="Arial" pitchFamily="34" charset="0"/>
                <a:cs typeface="Arial" pitchFamily="34" charset="0"/>
              </a:rPr>
              <a:t>Tagad paklausi mani, es tev došu padomu</a:t>
            </a:r>
            <a:r>
              <a:rPr lang="lv-LV" sz="2100" dirty="0" smtClean="0">
                <a:solidFill>
                  <a:srgbClr val="000000"/>
                </a:solidFill>
                <a:latin typeface="Arial" pitchFamily="34" charset="0"/>
                <a:cs typeface="Arial" pitchFamily="34" charset="0"/>
              </a:rPr>
              <a:t>, un Dievs būs ar tevi. Nostājies tu tautas labad Dieva priekšā un nes tās lietas Dieva priekšā. 20 Māci tiem likumus un bauslību un dari tiem zināmu to ceļu, kas tiem jāiet, un tos darbus, kas tiem jādara. 21 Bet </a:t>
            </a:r>
            <a:r>
              <a:rPr lang="lv-LV" sz="2100" b="1" dirty="0" smtClean="0">
                <a:solidFill>
                  <a:srgbClr val="000000"/>
                </a:solidFill>
                <a:latin typeface="Arial" pitchFamily="34" charset="0"/>
                <a:cs typeface="Arial" pitchFamily="34" charset="0"/>
              </a:rPr>
              <a:t>tu izraugi sev no visas tautas spējīgus vīrus</a:t>
            </a:r>
            <a:r>
              <a:rPr lang="lv-LV" sz="2100" dirty="0" smtClean="0">
                <a:solidFill>
                  <a:srgbClr val="000000"/>
                </a:solidFill>
                <a:latin typeface="Arial" pitchFamily="34" charset="0"/>
                <a:cs typeface="Arial" pitchFamily="34" charset="0"/>
              </a:rPr>
              <a:t>, kas </a:t>
            </a:r>
            <a:r>
              <a:rPr lang="lv-LV" sz="2100" b="1" dirty="0" smtClean="0">
                <a:solidFill>
                  <a:srgbClr val="000000"/>
                </a:solidFill>
                <a:latin typeface="Arial" pitchFamily="34" charset="0"/>
                <a:cs typeface="Arial" pitchFamily="34" charset="0"/>
              </a:rPr>
              <a:t>bīstas Dieva</a:t>
            </a:r>
            <a:r>
              <a:rPr lang="lv-LV" sz="2100" dirty="0" smtClean="0">
                <a:solidFill>
                  <a:srgbClr val="000000"/>
                </a:solidFill>
                <a:latin typeface="Arial" pitchFamily="34" charset="0"/>
                <a:cs typeface="Arial" pitchFamily="34" charset="0"/>
              </a:rPr>
              <a:t>, </a:t>
            </a:r>
            <a:r>
              <a:rPr lang="lv-LV" sz="2100" b="1" dirty="0" smtClean="0">
                <a:solidFill>
                  <a:srgbClr val="000000"/>
                </a:solidFill>
                <a:latin typeface="Arial" pitchFamily="34" charset="0"/>
                <a:cs typeface="Arial" pitchFamily="34" charset="0"/>
              </a:rPr>
              <a:t>taisnīgus vīrus</a:t>
            </a:r>
            <a:r>
              <a:rPr lang="lv-LV" sz="2100" dirty="0" smtClean="0">
                <a:solidFill>
                  <a:srgbClr val="000000"/>
                </a:solidFill>
                <a:latin typeface="Arial" pitchFamily="34" charset="0"/>
                <a:cs typeface="Arial" pitchFamily="34" charset="0"/>
              </a:rPr>
              <a:t>, kas </a:t>
            </a:r>
            <a:r>
              <a:rPr lang="lv-LV" sz="2100" b="1" dirty="0" smtClean="0">
                <a:solidFill>
                  <a:srgbClr val="000000"/>
                </a:solidFill>
                <a:latin typeface="Arial" pitchFamily="34" charset="0"/>
                <a:cs typeface="Arial" pitchFamily="34" charset="0"/>
              </a:rPr>
              <a:t>nav uzpērkami</a:t>
            </a:r>
            <a:r>
              <a:rPr lang="lv-LV" sz="2100" dirty="0" smtClean="0">
                <a:solidFill>
                  <a:srgbClr val="000000"/>
                </a:solidFill>
                <a:latin typeface="Arial" pitchFamily="34" charset="0"/>
                <a:cs typeface="Arial" pitchFamily="34" charset="0"/>
              </a:rPr>
              <a:t>, un </a:t>
            </a:r>
            <a:r>
              <a:rPr lang="lv-LV" sz="2100" b="1" dirty="0" smtClean="0">
                <a:solidFill>
                  <a:srgbClr val="000000"/>
                </a:solidFill>
                <a:latin typeface="Arial" pitchFamily="34" charset="0"/>
                <a:cs typeface="Arial" pitchFamily="34" charset="0"/>
              </a:rPr>
              <a:t>iecel</a:t>
            </a:r>
            <a:r>
              <a:rPr lang="lv-LV" sz="2100" dirty="0" smtClean="0">
                <a:solidFill>
                  <a:srgbClr val="000000"/>
                </a:solidFill>
                <a:latin typeface="Arial" pitchFamily="34" charset="0"/>
                <a:cs typeface="Arial" pitchFamily="34" charset="0"/>
              </a:rPr>
              <a:t> tos par </a:t>
            </a:r>
            <a:r>
              <a:rPr lang="lv-LV" sz="2100" b="1" dirty="0" smtClean="0">
                <a:solidFill>
                  <a:srgbClr val="000000"/>
                </a:solidFill>
                <a:latin typeface="Arial" pitchFamily="34" charset="0"/>
                <a:cs typeface="Arial" pitchFamily="34" charset="0"/>
              </a:rPr>
              <a:t>priekšniekiem</a:t>
            </a:r>
            <a:r>
              <a:rPr lang="lv-LV" sz="2100" dirty="0" smtClean="0">
                <a:solidFill>
                  <a:srgbClr val="000000"/>
                </a:solidFill>
                <a:latin typeface="Arial" pitchFamily="34" charset="0"/>
                <a:cs typeface="Arial" pitchFamily="34" charset="0"/>
              </a:rPr>
              <a:t> pār </a:t>
            </a:r>
            <a:r>
              <a:rPr lang="lv-LV" sz="2100" b="1" dirty="0" smtClean="0">
                <a:solidFill>
                  <a:srgbClr val="000000"/>
                </a:solidFill>
                <a:latin typeface="Arial" pitchFamily="34" charset="0"/>
                <a:cs typeface="Arial" pitchFamily="34" charset="0"/>
              </a:rPr>
              <a:t>tūkstošiem</a:t>
            </a:r>
            <a:r>
              <a:rPr lang="lv-LV" sz="2100" dirty="0" smtClean="0">
                <a:solidFill>
                  <a:srgbClr val="000000"/>
                </a:solidFill>
                <a:latin typeface="Arial" pitchFamily="34" charset="0"/>
                <a:cs typeface="Arial" pitchFamily="34" charset="0"/>
              </a:rPr>
              <a:t>, pār </a:t>
            </a:r>
            <a:r>
              <a:rPr lang="lv-LV" sz="2100" b="1" dirty="0" smtClean="0">
                <a:solidFill>
                  <a:srgbClr val="000000"/>
                </a:solidFill>
                <a:latin typeface="Arial" pitchFamily="34" charset="0"/>
                <a:cs typeface="Arial" pitchFamily="34" charset="0"/>
              </a:rPr>
              <a:t>simtiem</a:t>
            </a:r>
            <a:r>
              <a:rPr lang="lv-LV" sz="2100" dirty="0" smtClean="0">
                <a:solidFill>
                  <a:srgbClr val="000000"/>
                </a:solidFill>
                <a:latin typeface="Arial" pitchFamily="34" charset="0"/>
                <a:cs typeface="Arial" pitchFamily="34" charset="0"/>
              </a:rPr>
              <a:t>, pār </a:t>
            </a:r>
            <a:r>
              <a:rPr lang="lv-LV" sz="2100" b="1" dirty="0" err="1" smtClean="0">
                <a:solidFill>
                  <a:srgbClr val="000000"/>
                </a:solidFill>
                <a:latin typeface="Arial" pitchFamily="34" charset="0"/>
                <a:cs typeface="Arial" pitchFamily="34" charset="0"/>
              </a:rPr>
              <a:t>piecdesmitiem</a:t>
            </a:r>
            <a:r>
              <a:rPr lang="lv-LV" sz="2100" dirty="0" smtClean="0">
                <a:solidFill>
                  <a:srgbClr val="000000"/>
                </a:solidFill>
                <a:latin typeface="Arial" pitchFamily="34" charset="0"/>
                <a:cs typeface="Arial" pitchFamily="34" charset="0"/>
              </a:rPr>
              <a:t> un pār </a:t>
            </a:r>
            <a:r>
              <a:rPr lang="lv-LV" sz="2100" b="1" dirty="0" smtClean="0">
                <a:solidFill>
                  <a:srgbClr val="000000"/>
                </a:solidFill>
                <a:latin typeface="Arial" pitchFamily="34" charset="0"/>
                <a:cs typeface="Arial" pitchFamily="34" charset="0"/>
              </a:rPr>
              <a:t>desmitiem</a:t>
            </a:r>
            <a:r>
              <a:rPr lang="lv-LV" sz="2100" dirty="0" smtClean="0">
                <a:solidFill>
                  <a:srgbClr val="000000"/>
                </a:solidFill>
                <a:latin typeface="Arial" pitchFamily="34" charset="0"/>
                <a:cs typeface="Arial" pitchFamily="34" charset="0"/>
              </a:rPr>
              <a:t>. 22 Un lai </a:t>
            </a:r>
            <a:r>
              <a:rPr lang="lv-LV" sz="2100" b="1" dirty="0" smtClean="0">
                <a:solidFill>
                  <a:srgbClr val="000000"/>
                </a:solidFill>
                <a:latin typeface="Arial" pitchFamily="34" charset="0"/>
                <a:cs typeface="Arial" pitchFamily="34" charset="0"/>
              </a:rPr>
              <a:t>tie tiesā ļaudis </a:t>
            </a:r>
            <a:r>
              <a:rPr lang="lv-LV" sz="2100" dirty="0" smtClean="0">
                <a:solidFill>
                  <a:srgbClr val="000000"/>
                </a:solidFill>
                <a:latin typeface="Arial" pitchFamily="34" charset="0"/>
                <a:cs typeface="Arial" pitchFamily="34" charset="0"/>
              </a:rPr>
              <a:t>jebkurā laikā, bet lai būtu tā, ka tie </a:t>
            </a:r>
            <a:r>
              <a:rPr lang="lv-LV" sz="2100" b="1" dirty="0" smtClean="0">
                <a:solidFill>
                  <a:srgbClr val="000000"/>
                </a:solidFill>
                <a:latin typeface="Arial" pitchFamily="34" charset="0"/>
                <a:cs typeface="Arial" pitchFamily="34" charset="0"/>
              </a:rPr>
              <a:t>katru lielāku lietu nodotu tev</a:t>
            </a:r>
            <a:r>
              <a:rPr lang="lv-LV" sz="2100" dirty="0" smtClean="0">
                <a:solidFill>
                  <a:srgbClr val="000000"/>
                </a:solidFill>
                <a:latin typeface="Arial" pitchFamily="34" charset="0"/>
                <a:cs typeface="Arial" pitchFamily="34" charset="0"/>
              </a:rPr>
              <a:t>, bet </a:t>
            </a:r>
            <a:r>
              <a:rPr lang="lv-LV" sz="2100" b="1" dirty="0" smtClean="0">
                <a:solidFill>
                  <a:srgbClr val="000000"/>
                </a:solidFill>
                <a:latin typeface="Arial" pitchFamily="34" charset="0"/>
                <a:cs typeface="Arial" pitchFamily="34" charset="0"/>
              </a:rPr>
              <a:t>katru mazāku lietu iztiesā paši</a:t>
            </a:r>
            <a:r>
              <a:rPr lang="lv-LV" sz="2100" dirty="0" smtClean="0">
                <a:solidFill>
                  <a:srgbClr val="000000"/>
                </a:solidFill>
                <a:latin typeface="Arial" pitchFamily="34" charset="0"/>
                <a:cs typeface="Arial" pitchFamily="34" charset="0"/>
              </a:rPr>
              <a:t>; tā tev būs vieglāk, un </a:t>
            </a:r>
            <a:r>
              <a:rPr lang="lv-LV" sz="2100" b="1" dirty="0" smtClean="0">
                <a:solidFill>
                  <a:srgbClr val="000000"/>
                </a:solidFill>
                <a:latin typeface="Arial" pitchFamily="34" charset="0"/>
                <a:cs typeface="Arial" pitchFamily="34" charset="0"/>
              </a:rPr>
              <a:t>viņi palīdzēs tev nest tavu nastu</a:t>
            </a:r>
            <a:r>
              <a:rPr lang="lv-LV" sz="2100" dirty="0" smtClean="0">
                <a:solidFill>
                  <a:srgbClr val="000000"/>
                </a:solidFill>
                <a:latin typeface="Arial" pitchFamily="34" charset="0"/>
                <a:cs typeface="Arial" pitchFamily="34" charset="0"/>
              </a:rPr>
              <a:t>. 23 Ja tu tā darīsi un Dievs tev tā pavēlēs, </a:t>
            </a:r>
            <a:r>
              <a:rPr lang="lv-LV" sz="2100" b="1" dirty="0" smtClean="0">
                <a:solidFill>
                  <a:srgbClr val="000000"/>
                </a:solidFill>
                <a:latin typeface="Arial" pitchFamily="34" charset="0"/>
                <a:cs typeface="Arial" pitchFamily="34" charset="0"/>
              </a:rPr>
              <a:t>tad tu varēsi pastāvēt</a:t>
            </a:r>
            <a:r>
              <a:rPr lang="lv-LV" sz="2100" dirty="0" smtClean="0">
                <a:solidFill>
                  <a:srgbClr val="000000"/>
                </a:solidFill>
                <a:latin typeface="Arial" pitchFamily="34" charset="0"/>
                <a:cs typeface="Arial" pitchFamily="34" charset="0"/>
              </a:rPr>
              <a:t>, un arī visi šie ļaudis ies savā vietā ar mieru."</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97987"/>
                                        </p:tgtEl>
                                        <p:attrNameLst>
                                          <p:attrName>style.visibility</p:attrName>
                                        </p:attrNameLst>
                                      </p:cBhvr>
                                      <p:to>
                                        <p:strVal val="visible"/>
                                      </p:to>
                                    </p:set>
                                    <p:animEffect transition="in" filter="checkerboard(across)">
                                      <p:cBhvr>
                                        <p:cTn id="7" dur="500"/>
                                        <p:tgtEl>
                                          <p:spTgt spid="297987"/>
                                        </p:tgtEl>
                                      </p:cBhvr>
                                    </p:animEffect>
                                  </p:childTnLst>
                                </p:cTn>
                              </p:par>
                            </p:childTnLst>
                          </p:cTn>
                        </p:par>
                        <p:par>
                          <p:cTn id="8" fill="hold">
                            <p:stCondLst>
                              <p:cond delay="500"/>
                            </p:stCondLst>
                            <p:childTnLst>
                              <p:par>
                                <p:cTn id="9" presetID="13" presetClass="entr" presetSubtype="16" fill="hold" nodeType="afterEffect">
                                  <p:stCondLst>
                                    <p:cond delay="0"/>
                                  </p:stCondLst>
                                  <p:childTnLst>
                                    <p:set>
                                      <p:cBhvr>
                                        <p:cTn id="10" dur="1" fill="hold">
                                          <p:stCondLst>
                                            <p:cond delay="0"/>
                                          </p:stCondLst>
                                        </p:cTn>
                                        <p:tgtEl>
                                          <p:spTgt spid="297989">
                                            <p:txEl>
                                              <p:pRg st="0" end="0"/>
                                            </p:txEl>
                                          </p:spTgt>
                                        </p:tgtEl>
                                        <p:attrNameLst>
                                          <p:attrName>style.visibility</p:attrName>
                                        </p:attrNameLst>
                                      </p:cBhvr>
                                      <p:to>
                                        <p:strVal val="visible"/>
                                      </p:to>
                                    </p:set>
                                    <p:animEffect transition="in" filter="plus(in)">
                                      <p:cBhvr>
                                        <p:cTn id="11" dur="2000"/>
                                        <p:tgtEl>
                                          <p:spTgt spid="29798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 name="Picture 5" descr="http://s2.hubimg.com/u/252401_f248.jpg"/>
          <p:cNvPicPr>
            <a:picLocks noChangeAspect="1" noChangeArrowheads="1"/>
          </p:cNvPicPr>
          <p:nvPr/>
        </p:nvPicPr>
        <p:blipFill>
          <a:blip r:embed="rId2" cstate="print"/>
          <a:srcRect/>
          <a:stretch>
            <a:fillRect/>
          </a:stretch>
        </p:blipFill>
        <p:spPr bwMode="auto">
          <a:xfrm>
            <a:off x="6072198" y="908720"/>
            <a:ext cx="3071802" cy="5184576"/>
          </a:xfrm>
          <a:prstGeom prst="rect">
            <a:avLst/>
          </a:prstGeom>
          <a:ln>
            <a:noFill/>
          </a:ln>
          <a:effectLst>
            <a:softEdge rad="112500"/>
          </a:effectLst>
        </p:spPr>
      </p:pic>
      <p:sp>
        <p:nvSpPr>
          <p:cNvPr id="11267" name="Rectangle 3"/>
          <p:cNvSpPr>
            <a:spLocks noGrp="1" noChangeArrowheads="1"/>
          </p:cNvSpPr>
          <p:nvPr>
            <p:ph type="body" idx="1"/>
          </p:nvPr>
        </p:nvSpPr>
        <p:spPr>
          <a:xfrm>
            <a:off x="-324543" y="72232"/>
            <a:ext cx="9468544" cy="1052512"/>
          </a:xfrm>
        </p:spPr>
        <p:txBody>
          <a:bodyPr/>
          <a:lstStyle/>
          <a:p>
            <a:pPr algn="just" eaLnBrk="1" hangingPunct="1">
              <a:lnSpc>
                <a:spcPct val="80000"/>
              </a:lnSpc>
              <a:buFontTx/>
              <a:buNone/>
            </a:pPr>
            <a:r>
              <a:rPr lang="lv-LV" sz="2800" i="1" dirty="0" smtClean="0"/>
              <a:t>   Mt.11:30 Jo mans jūgs ir patīkams un mana nasta viegla</a:t>
            </a:r>
            <a:endParaRPr lang="lv-LV" sz="2800" dirty="0" smtClean="0"/>
          </a:p>
        </p:txBody>
      </p:sp>
      <p:sp>
        <p:nvSpPr>
          <p:cNvPr id="7" name="Rectangle 6"/>
          <p:cNvSpPr>
            <a:spLocks noChangeArrowheads="1"/>
          </p:cNvSpPr>
          <p:nvPr/>
        </p:nvSpPr>
        <p:spPr bwMode="auto">
          <a:xfrm>
            <a:off x="0" y="404664"/>
            <a:ext cx="6660232" cy="6555641"/>
          </a:xfrm>
          <a:prstGeom prst="rect">
            <a:avLst/>
          </a:prstGeom>
          <a:noFill/>
          <a:ln w="9525">
            <a:noFill/>
            <a:miter lim="800000"/>
            <a:headEnd/>
            <a:tailEnd/>
          </a:ln>
        </p:spPr>
        <p:txBody>
          <a:bodyPr wrap="square">
            <a:spAutoFit/>
          </a:bodyPr>
          <a:lstStyle/>
          <a:p>
            <a:pPr>
              <a:buFontTx/>
              <a:buChar char="•"/>
            </a:pPr>
            <a:r>
              <a:rPr lang="lv-LV" sz="2800" dirty="0" smtClean="0"/>
              <a:t>Jēzus </a:t>
            </a:r>
            <a:r>
              <a:rPr lang="lv-LV" sz="2800" b="1" dirty="0" smtClean="0"/>
              <a:t>jūgs</a:t>
            </a:r>
            <a:r>
              <a:rPr lang="lv-LV" sz="2800" dirty="0" smtClean="0"/>
              <a:t> ir </a:t>
            </a:r>
            <a:r>
              <a:rPr lang="lv-LV" sz="2800" b="1" dirty="0" smtClean="0"/>
              <a:t>kalpošana</a:t>
            </a:r>
            <a:r>
              <a:rPr lang="lv-LV" sz="2800" dirty="0" smtClean="0"/>
              <a:t>!</a:t>
            </a:r>
          </a:p>
          <a:p>
            <a:pPr>
              <a:buFontTx/>
              <a:buChar char="•"/>
            </a:pPr>
            <a:r>
              <a:rPr lang="lv-LV" sz="2800" dirty="0" smtClean="0"/>
              <a:t>Kā </a:t>
            </a:r>
            <a:r>
              <a:rPr lang="lv-LV" sz="2800" b="1" dirty="0" smtClean="0"/>
              <a:t>Jēzus kalpošanas</a:t>
            </a:r>
            <a:r>
              <a:rPr lang="lv-LV" sz="2800" dirty="0" smtClean="0"/>
              <a:t> </a:t>
            </a:r>
            <a:r>
              <a:rPr lang="lv-LV" sz="2800" b="1" dirty="0" smtClean="0"/>
              <a:t>jūgs</a:t>
            </a:r>
            <a:r>
              <a:rPr lang="lv-LV" sz="2800" dirty="0" smtClean="0"/>
              <a:t> var būt </a:t>
            </a:r>
            <a:r>
              <a:rPr lang="lv-LV" sz="2800" b="1" dirty="0" smtClean="0"/>
              <a:t>viegls</a:t>
            </a:r>
            <a:r>
              <a:rPr lang="lv-LV" sz="2800" dirty="0" smtClean="0"/>
              <a:t>? Kā ir ar mūsu kalpošanas jūgu?</a:t>
            </a:r>
          </a:p>
          <a:p>
            <a:pPr>
              <a:buFontTx/>
              <a:buChar char="•"/>
            </a:pPr>
            <a:r>
              <a:rPr lang="lv-LV" sz="2800" dirty="0" smtClean="0"/>
              <a:t>Vai tas ir </a:t>
            </a:r>
            <a:r>
              <a:rPr lang="lv-LV" sz="2800" b="1" dirty="0" smtClean="0"/>
              <a:t>mūsu prāts </a:t>
            </a:r>
            <a:r>
              <a:rPr lang="lv-LV" sz="2800" dirty="0" smtClean="0"/>
              <a:t>vai </a:t>
            </a:r>
            <a:r>
              <a:rPr lang="lv-LV" sz="2800" b="1" dirty="0" smtClean="0"/>
              <a:t>Dieva prāts</a:t>
            </a:r>
            <a:r>
              <a:rPr lang="lv-LV" sz="2800" dirty="0" smtClean="0"/>
              <a:t>?</a:t>
            </a:r>
          </a:p>
          <a:p>
            <a:pPr>
              <a:buFontTx/>
              <a:buChar char="•"/>
            </a:pPr>
            <a:r>
              <a:rPr lang="lv-LV" sz="2800" dirty="0" smtClean="0"/>
              <a:t>Ja ko darām pēc </a:t>
            </a:r>
            <a:r>
              <a:rPr lang="lv-LV" sz="2800" b="1" dirty="0" smtClean="0"/>
              <a:t>savas ieceres</a:t>
            </a:r>
            <a:r>
              <a:rPr lang="lv-LV" sz="2800" dirty="0" smtClean="0"/>
              <a:t>, tad   tas var būt </a:t>
            </a:r>
            <a:r>
              <a:rPr lang="lv-LV" sz="2800" b="1" dirty="0" smtClean="0"/>
              <a:t>smagi</a:t>
            </a:r>
            <a:r>
              <a:rPr lang="lv-LV" sz="2800" dirty="0" smtClean="0"/>
              <a:t>, bet citādāk ir tad, ja darām to, uz ko </a:t>
            </a:r>
            <a:r>
              <a:rPr lang="lv-LV" sz="2800" b="1" dirty="0" smtClean="0"/>
              <a:t>Dievs aicina</a:t>
            </a:r>
            <a:r>
              <a:rPr lang="lv-LV" sz="2800" dirty="0" smtClean="0"/>
              <a:t>.</a:t>
            </a:r>
          </a:p>
          <a:p>
            <a:pPr>
              <a:buFontTx/>
              <a:buChar char="•"/>
            </a:pPr>
            <a:r>
              <a:rPr lang="lv-LV" sz="2800" b="1" dirty="0" smtClean="0"/>
              <a:t>Jūgs</a:t>
            </a:r>
            <a:r>
              <a:rPr lang="lv-LV" sz="2800" dirty="0" smtClean="0"/>
              <a:t> ir </a:t>
            </a:r>
            <a:r>
              <a:rPr lang="lv-LV" sz="2800" b="1" dirty="0" smtClean="0"/>
              <a:t>patīkams</a:t>
            </a:r>
            <a:r>
              <a:rPr lang="lv-LV" sz="2800" dirty="0" smtClean="0"/>
              <a:t> un </a:t>
            </a:r>
            <a:r>
              <a:rPr lang="lv-LV" sz="2800" b="1" dirty="0" smtClean="0"/>
              <a:t>viegls</a:t>
            </a:r>
            <a:r>
              <a:rPr lang="lv-LV" sz="2800" dirty="0" smtClean="0"/>
              <a:t> tad, kad  redzi </a:t>
            </a:r>
            <a:r>
              <a:rPr lang="lv-LV" sz="2800" b="1" dirty="0" smtClean="0"/>
              <a:t>cilvēkus nākam pie ticības </a:t>
            </a:r>
            <a:r>
              <a:rPr lang="lv-LV" sz="2800" dirty="0" smtClean="0"/>
              <a:t>un    viņu </a:t>
            </a:r>
            <a:r>
              <a:rPr lang="lv-LV" sz="2800" b="1" dirty="0" smtClean="0"/>
              <a:t>dzīves maināmies</a:t>
            </a:r>
            <a:r>
              <a:rPr lang="lv-LV" sz="2800" dirty="0" smtClean="0"/>
              <a:t>.</a:t>
            </a:r>
          </a:p>
          <a:p>
            <a:pPr>
              <a:buFontTx/>
              <a:buChar char="•"/>
            </a:pPr>
            <a:r>
              <a:rPr lang="lv-LV" sz="2800" dirty="0" smtClean="0"/>
              <a:t>Jūgs ir viegls, ja </a:t>
            </a:r>
            <a:r>
              <a:rPr lang="lv-LV" sz="2800" b="1" dirty="0" smtClean="0"/>
              <a:t>nevelkam vieni paši</a:t>
            </a:r>
            <a:r>
              <a:rPr lang="lv-LV" sz="2800" dirty="0" smtClean="0"/>
              <a:t>,    ja to </a:t>
            </a:r>
            <a:r>
              <a:rPr lang="lv-LV" sz="2800" b="1" dirty="0" smtClean="0"/>
              <a:t>dalām ar citiem draudzes locekļiem</a:t>
            </a:r>
            <a:r>
              <a:rPr lang="lv-LV" sz="2800" dirty="0" smtClean="0"/>
              <a:t>.</a:t>
            </a:r>
          </a:p>
          <a:p>
            <a:pPr>
              <a:buFontTx/>
              <a:buChar char="•"/>
            </a:pPr>
            <a:r>
              <a:rPr lang="lv-LV" sz="2800" dirty="0" smtClean="0"/>
              <a:t>Jūgs ir </a:t>
            </a:r>
            <a:r>
              <a:rPr lang="lv-LV" sz="2800" b="1" dirty="0" smtClean="0"/>
              <a:t>viegls</a:t>
            </a:r>
            <a:r>
              <a:rPr lang="lv-LV" sz="2800" dirty="0" smtClean="0"/>
              <a:t>, ja </a:t>
            </a:r>
            <a:r>
              <a:rPr lang="lv-LV" sz="2800" b="1" dirty="0" smtClean="0"/>
              <a:t>darbojamies saskaņā ar Dieva dāvanām</a:t>
            </a:r>
            <a:r>
              <a:rPr lang="lv-LV" sz="2800" dirty="0" smtClean="0"/>
              <a:t>, ko Viņš devis. </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7">
                                            <p:txEl>
                                              <p:pRg st="6" end="6"/>
                                            </p:txEl>
                                          </p:spTgt>
                                        </p:tgtEl>
                                        <p:attrNameLst>
                                          <p:attrName>style.visibility</p:attrName>
                                        </p:attrNameLst>
                                      </p:cBhvr>
                                      <p:to>
                                        <p:strVal val="visible"/>
                                      </p:to>
                                    </p:set>
                                    <p:anim calcmode="lin" valueType="num">
                                      <p:cBhvr additive="base">
                                        <p:cTn id="42"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7">
                                            <p:txEl>
                                              <p:pRg st="6" end="6"/>
                                            </p:txEl>
                                          </p:spTgt>
                                        </p:tgtEl>
                                        <p:attrNameLst>
                                          <p:attrName>ppt_y</p:attrName>
                                        </p:attrNameLst>
                                      </p:cBhvr>
                                      <p:tavLst>
                                        <p:tav tm="0">
                                          <p:val>
                                            <p:strVal val="1+#ppt_h/2"/>
                                          </p:val>
                                        </p:tav>
                                        <p:tav tm="100000">
                                          <p:val>
                                            <p:strVal val="#ppt_y"/>
                                          </p:val>
                                        </p:tav>
                                      </p:tavLst>
                                    </p:anim>
                                  </p:childTnLst>
                                </p:cTn>
                              </p:par>
                              <p:par>
                                <p:cTn id="44" presetID="10" presetClass="entr" presetSubtype="0" fill="hold" nodeType="with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6"/>
          <p:cNvSpPr>
            <a:spLocks noGrp="1" noChangeArrowheads="1"/>
          </p:cNvSpPr>
          <p:nvPr>
            <p:ph type="sldNum" sz="quarter" idx="12"/>
          </p:nvPr>
        </p:nvSpPr>
        <p:spPr>
          <a:noFill/>
        </p:spPr>
        <p:txBody>
          <a:bodyPr/>
          <a:lstStyle/>
          <a:p>
            <a:fld id="{74731183-59DA-4993-ACC0-A987FC82D7CA}" type="slidenum">
              <a:rPr lang="lv-LV" smtClean="0"/>
              <a:pPr/>
              <a:t>4</a:t>
            </a:fld>
            <a:endParaRPr lang="lv-LV" smtClean="0"/>
          </a:p>
        </p:txBody>
      </p:sp>
      <p:sp>
        <p:nvSpPr>
          <p:cNvPr id="53250" name="Rectangle 2"/>
          <p:cNvSpPr>
            <a:spLocks noGrp="1" noChangeArrowheads="1"/>
          </p:cNvSpPr>
          <p:nvPr>
            <p:ph type="title"/>
          </p:nvPr>
        </p:nvSpPr>
        <p:spPr>
          <a:xfrm>
            <a:off x="323850" y="0"/>
            <a:ext cx="8229600" cy="981075"/>
          </a:xfrm>
        </p:spPr>
        <p:txBody>
          <a:bodyPr/>
          <a:lstStyle/>
          <a:p>
            <a:pPr>
              <a:defRPr/>
            </a:pPr>
            <a:r>
              <a:rPr lang="lv-LV" sz="5400" b="1" kern="1200" dirty="0" smtClean="0">
                <a:solidFill>
                  <a:schemeClr val="accent4">
                    <a:lumMod val="10000"/>
                  </a:schemeClr>
                </a:solidFill>
              </a:rPr>
              <a:t>Piltuve</a:t>
            </a:r>
          </a:p>
        </p:txBody>
      </p:sp>
      <p:pic>
        <p:nvPicPr>
          <p:cNvPr id="53253" name="Picture 5" descr="earth_from_space1"/>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215900" y="3765550"/>
            <a:ext cx="3419475" cy="3048000"/>
          </a:xfrm>
          <a:prstGeom prst="rect">
            <a:avLst/>
          </a:prstGeom>
          <a:noFill/>
          <a:ln w="9525">
            <a:noFill/>
            <a:miter lim="800000"/>
            <a:headEnd/>
            <a:tailEnd/>
          </a:ln>
        </p:spPr>
      </p:pic>
      <p:pic>
        <p:nvPicPr>
          <p:cNvPr id="53254" name="Picture 6" descr="earth_from_space1"/>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5292725" y="3810000"/>
            <a:ext cx="3048000" cy="3048000"/>
          </a:xfrm>
          <a:prstGeom prst="rect">
            <a:avLst/>
          </a:prstGeom>
          <a:noFill/>
          <a:ln w="9525">
            <a:noFill/>
            <a:miter lim="800000"/>
            <a:headEnd/>
            <a:tailEnd/>
          </a:ln>
        </p:spPr>
      </p:pic>
      <p:pic>
        <p:nvPicPr>
          <p:cNvPr id="53256" name="Picture 8" descr="ali_partikas_piltuve"/>
          <p:cNvPicPr>
            <a:picLocks noChangeAspect="1" noChangeArrowheads="1"/>
          </p:cNvPicPr>
          <p:nvPr/>
        </p:nvPicPr>
        <p:blipFill>
          <a:blip r:embed="rId3" cstate="print">
            <a:clrChange>
              <a:clrFrom>
                <a:srgbClr val="FFFFFF"/>
              </a:clrFrom>
              <a:clrTo>
                <a:srgbClr val="FFFFFF">
                  <a:alpha val="0"/>
                </a:srgbClr>
              </a:clrTo>
            </a:clrChange>
          </a:blip>
          <a:srcRect l="16510"/>
          <a:stretch>
            <a:fillRect/>
          </a:stretch>
        </p:blipFill>
        <p:spPr bwMode="auto">
          <a:xfrm>
            <a:off x="5364163" y="1865313"/>
            <a:ext cx="3095625" cy="2087562"/>
          </a:xfrm>
          <a:prstGeom prst="rect">
            <a:avLst/>
          </a:prstGeom>
          <a:noFill/>
          <a:ln w="9525">
            <a:noFill/>
            <a:miter lim="800000"/>
            <a:headEnd/>
            <a:tailEnd/>
          </a:ln>
        </p:spPr>
      </p:pic>
      <p:sp>
        <p:nvSpPr>
          <p:cNvPr id="53257" name="Oval 9"/>
          <p:cNvSpPr>
            <a:spLocks noChangeArrowheads="1"/>
          </p:cNvSpPr>
          <p:nvPr/>
        </p:nvSpPr>
        <p:spPr bwMode="auto">
          <a:xfrm>
            <a:off x="466725" y="2325688"/>
            <a:ext cx="2952750" cy="719137"/>
          </a:xfrm>
          <a:prstGeom prst="ellipse">
            <a:avLst/>
          </a:prstGeom>
          <a:solidFill>
            <a:schemeClr val="accent1"/>
          </a:solidFill>
          <a:ln w="50800">
            <a:solidFill>
              <a:schemeClr val="tx1"/>
            </a:solidFill>
            <a:round/>
            <a:headEnd/>
            <a:tailEnd/>
          </a:ln>
        </p:spPr>
        <p:txBody>
          <a:bodyPr wrap="none" anchor="ctr"/>
          <a:lstStyle/>
          <a:p>
            <a:endParaRPr lang="en-US"/>
          </a:p>
        </p:txBody>
      </p:sp>
      <p:sp>
        <p:nvSpPr>
          <p:cNvPr id="53259" name="Line 11"/>
          <p:cNvSpPr>
            <a:spLocks noChangeShapeType="1"/>
          </p:cNvSpPr>
          <p:nvPr/>
        </p:nvSpPr>
        <p:spPr bwMode="auto">
          <a:xfrm>
            <a:off x="3419475" y="2684463"/>
            <a:ext cx="0" cy="2449512"/>
          </a:xfrm>
          <a:prstGeom prst="line">
            <a:avLst/>
          </a:prstGeom>
          <a:noFill/>
          <a:ln w="50800">
            <a:solidFill>
              <a:schemeClr val="tx1"/>
            </a:solidFill>
            <a:round/>
            <a:headEnd/>
            <a:tailEnd/>
          </a:ln>
        </p:spPr>
        <p:txBody>
          <a:bodyPr/>
          <a:lstStyle/>
          <a:p>
            <a:endParaRPr lang="en-US"/>
          </a:p>
        </p:txBody>
      </p:sp>
      <p:sp>
        <p:nvSpPr>
          <p:cNvPr id="53260" name="Line 12"/>
          <p:cNvSpPr>
            <a:spLocks noChangeShapeType="1"/>
          </p:cNvSpPr>
          <p:nvPr/>
        </p:nvSpPr>
        <p:spPr bwMode="auto">
          <a:xfrm>
            <a:off x="466725" y="2686050"/>
            <a:ext cx="0" cy="2232025"/>
          </a:xfrm>
          <a:prstGeom prst="line">
            <a:avLst/>
          </a:prstGeom>
          <a:noFill/>
          <a:ln w="50800">
            <a:solidFill>
              <a:schemeClr val="tx1"/>
            </a:solidFill>
            <a:round/>
            <a:headEnd/>
            <a:tailEnd/>
          </a:ln>
        </p:spPr>
        <p:txBody>
          <a:bodyPr/>
          <a:lstStyle/>
          <a:p>
            <a:endParaRPr lang="en-US"/>
          </a:p>
        </p:txBody>
      </p:sp>
      <p:sp>
        <p:nvSpPr>
          <p:cNvPr id="53261" name="Rectangle 13"/>
          <p:cNvSpPr>
            <a:spLocks noChangeArrowheads="1"/>
          </p:cNvSpPr>
          <p:nvPr/>
        </p:nvSpPr>
        <p:spPr bwMode="auto">
          <a:xfrm>
            <a:off x="684213" y="2397125"/>
            <a:ext cx="3095625" cy="519113"/>
          </a:xfrm>
          <a:prstGeom prst="rect">
            <a:avLst/>
          </a:prstGeom>
          <a:noFill/>
          <a:ln w="9525">
            <a:noFill/>
            <a:miter lim="800000"/>
            <a:headEnd/>
            <a:tailEnd/>
          </a:ln>
        </p:spPr>
        <p:txBody>
          <a:bodyPr>
            <a:spAutoFit/>
          </a:bodyPr>
          <a:lstStyle/>
          <a:p>
            <a:r>
              <a:rPr lang="lv-LV" sz="2800"/>
              <a:t>Dieva žēlastība</a:t>
            </a:r>
          </a:p>
        </p:txBody>
      </p:sp>
      <p:sp>
        <p:nvSpPr>
          <p:cNvPr id="53262" name="Oval 14"/>
          <p:cNvSpPr>
            <a:spLocks noChangeArrowheads="1"/>
          </p:cNvSpPr>
          <p:nvPr/>
        </p:nvSpPr>
        <p:spPr bwMode="auto">
          <a:xfrm>
            <a:off x="5292725" y="1504950"/>
            <a:ext cx="2952750" cy="719138"/>
          </a:xfrm>
          <a:prstGeom prst="ellipse">
            <a:avLst/>
          </a:prstGeom>
          <a:solidFill>
            <a:schemeClr val="accent1"/>
          </a:solidFill>
          <a:ln w="50800">
            <a:solidFill>
              <a:schemeClr val="tx1"/>
            </a:solidFill>
            <a:round/>
            <a:headEnd/>
            <a:tailEnd/>
          </a:ln>
        </p:spPr>
        <p:txBody>
          <a:bodyPr wrap="none" anchor="ctr"/>
          <a:lstStyle/>
          <a:p>
            <a:endParaRPr lang="en-US"/>
          </a:p>
        </p:txBody>
      </p:sp>
      <p:sp>
        <p:nvSpPr>
          <p:cNvPr id="53263" name="Rectangle 15"/>
          <p:cNvSpPr>
            <a:spLocks noChangeArrowheads="1"/>
          </p:cNvSpPr>
          <p:nvPr/>
        </p:nvSpPr>
        <p:spPr bwMode="auto">
          <a:xfrm>
            <a:off x="5510213" y="1576388"/>
            <a:ext cx="3095625" cy="519112"/>
          </a:xfrm>
          <a:prstGeom prst="rect">
            <a:avLst/>
          </a:prstGeom>
          <a:noFill/>
          <a:ln w="9525">
            <a:noFill/>
            <a:miter lim="800000"/>
            <a:headEnd/>
            <a:tailEnd/>
          </a:ln>
        </p:spPr>
        <p:txBody>
          <a:bodyPr>
            <a:spAutoFit/>
          </a:bodyPr>
          <a:lstStyle/>
          <a:p>
            <a:r>
              <a:rPr lang="lv-LV" sz="2800"/>
              <a:t>Dieva žēlastība</a:t>
            </a:r>
          </a:p>
        </p:txBody>
      </p:sp>
      <p:sp>
        <p:nvSpPr>
          <p:cNvPr id="53264" name="Rectangle 16"/>
          <p:cNvSpPr>
            <a:spLocks noChangeArrowheads="1"/>
          </p:cNvSpPr>
          <p:nvPr/>
        </p:nvSpPr>
        <p:spPr bwMode="auto">
          <a:xfrm>
            <a:off x="5940425" y="2297113"/>
            <a:ext cx="1800225" cy="519112"/>
          </a:xfrm>
          <a:prstGeom prst="rect">
            <a:avLst/>
          </a:prstGeom>
          <a:noFill/>
          <a:ln w="9525">
            <a:noFill/>
            <a:miter lim="800000"/>
            <a:headEnd/>
            <a:tailEnd/>
          </a:ln>
        </p:spPr>
        <p:txBody>
          <a:bodyPr>
            <a:spAutoFit/>
          </a:bodyPr>
          <a:lstStyle/>
          <a:p>
            <a:pPr algn="ctr"/>
            <a:r>
              <a:rPr lang="lv-LV" sz="2800"/>
              <a:t>Baznīca</a:t>
            </a:r>
          </a:p>
        </p:txBody>
      </p:sp>
      <p:sp>
        <p:nvSpPr>
          <p:cNvPr id="53265" name="Rectangle 17"/>
          <p:cNvSpPr>
            <a:spLocks noChangeArrowheads="1"/>
          </p:cNvSpPr>
          <p:nvPr/>
        </p:nvSpPr>
        <p:spPr bwMode="auto">
          <a:xfrm>
            <a:off x="1116013" y="3405188"/>
            <a:ext cx="1800225" cy="519112"/>
          </a:xfrm>
          <a:prstGeom prst="rect">
            <a:avLst/>
          </a:prstGeom>
          <a:noFill/>
          <a:ln w="9525">
            <a:noFill/>
            <a:miter lim="800000"/>
            <a:headEnd/>
            <a:tailEnd/>
          </a:ln>
        </p:spPr>
        <p:txBody>
          <a:bodyPr>
            <a:spAutoFit/>
          </a:bodyPr>
          <a:lstStyle/>
          <a:p>
            <a:pPr algn="ctr"/>
            <a:r>
              <a:rPr lang="lv-LV" sz="2800"/>
              <a:t>Baznīca</a:t>
            </a:r>
          </a:p>
        </p:txBody>
      </p:sp>
      <p:sp>
        <p:nvSpPr>
          <p:cNvPr id="53266" name="Rectangle 18"/>
          <p:cNvSpPr>
            <a:spLocks noChangeArrowheads="1"/>
          </p:cNvSpPr>
          <p:nvPr/>
        </p:nvSpPr>
        <p:spPr bwMode="auto">
          <a:xfrm>
            <a:off x="323850" y="957263"/>
            <a:ext cx="3095625" cy="519112"/>
          </a:xfrm>
          <a:prstGeom prst="rect">
            <a:avLst/>
          </a:prstGeom>
          <a:noFill/>
          <a:ln w="9525">
            <a:noFill/>
            <a:miter lim="800000"/>
            <a:headEnd/>
            <a:tailEnd/>
          </a:ln>
        </p:spPr>
        <p:txBody>
          <a:bodyPr>
            <a:spAutoFit/>
          </a:bodyPr>
          <a:lstStyle/>
          <a:p>
            <a:pPr algn="ctr"/>
            <a:r>
              <a:rPr lang="lv-LV" sz="2800" b="1"/>
              <a:t>Dieva griba:</a:t>
            </a:r>
          </a:p>
        </p:txBody>
      </p:sp>
      <p:sp>
        <p:nvSpPr>
          <p:cNvPr id="53267" name="Rectangle 19"/>
          <p:cNvSpPr>
            <a:spLocks noChangeArrowheads="1"/>
          </p:cNvSpPr>
          <p:nvPr/>
        </p:nvSpPr>
        <p:spPr bwMode="auto">
          <a:xfrm>
            <a:off x="5508625" y="476250"/>
            <a:ext cx="3095625" cy="519113"/>
          </a:xfrm>
          <a:prstGeom prst="rect">
            <a:avLst/>
          </a:prstGeom>
          <a:noFill/>
          <a:ln w="9525">
            <a:noFill/>
            <a:miter lim="800000"/>
            <a:headEnd/>
            <a:tailEnd/>
          </a:ln>
        </p:spPr>
        <p:txBody>
          <a:bodyPr>
            <a:spAutoFit/>
          </a:bodyPr>
          <a:lstStyle/>
          <a:p>
            <a:r>
              <a:rPr lang="lv-LV" sz="2800" b="1"/>
              <a:t>Bieži realitāte:</a:t>
            </a:r>
          </a:p>
        </p:txBody>
      </p:sp>
      <p:sp>
        <p:nvSpPr>
          <p:cNvPr id="53268" name="AutoShape 20"/>
          <p:cNvSpPr>
            <a:spLocks noChangeArrowheads="1"/>
          </p:cNvSpPr>
          <p:nvPr/>
        </p:nvSpPr>
        <p:spPr bwMode="auto">
          <a:xfrm>
            <a:off x="1042988" y="1749425"/>
            <a:ext cx="504825" cy="36036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53269" name="AutoShape 21"/>
          <p:cNvSpPr>
            <a:spLocks noChangeArrowheads="1"/>
          </p:cNvSpPr>
          <p:nvPr/>
        </p:nvSpPr>
        <p:spPr bwMode="auto">
          <a:xfrm>
            <a:off x="2195513" y="1749425"/>
            <a:ext cx="504825" cy="36036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53270" name="AutoShape 22"/>
          <p:cNvSpPr>
            <a:spLocks noChangeArrowheads="1"/>
          </p:cNvSpPr>
          <p:nvPr/>
        </p:nvSpPr>
        <p:spPr bwMode="auto">
          <a:xfrm>
            <a:off x="827088" y="3478213"/>
            <a:ext cx="504825" cy="360362"/>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53271" name="AutoShape 23"/>
          <p:cNvSpPr>
            <a:spLocks noChangeArrowheads="1"/>
          </p:cNvSpPr>
          <p:nvPr/>
        </p:nvSpPr>
        <p:spPr bwMode="auto">
          <a:xfrm>
            <a:off x="2700338" y="3478213"/>
            <a:ext cx="504825" cy="360362"/>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53272" name="Rectangle 24"/>
          <p:cNvSpPr>
            <a:spLocks noChangeArrowheads="1"/>
          </p:cNvSpPr>
          <p:nvPr/>
        </p:nvSpPr>
        <p:spPr bwMode="auto">
          <a:xfrm>
            <a:off x="7019925" y="3486150"/>
            <a:ext cx="1800225" cy="519113"/>
          </a:xfrm>
          <a:prstGeom prst="rect">
            <a:avLst/>
          </a:prstGeom>
          <a:noFill/>
          <a:ln w="9525">
            <a:noFill/>
            <a:miter lim="800000"/>
            <a:headEnd/>
            <a:tailEnd/>
          </a:ln>
        </p:spPr>
        <p:txBody>
          <a:bodyPr>
            <a:spAutoFit/>
          </a:bodyPr>
          <a:lstStyle/>
          <a:p>
            <a:pPr algn="ctr"/>
            <a:r>
              <a:rPr lang="lv-LV" sz="2800" dirty="0" smtClean="0">
                <a:sym typeface="Wingdings" pitchFamily="2" charset="2"/>
              </a:rPr>
              <a:t>Māc</a:t>
            </a:r>
            <a:r>
              <a:rPr lang="lv-LV" sz="2800" dirty="0" smtClean="0"/>
              <a:t>ītāji</a:t>
            </a:r>
            <a:endParaRPr lang="lv-LV" sz="2800" dirty="0"/>
          </a:p>
        </p:txBody>
      </p:sp>
      <p:sp>
        <p:nvSpPr>
          <p:cNvPr id="53273" name="AutoShape 25"/>
          <p:cNvSpPr>
            <a:spLocks noChangeArrowheads="1"/>
          </p:cNvSpPr>
          <p:nvPr/>
        </p:nvSpPr>
        <p:spPr bwMode="auto">
          <a:xfrm>
            <a:off x="5867400" y="1052513"/>
            <a:ext cx="504825" cy="360362"/>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53274" name="AutoShape 26"/>
          <p:cNvSpPr>
            <a:spLocks noChangeArrowheads="1"/>
          </p:cNvSpPr>
          <p:nvPr/>
        </p:nvSpPr>
        <p:spPr bwMode="auto">
          <a:xfrm>
            <a:off x="7019925" y="1052513"/>
            <a:ext cx="504825" cy="360362"/>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53275" name="AutoShape 27"/>
          <p:cNvSpPr>
            <a:spLocks noChangeArrowheads="1"/>
          </p:cNvSpPr>
          <p:nvPr/>
        </p:nvSpPr>
        <p:spPr bwMode="auto">
          <a:xfrm>
            <a:off x="6588125" y="3213100"/>
            <a:ext cx="504825" cy="36036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3257"/>
                                        </p:tgtEl>
                                        <p:attrNameLst>
                                          <p:attrName>style.visibility</p:attrName>
                                        </p:attrNameLst>
                                      </p:cBhvr>
                                      <p:to>
                                        <p:strVal val="visible"/>
                                      </p:to>
                                    </p:set>
                                    <p:animEffect transition="in" filter="fade">
                                      <p:cBhvr>
                                        <p:cTn id="12" dur="2000"/>
                                        <p:tgtEl>
                                          <p:spTgt spid="5325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3259"/>
                                        </p:tgtEl>
                                        <p:attrNameLst>
                                          <p:attrName>style.visibility</p:attrName>
                                        </p:attrNameLst>
                                      </p:cBhvr>
                                      <p:to>
                                        <p:strVal val="visible"/>
                                      </p:to>
                                    </p:set>
                                    <p:animEffect transition="in" filter="fade">
                                      <p:cBhvr>
                                        <p:cTn id="15" dur="2000"/>
                                        <p:tgtEl>
                                          <p:spTgt spid="5325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3260"/>
                                        </p:tgtEl>
                                        <p:attrNameLst>
                                          <p:attrName>style.visibility</p:attrName>
                                        </p:attrNameLst>
                                      </p:cBhvr>
                                      <p:to>
                                        <p:strVal val="visible"/>
                                      </p:to>
                                    </p:set>
                                    <p:animEffect transition="in" filter="fade">
                                      <p:cBhvr>
                                        <p:cTn id="18" dur="2000"/>
                                        <p:tgtEl>
                                          <p:spTgt spid="5326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3261"/>
                                        </p:tgtEl>
                                        <p:attrNameLst>
                                          <p:attrName>style.visibility</p:attrName>
                                        </p:attrNameLst>
                                      </p:cBhvr>
                                      <p:to>
                                        <p:strVal val="visible"/>
                                      </p:to>
                                    </p:set>
                                    <p:animEffect transition="in" filter="fade">
                                      <p:cBhvr>
                                        <p:cTn id="21" dur="2000"/>
                                        <p:tgtEl>
                                          <p:spTgt spid="5326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3265"/>
                                        </p:tgtEl>
                                        <p:attrNameLst>
                                          <p:attrName>style.visibility</p:attrName>
                                        </p:attrNameLst>
                                      </p:cBhvr>
                                      <p:to>
                                        <p:strVal val="visible"/>
                                      </p:to>
                                    </p:set>
                                    <p:animEffect transition="in" filter="fade">
                                      <p:cBhvr>
                                        <p:cTn id="24" dur="2000"/>
                                        <p:tgtEl>
                                          <p:spTgt spid="5326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3266"/>
                                        </p:tgtEl>
                                        <p:attrNameLst>
                                          <p:attrName>style.visibility</p:attrName>
                                        </p:attrNameLst>
                                      </p:cBhvr>
                                      <p:to>
                                        <p:strVal val="visible"/>
                                      </p:to>
                                    </p:set>
                                    <p:animEffect transition="in" filter="fade">
                                      <p:cBhvr>
                                        <p:cTn id="27" dur="2000"/>
                                        <p:tgtEl>
                                          <p:spTgt spid="5326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3268"/>
                                        </p:tgtEl>
                                        <p:attrNameLst>
                                          <p:attrName>style.visibility</p:attrName>
                                        </p:attrNameLst>
                                      </p:cBhvr>
                                      <p:to>
                                        <p:strVal val="visible"/>
                                      </p:to>
                                    </p:set>
                                    <p:animEffect transition="in" filter="fade">
                                      <p:cBhvr>
                                        <p:cTn id="30" dur="2000"/>
                                        <p:tgtEl>
                                          <p:spTgt spid="5326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3269"/>
                                        </p:tgtEl>
                                        <p:attrNameLst>
                                          <p:attrName>style.visibility</p:attrName>
                                        </p:attrNameLst>
                                      </p:cBhvr>
                                      <p:to>
                                        <p:strVal val="visible"/>
                                      </p:to>
                                    </p:set>
                                    <p:animEffect transition="in" filter="fade">
                                      <p:cBhvr>
                                        <p:cTn id="33" dur="2000"/>
                                        <p:tgtEl>
                                          <p:spTgt spid="5326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3270"/>
                                        </p:tgtEl>
                                        <p:attrNameLst>
                                          <p:attrName>style.visibility</p:attrName>
                                        </p:attrNameLst>
                                      </p:cBhvr>
                                      <p:to>
                                        <p:strVal val="visible"/>
                                      </p:to>
                                    </p:set>
                                    <p:animEffect transition="in" filter="fade">
                                      <p:cBhvr>
                                        <p:cTn id="36" dur="2000"/>
                                        <p:tgtEl>
                                          <p:spTgt spid="5327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3271"/>
                                        </p:tgtEl>
                                        <p:attrNameLst>
                                          <p:attrName>style.visibility</p:attrName>
                                        </p:attrNameLst>
                                      </p:cBhvr>
                                      <p:to>
                                        <p:strVal val="visible"/>
                                      </p:to>
                                    </p:set>
                                    <p:animEffect transition="in" filter="fade">
                                      <p:cBhvr>
                                        <p:cTn id="39" dur="2000"/>
                                        <p:tgtEl>
                                          <p:spTgt spid="53271"/>
                                        </p:tgtEl>
                                      </p:cBhvr>
                                    </p:animEffect>
                                  </p:childTnLst>
                                </p:cTn>
                              </p:par>
                              <p:par>
                                <p:cTn id="40" presetID="10" presetClass="entr" presetSubtype="0" fill="hold" nodeType="withEffect">
                                  <p:stCondLst>
                                    <p:cond delay="0"/>
                                  </p:stCondLst>
                                  <p:childTnLst>
                                    <p:set>
                                      <p:cBhvr>
                                        <p:cTn id="41" dur="1" fill="hold">
                                          <p:stCondLst>
                                            <p:cond delay="0"/>
                                          </p:stCondLst>
                                        </p:cTn>
                                        <p:tgtEl>
                                          <p:spTgt spid="53253"/>
                                        </p:tgtEl>
                                        <p:attrNameLst>
                                          <p:attrName>style.visibility</p:attrName>
                                        </p:attrNameLst>
                                      </p:cBhvr>
                                      <p:to>
                                        <p:strVal val="visible"/>
                                      </p:to>
                                    </p:set>
                                    <p:animEffect transition="in" filter="fade">
                                      <p:cBhvr>
                                        <p:cTn id="42" dur="2000"/>
                                        <p:tgtEl>
                                          <p:spTgt spid="5325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3256"/>
                                        </p:tgtEl>
                                        <p:attrNameLst>
                                          <p:attrName>style.visibility</p:attrName>
                                        </p:attrNameLst>
                                      </p:cBhvr>
                                      <p:to>
                                        <p:strVal val="visible"/>
                                      </p:to>
                                    </p:set>
                                    <p:animEffect transition="in" filter="fade">
                                      <p:cBhvr>
                                        <p:cTn id="47" dur="2000"/>
                                        <p:tgtEl>
                                          <p:spTgt spid="5325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3263"/>
                                        </p:tgtEl>
                                        <p:attrNameLst>
                                          <p:attrName>style.visibility</p:attrName>
                                        </p:attrNameLst>
                                      </p:cBhvr>
                                      <p:to>
                                        <p:strVal val="visible"/>
                                      </p:to>
                                    </p:set>
                                    <p:animEffect transition="in" filter="fade">
                                      <p:cBhvr>
                                        <p:cTn id="50" dur="2000"/>
                                        <p:tgtEl>
                                          <p:spTgt spid="5326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3264"/>
                                        </p:tgtEl>
                                        <p:attrNameLst>
                                          <p:attrName>style.visibility</p:attrName>
                                        </p:attrNameLst>
                                      </p:cBhvr>
                                      <p:to>
                                        <p:strVal val="visible"/>
                                      </p:to>
                                    </p:set>
                                    <p:animEffect transition="in" filter="fade">
                                      <p:cBhvr>
                                        <p:cTn id="53" dur="2000"/>
                                        <p:tgtEl>
                                          <p:spTgt spid="5326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3267"/>
                                        </p:tgtEl>
                                        <p:attrNameLst>
                                          <p:attrName>style.visibility</p:attrName>
                                        </p:attrNameLst>
                                      </p:cBhvr>
                                      <p:to>
                                        <p:strVal val="visible"/>
                                      </p:to>
                                    </p:set>
                                    <p:animEffect transition="in" filter="fade">
                                      <p:cBhvr>
                                        <p:cTn id="56" dur="2000"/>
                                        <p:tgtEl>
                                          <p:spTgt spid="5326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53272"/>
                                        </p:tgtEl>
                                        <p:attrNameLst>
                                          <p:attrName>style.visibility</p:attrName>
                                        </p:attrNameLst>
                                      </p:cBhvr>
                                      <p:to>
                                        <p:strVal val="visible"/>
                                      </p:to>
                                    </p:set>
                                    <p:animEffect transition="in" filter="fade">
                                      <p:cBhvr>
                                        <p:cTn id="59" dur="2000"/>
                                        <p:tgtEl>
                                          <p:spTgt spid="5327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3273"/>
                                        </p:tgtEl>
                                        <p:attrNameLst>
                                          <p:attrName>style.visibility</p:attrName>
                                        </p:attrNameLst>
                                      </p:cBhvr>
                                      <p:to>
                                        <p:strVal val="visible"/>
                                      </p:to>
                                    </p:set>
                                    <p:animEffect transition="in" filter="fade">
                                      <p:cBhvr>
                                        <p:cTn id="62" dur="2000"/>
                                        <p:tgtEl>
                                          <p:spTgt spid="5327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3274"/>
                                        </p:tgtEl>
                                        <p:attrNameLst>
                                          <p:attrName>style.visibility</p:attrName>
                                        </p:attrNameLst>
                                      </p:cBhvr>
                                      <p:to>
                                        <p:strVal val="visible"/>
                                      </p:to>
                                    </p:set>
                                    <p:animEffect transition="in" filter="fade">
                                      <p:cBhvr>
                                        <p:cTn id="65" dur="2000"/>
                                        <p:tgtEl>
                                          <p:spTgt spid="53274"/>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3275"/>
                                        </p:tgtEl>
                                        <p:attrNameLst>
                                          <p:attrName>style.visibility</p:attrName>
                                        </p:attrNameLst>
                                      </p:cBhvr>
                                      <p:to>
                                        <p:strVal val="visible"/>
                                      </p:to>
                                    </p:set>
                                    <p:animEffect transition="in" filter="fade">
                                      <p:cBhvr>
                                        <p:cTn id="68" dur="2000"/>
                                        <p:tgtEl>
                                          <p:spTgt spid="53275"/>
                                        </p:tgtEl>
                                      </p:cBhvr>
                                    </p:animEffect>
                                  </p:childTnLst>
                                </p:cTn>
                              </p:par>
                              <p:par>
                                <p:cTn id="69" presetID="10" presetClass="entr" presetSubtype="0" fill="hold" nodeType="withEffect">
                                  <p:stCondLst>
                                    <p:cond delay="0"/>
                                  </p:stCondLst>
                                  <p:childTnLst>
                                    <p:set>
                                      <p:cBhvr>
                                        <p:cTn id="70" dur="1" fill="hold">
                                          <p:stCondLst>
                                            <p:cond delay="0"/>
                                          </p:stCondLst>
                                        </p:cTn>
                                        <p:tgtEl>
                                          <p:spTgt spid="53254"/>
                                        </p:tgtEl>
                                        <p:attrNameLst>
                                          <p:attrName>style.visibility</p:attrName>
                                        </p:attrNameLst>
                                      </p:cBhvr>
                                      <p:to>
                                        <p:strVal val="visible"/>
                                      </p:to>
                                    </p:set>
                                    <p:animEffect transition="in" filter="fade">
                                      <p:cBhvr>
                                        <p:cTn id="71" dur="2000"/>
                                        <p:tgtEl>
                                          <p:spTgt spid="53254"/>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3262"/>
                                        </p:tgtEl>
                                        <p:attrNameLst>
                                          <p:attrName>style.visibility</p:attrName>
                                        </p:attrNameLst>
                                      </p:cBhvr>
                                      <p:to>
                                        <p:strVal val="visible"/>
                                      </p:to>
                                    </p:set>
                                    <p:animEffect transition="in" filter="fade">
                                      <p:cBhvr>
                                        <p:cTn id="74" dur="2000"/>
                                        <p:tgtEl>
                                          <p:spTgt spid="532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P spid="53257" grpId="0" animBg="1"/>
      <p:bldP spid="53259" grpId="0" animBg="1"/>
      <p:bldP spid="53260" grpId="0" animBg="1"/>
      <p:bldP spid="53261" grpId="0"/>
      <p:bldP spid="53262" grpId="0" animBg="1"/>
      <p:bldP spid="53263" grpId="0"/>
      <p:bldP spid="53264" grpId="0"/>
      <p:bldP spid="53265" grpId="0"/>
      <p:bldP spid="53266" grpId="0"/>
      <p:bldP spid="53267" grpId="0"/>
      <p:bldP spid="53268" grpId="0" animBg="1"/>
      <p:bldP spid="53269" grpId="0" animBg="1"/>
      <p:bldP spid="53270" grpId="0" animBg="1"/>
      <p:bldP spid="53271" grpId="0" animBg="1"/>
      <p:bldP spid="53272" grpId="0"/>
      <p:bldP spid="53273" grpId="0" animBg="1"/>
      <p:bldP spid="53274" grpId="0" animBg="1"/>
      <p:bldP spid="53275"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989" name="Rectangle 5"/>
          <p:cNvSpPr>
            <a:spLocks noChangeArrowheads="1"/>
          </p:cNvSpPr>
          <p:nvPr/>
        </p:nvSpPr>
        <p:spPr bwMode="auto">
          <a:xfrm>
            <a:off x="0" y="733425"/>
            <a:ext cx="5929322" cy="6001643"/>
          </a:xfrm>
          <a:prstGeom prst="rect">
            <a:avLst/>
          </a:prstGeom>
          <a:noFill/>
          <a:ln w="9525">
            <a:noFill/>
            <a:miter lim="800000"/>
            <a:headEnd/>
            <a:tailEnd/>
          </a:ln>
          <a:effectLst/>
        </p:spPr>
        <p:txBody>
          <a:bodyPr wrap="square" anchor="ctr">
            <a:spAutoFit/>
          </a:bodyPr>
          <a:lstStyle/>
          <a:p>
            <a:pPr>
              <a:buFont typeface="Arial" pitchFamily="34" charset="0"/>
              <a:buChar char="•"/>
              <a:defRPr/>
            </a:pPr>
            <a:r>
              <a:rPr lang="lv-LV" sz="2400" dirty="0" smtClean="0">
                <a:solidFill>
                  <a:srgbClr val="000000"/>
                </a:solidFill>
                <a:latin typeface="Arial" pitchFamily="34" charset="0"/>
                <a:cs typeface="Arial" pitchFamily="34" charset="0"/>
              </a:rPr>
              <a:t>14 Un Mozus sievastēvs </a:t>
            </a:r>
            <a:r>
              <a:rPr lang="lv-LV" sz="2400" b="1" dirty="0" err="1" smtClean="0">
                <a:solidFill>
                  <a:srgbClr val="000000"/>
                </a:solidFill>
                <a:latin typeface="Arial" pitchFamily="34" charset="0"/>
                <a:cs typeface="Arial" pitchFamily="34" charset="0"/>
              </a:rPr>
              <a:t>Jetrus</a:t>
            </a:r>
            <a:r>
              <a:rPr lang="lv-LV" sz="2400" b="1" dirty="0" smtClean="0">
                <a:solidFill>
                  <a:srgbClr val="000000"/>
                </a:solidFill>
                <a:latin typeface="Arial" pitchFamily="34" charset="0"/>
                <a:cs typeface="Arial" pitchFamily="34" charset="0"/>
              </a:rPr>
              <a:t> noskatījās visu, ko Mozus tautai darīja</a:t>
            </a:r>
            <a:r>
              <a:rPr lang="lv-LV" sz="2400" dirty="0" smtClean="0">
                <a:solidFill>
                  <a:srgbClr val="000000"/>
                </a:solidFill>
                <a:latin typeface="Arial" pitchFamily="34" charset="0"/>
                <a:cs typeface="Arial" pitchFamily="34" charset="0"/>
              </a:rPr>
              <a:t>, un viņš sacīja: "</a:t>
            </a:r>
            <a:r>
              <a:rPr lang="lv-LV" sz="2400" b="1" dirty="0" smtClean="0">
                <a:solidFill>
                  <a:srgbClr val="000000"/>
                </a:solidFill>
                <a:latin typeface="Arial" pitchFamily="34" charset="0"/>
                <a:cs typeface="Arial" pitchFamily="34" charset="0"/>
              </a:rPr>
              <a:t>Kas tas ir, ko tu dari tautai? </a:t>
            </a:r>
            <a:r>
              <a:rPr lang="lv-LV" sz="2400" dirty="0" smtClean="0">
                <a:solidFill>
                  <a:srgbClr val="000000"/>
                </a:solidFill>
                <a:latin typeface="Arial" pitchFamily="34" charset="0"/>
                <a:cs typeface="Arial" pitchFamily="34" charset="0"/>
              </a:rPr>
              <a:t>Kādēļ tu sēdi atsevišķi un </a:t>
            </a:r>
            <a:r>
              <a:rPr lang="lv-LV" sz="2400" b="1" dirty="0" smtClean="0">
                <a:solidFill>
                  <a:srgbClr val="000000"/>
                </a:solidFill>
                <a:latin typeface="Arial" pitchFamily="34" charset="0"/>
                <a:cs typeface="Arial" pitchFamily="34" charset="0"/>
              </a:rPr>
              <a:t>tauta stāv tavā priekšā no rīta līdz vakaram?</a:t>
            </a:r>
            <a:r>
              <a:rPr lang="lv-LV" sz="2400" dirty="0" smtClean="0">
                <a:solidFill>
                  <a:srgbClr val="000000"/>
                </a:solidFill>
                <a:latin typeface="Arial" pitchFamily="34" charset="0"/>
                <a:cs typeface="Arial" pitchFamily="34" charset="0"/>
              </a:rPr>
              <a:t>“ 15 Un Mozus atbildēja savam sievastēvam: "Tauta nāk pie manis vaicāt Dieva prātu. 16 Jo, ja viņiem ir kāda lieta, tad tie nāk pie manis, un es tad tiesāju viņu starpā un </a:t>
            </a:r>
            <a:r>
              <a:rPr lang="lv-LV" sz="2400" b="1" dirty="0" smtClean="0">
                <a:solidFill>
                  <a:srgbClr val="000000"/>
                </a:solidFill>
                <a:latin typeface="Arial" pitchFamily="34" charset="0"/>
                <a:cs typeface="Arial" pitchFamily="34" charset="0"/>
              </a:rPr>
              <a:t>daru tiem zināmus Dieva likumus un Viņa bauslību</a:t>
            </a:r>
            <a:r>
              <a:rPr lang="lv-LV" sz="2400" dirty="0" smtClean="0">
                <a:solidFill>
                  <a:srgbClr val="000000"/>
                </a:solidFill>
                <a:latin typeface="Arial" pitchFamily="34" charset="0"/>
                <a:cs typeface="Arial" pitchFamily="34" charset="0"/>
              </a:rPr>
              <a:t>.“ 17 Un Mozus sievastēvs viņam sacīja: "</a:t>
            </a:r>
            <a:r>
              <a:rPr lang="lv-LV" sz="2400" b="1" dirty="0" smtClean="0">
                <a:solidFill>
                  <a:srgbClr val="000000"/>
                </a:solidFill>
                <a:latin typeface="Arial" pitchFamily="34" charset="0"/>
                <a:cs typeface="Arial" pitchFamily="34" charset="0"/>
              </a:rPr>
              <a:t>Tā nav labi, kā tu to dari! </a:t>
            </a:r>
            <a:r>
              <a:rPr lang="lv-LV" sz="2400" dirty="0" smtClean="0">
                <a:solidFill>
                  <a:srgbClr val="000000"/>
                </a:solidFill>
                <a:latin typeface="Arial" pitchFamily="34" charset="0"/>
                <a:cs typeface="Arial" pitchFamily="34" charset="0"/>
              </a:rPr>
              <a:t>18 </a:t>
            </a:r>
            <a:r>
              <a:rPr lang="lv-LV" sz="2400" b="1" dirty="0" smtClean="0">
                <a:solidFill>
                  <a:srgbClr val="000000"/>
                </a:solidFill>
                <a:latin typeface="Arial" pitchFamily="34" charset="0"/>
                <a:cs typeface="Arial" pitchFamily="34" charset="0"/>
              </a:rPr>
              <a:t>Tu </a:t>
            </a:r>
            <a:r>
              <a:rPr lang="lv-LV" sz="2400" b="1" dirty="0" err="1" smtClean="0">
                <a:solidFill>
                  <a:srgbClr val="000000"/>
                </a:solidFill>
                <a:latin typeface="Arial" pitchFamily="34" charset="0"/>
                <a:cs typeface="Arial" pitchFamily="34" charset="0"/>
              </a:rPr>
              <a:t>gurtin</a:t>
            </a:r>
            <a:r>
              <a:rPr lang="lv-LV" sz="2400" b="1" dirty="0" smtClean="0">
                <a:solidFill>
                  <a:srgbClr val="000000"/>
                </a:solidFill>
                <a:latin typeface="Arial" pitchFamily="34" charset="0"/>
                <a:cs typeface="Arial" pitchFamily="34" charset="0"/>
              </a:rPr>
              <a:t> pagursi</a:t>
            </a:r>
            <a:r>
              <a:rPr lang="lv-LV" sz="2400" dirty="0" smtClean="0">
                <a:solidFill>
                  <a:srgbClr val="000000"/>
                </a:solidFill>
                <a:latin typeface="Arial" pitchFamily="34" charset="0"/>
                <a:cs typeface="Arial" pitchFamily="34" charset="0"/>
              </a:rPr>
              <a:t> un tavi ļaudis, kas pie tevis, jo pārāk grūts tev ir šis pienākums, </a:t>
            </a:r>
            <a:r>
              <a:rPr lang="lv-LV" sz="2400" b="1" dirty="0" smtClean="0">
                <a:solidFill>
                  <a:srgbClr val="000000"/>
                </a:solidFill>
                <a:latin typeface="Arial" pitchFamily="34" charset="0"/>
                <a:cs typeface="Arial" pitchFamily="34" charset="0"/>
              </a:rPr>
              <a:t>tu nespēsi to izpildīt viens pats</a:t>
            </a:r>
            <a:r>
              <a:rPr lang="lv-LV" sz="2400" dirty="0" smtClean="0">
                <a:solidFill>
                  <a:srgbClr val="000000"/>
                </a:solidFill>
                <a:latin typeface="Arial" pitchFamily="34" charset="0"/>
                <a:cs typeface="Arial" pitchFamily="34" charset="0"/>
              </a:rPr>
              <a:t>.</a:t>
            </a:r>
          </a:p>
        </p:txBody>
      </p:sp>
      <p:pic>
        <p:nvPicPr>
          <p:cNvPr id="2050" name="Picture 2" descr="Saistīts attēls"/>
          <p:cNvPicPr>
            <a:picLocks noChangeAspect="1" noChangeArrowheads="1"/>
          </p:cNvPicPr>
          <p:nvPr/>
        </p:nvPicPr>
        <p:blipFill>
          <a:blip r:embed="rId2" cstate="print"/>
          <a:srcRect/>
          <a:stretch>
            <a:fillRect/>
          </a:stretch>
        </p:blipFill>
        <p:spPr bwMode="auto">
          <a:xfrm>
            <a:off x="5929322" y="1357298"/>
            <a:ext cx="3214678" cy="4857784"/>
          </a:xfrm>
          <a:prstGeom prst="rect">
            <a:avLst/>
          </a:prstGeom>
          <a:ln>
            <a:noFill/>
          </a:ln>
          <a:effectLst>
            <a:softEdge rad="112500"/>
          </a:effectLst>
        </p:spPr>
      </p:pic>
      <p:sp>
        <p:nvSpPr>
          <p:cNvPr id="5" name="Rectangle 3"/>
          <p:cNvSpPr>
            <a:spLocks noChangeArrowheads="1"/>
          </p:cNvSpPr>
          <p:nvPr/>
        </p:nvSpPr>
        <p:spPr bwMode="auto">
          <a:xfrm>
            <a:off x="0" y="0"/>
            <a:ext cx="9144000" cy="769441"/>
          </a:xfrm>
          <a:prstGeom prst="rect">
            <a:avLst/>
          </a:prstGeom>
          <a:noFill/>
          <a:ln w="9525">
            <a:noFill/>
            <a:miter lim="800000"/>
            <a:headEnd/>
            <a:tailEnd/>
          </a:ln>
          <a:effectLst/>
        </p:spPr>
        <p:txBody>
          <a:bodyPr wrap="square">
            <a:spAutoFit/>
          </a:bodyPr>
          <a:lstStyle/>
          <a:p>
            <a:pPr algn="ctr">
              <a:defRPr/>
            </a:pPr>
            <a:r>
              <a:rPr lang="lv-LV" sz="4400" b="1" dirty="0" smtClean="0">
                <a:solidFill>
                  <a:schemeClr val="accent4">
                    <a:lumMod val="10000"/>
                  </a:schemeClr>
                </a:solidFill>
                <a:latin typeface="+mj-lt"/>
                <a:ea typeface="+mj-ea"/>
                <a:cs typeface="+mj-cs"/>
              </a:rPr>
              <a:t>2.Moz.18 Mozus situācija</a:t>
            </a:r>
            <a:endParaRPr lang="lv-LV" sz="4400" b="1" dirty="0">
              <a:solidFill>
                <a:schemeClr val="accent4">
                  <a:lumMod val="10000"/>
                </a:schemeClr>
              </a:solidFill>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afterEffect">
                                  <p:stCondLst>
                                    <p:cond delay="0"/>
                                  </p:stCondLst>
                                  <p:childTnLst>
                                    <p:set>
                                      <p:cBhvr>
                                        <p:cTn id="6" dur="1" fill="hold">
                                          <p:stCondLst>
                                            <p:cond delay="0"/>
                                          </p:stCondLst>
                                        </p:cTn>
                                        <p:tgtEl>
                                          <p:spTgt spid="297989">
                                            <p:txEl>
                                              <p:pRg st="0" end="0"/>
                                            </p:txEl>
                                          </p:spTgt>
                                        </p:tgtEl>
                                        <p:attrNameLst>
                                          <p:attrName>style.visibility</p:attrName>
                                        </p:attrNameLst>
                                      </p:cBhvr>
                                      <p:to>
                                        <p:strVal val="visible"/>
                                      </p:to>
                                    </p:set>
                                    <p:animEffect transition="in" filter="plus(in)">
                                      <p:cBhvr>
                                        <p:cTn id="7" dur="2000"/>
                                        <p:tgtEl>
                                          <p:spTgt spid="29798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2000"/>
                                        <p:tgtEl>
                                          <p:spTgt spid="2050"/>
                                        </p:tgtEl>
                                      </p:cBhvr>
                                    </p:animEffect>
                                  </p:childTnLst>
                                </p:cTn>
                              </p:par>
                            </p:childTnLst>
                          </p:cTn>
                        </p:par>
                        <p:par>
                          <p:cTn id="11" fill="hold">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checkerboard(across)">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987" name="Rectangle 3"/>
          <p:cNvSpPr>
            <a:spLocks noChangeArrowheads="1"/>
          </p:cNvSpPr>
          <p:nvPr/>
        </p:nvSpPr>
        <p:spPr bwMode="auto">
          <a:xfrm>
            <a:off x="1" y="0"/>
            <a:ext cx="9144000" cy="769441"/>
          </a:xfrm>
          <a:prstGeom prst="rect">
            <a:avLst/>
          </a:prstGeom>
          <a:noFill/>
          <a:ln w="9525">
            <a:noFill/>
            <a:miter lim="800000"/>
            <a:headEnd/>
            <a:tailEnd/>
          </a:ln>
          <a:effectLst/>
        </p:spPr>
        <p:txBody>
          <a:bodyPr wrap="square">
            <a:spAutoFit/>
          </a:bodyPr>
          <a:lstStyle/>
          <a:p>
            <a:pPr algn="ctr">
              <a:defRPr/>
            </a:pPr>
            <a:r>
              <a:rPr lang="lv-LV" sz="4400" b="1" dirty="0" smtClean="0">
                <a:solidFill>
                  <a:schemeClr val="accent4">
                    <a:lumMod val="10000"/>
                  </a:schemeClr>
                </a:solidFill>
                <a:latin typeface="+mj-lt"/>
                <a:ea typeface="+mj-ea"/>
                <a:cs typeface="+mj-cs"/>
              </a:rPr>
              <a:t>2.Moz.18 </a:t>
            </a:r>
            <a:r>
              <a:rPr lang="lv-LV" sz="4400" b="1" dirty="0" err="1" smtClean="0">
                <a:solidFill>
                  <a:schemeClr val="accent4">
                    <a:lumMod val="10000"/>
                  </a:schemeClr>
                </a:solidFill>
                <a:latin typeface="+mj-lt"/>
                <a:ea typeface="+mj-ea"/>
                <a:cs typeface="+mj-cs"/>
              </a:rPr>
              <a:t>Jetrus</a:t>
            </a:r>
            <a:r>
              <a:rPr lang="lv-LV" sz="4400" b="1" dirty="0" smtClean="0">
                <a:solidFill>
                  <a:schemeClr val="accent4">
                    <a:lumMod val="10000"/>
                  </a:schemeClr>
                </a:solidFill>
                <a:latin typeface="+mj-lt"/>
                <a:ea typeface="+mj-ea"/>
                <a:cs typeface="+mj-cs"/>
              </a:rPr>
              <a:t> padoms</a:t>
            </a:r>
            <a:endParaRPr lang="lv-LV" sz="4400" b="1" dirty="0">
              <a:solidFill>
                <a:schemeClr val="accent4">
                  <a:lumMod val="10000"/>
                </a:schemeClr>
              </a:solidFill>
              <a:latin typeface="+mj-lt"/>
              <a:ea typeface="+mj-ea"/>
              <a:cs typeface="+mj-cs"/>
            </a:endParaRPr>
          </a:p>
        </p:txBody>
      </p:sp>
      <p:sp>
        <p:nvSpPr>
          <p:cNvPr id="297989" name="Rectangle 5"/>
          <p:cNvSpPr>
            <a:spLocks noChangeArrowheads="1"/>
          </p:cNvSpPr>
          <p:nvPr/>
        </p:nvSpPr>
        <p:spPr bwMode="auto">
          <a:xfrm>
            <a:off x="0" y="571480"/>
            <a:ext cx="6786578" cy="6370975"/>
          </a:xfrm>
          <a:prstGeom prst="rect">
            <a:avLst/>
          </a:prstGeom>
          <a:noFill/>
          <a:ln w="9525">
            <a:noFill/>
            <a:miter lim="800000"/>
            <a:headEnd/>
            <a:tailEnd/>
          </a:ln>
          <a:effectLst/>
        </p:spPr>
        <p:txBody>
          <a:bodyPr wrap="square" anchor="ctr">
            <a:spAutoFit/>
          </a:bodyPr>
          <a:lstStyle/>
          <a:p>
            <a:pPr>
              <a:buFont typeface="Arial" pitchFamily="34" charset="0"/>
              <a:buChar char="•"/>
              <a:defRPr/>
            </a:pPr>
            <a:r>
              <a:rPr lang="lv-LV" sz="2400" dirty="0" smtClean="0">
                <a:solidFill>
                  <a:srgbClr val="000000"/>
                </a:solidFill>
                <a:latin typeface="Arial" pitchFamily="34" charset="0"/>
                <a:cs typeface="Arial" pitchFamily="34" charset="0"/>
              </a:rPr>
              <a:t>19 </a:t>
            </a:r>
            <a:r>
              <a:rPr lang="lv-LV" sz="2400" b="1" dirty="0" smtClean="0">
                <a:solidFill>
                  <a:srgbClr val="000000"/>
                </a:solidFill>
                <a:latin typeface="Arial" pitchFamily="34" charset="0"/>
                <a:cs typeface="Arial" pitchFamily="34" charset="0"/>
              </a:rPr>
              <a:t>Tagad paklausi mani, es tev došu padomu</a:t>
            </a:r>
            <a:r>
              <a:rPr lang="lv-LV" sz="2400" dirty="0" smtClean="0">
                <a:solidFill>
                  <a:srgbClr val="000000"/>
                </a:solidFill>
                <a:latin typeface="Arial" pitchFamily="34" charset="0"/>
                <a:cs typeface="Arial" pitchFamily="34" charset="0"/>
              </a:rPr>
              <a:t>, un Dievs būs ar tevi. Nostājies tu tautas labad Dieva priekšā un nes tās lietas Dieva priekšā. 20 Māci tiem likumus un bauslību un dari tiem zināmu to ceļu, kas tiem jāiet, un tos darbus, kas tiem jādara. 21 Bet </a:t>
            </a:r>
            <a:r>
              <a:rPr lang="lv-LV" sz="2400" b="1" dirty="0" smtClean="0">
                <a:solidFill>
                  <a:srgbClr val="000000"/>
                </a:solidFill>
                <a:latin typeface="Arial" pitchFamily="34" charset="0"/>
                <a:cs typeface="Arial" pitchFamily="34" charset="0"/>
              </a:rPr>
              <a:t>tu izraugi sev no visas tautas spējīgus vīrus</a:t>
            </a:r>
            <a:r>
              <a:rPr lang="lv-LV" sz="2400" dirty="0" smtClean="0">
                <a:solidFill>
                  <a:srgbClr val="000000"/>
                </a:solidFill>
                <a:latin typeface="Arial" pitchFamily="34" charset="0"/>
                <a:cs typeface="Arial" pitchFamily="34" charset="0"/>
              </a:rPr>
              <a:t>, kas </a:t>
            </a:r>
            <a:r>
              <a:rPr lang="lv-LV" sz="2400" b="1" dirty="0" smtClean="0">
                <a:solidFill>
                  <a:srgbClr val="000000"/>
                </a:solidFill>
                <a:latin typeface="Arial" pitchFamily="34" charset="0"/>
                <a:cs typeface="Arial" pitchFamily="34" charset="0"/>
              </a:rPr>
              <a:t>bīstas Dieva</a:t>
            </a:r>
            <a:r>
              <a:rPr lang="lv-LV" sz="2400" dirty="0" smtClean="0">
                <a:solidFill>
                  <a:srgbClr val="000000"/>
                </a:solidFill>
                <a:latin typeface="Arial" pitchFamily="34" charset="0"/>
                <a:cs typeface="Arial" pitchFamily="34" charset="0"/>
              </a:rPr>
              <a:t>, </a:t>
            </a:r>
            <a:r>
              <a:rPr lang="lv-LV" sz="2400" b="1" dirty="0" smtClean="0">
                <a:solidFill>
                  <a:srgbClr val="000000"/>
                </a:solidFill>
                <a:latin typeface="Arial" pitchFamily="34" charset="0"/>
                <a:cs typeface="Arial" pitchFamily="34" charset="0"/>
              </a:rPr>
              <a:t>taisnīgus vīrus</a:t>
            </a:r>
            <a:r>
              <a:rPr lang="lv-LV" sz="2400" dirty="0" smtClean="0">
                <a:solidFill>
                  <a:srgbClr val="000000"/>
                </a:solidFill>
                <a:latin typeface="Arial" pitchFamily="34" charset="0"/>
                <a:cs typeface="Arial" pitchFamily="34" charset="0"/>
              </a:rPr>
              <a:t>, kas </a:t>
            </a:r>
            <a:r>
              <a:rPr lang="lv-LV" sz="2400" b="1" dirty="0" smtClean="0">
                <a:solidFill>
                  <a:srgbClr val="000000"/>
                </a:solidFill>
                <a:latin typeface="Arial" pitchFamily="34" charset="0"/>
                <a:cs typeface="Arial" pitchFamily="34" charset="0"/>
              </a:rPr>
              <a:t>nav uzpērkami</a:t>
            </a:r>
            <a:r>
              <a:rPr lang="lv-LV" sz="2400" dirty="0" smtClean="0">
                <a:solidFill>
                  <a:srgbClr val="000000"/>
                </a:solidFill>
                <a:latin typeface="Arial" pitchFamily="34" charset="0"/>
                <a:cs typeface="Arial" pitchFamily="34" charset="0"/>
              </a:rPr>
              <a:t>, un </a:t>
            </a:r>
            <a:r>
              <a:rPr lang="lv-LV" sz="2400" b="1" dirty="0" smtClean="0">
                <a:solidFill>
                  <a:srgbClr val="000000"/>
                </a:solidFill>
                <a:latin typeface="Arial" pitchFamily="34" charset="0"/>
                <a:cs typeface="Arial" pitchFamily="34" charset="0"/>
              </a:rPr>
              <a:t>iecel</a:t>
            </a:r>
            <a:r>
              <a:rPr lang="lv-LV" sz="2400" dirty="0" smtClean="0">
                <a:solidFill>
                  <a:srgbClr val="000000"/>
                </a:solidFill>
                <a:latin typeface="Arial" pitchFamily="34" charset="0"/>
                <a:cs typeface="Arial" pitchFamily="34" charset="0"/>
              </a:rPr>
              <a:t> tos par </a:t>
            </a:r>
            <a:r>
              <a:rPr lang="lv-LV" sz="2400" b="1" dirty="0" smtClean="0">
                <a:solidFill>
                  <a:srgbClr val="000000"/>
                </a:solidFill>
                <a:latin typeface="Arial" pitchFamily="34" charset="0"/>
                <a:cs typeface="Arial" pitchFamily="34" charset="0"/>
              </a:rPr>
              <a:t>priekšniekiem</a:t>
            </a:r>
            <a:r>
              <a:rPr lang="lv-LV" sz="2400" dirty="0" smtClean="0">
                <a:solidFill>
                  <a:srgbClr val="000000"/>
                </a:solidFill>
                <a:latin typeface="Arial" pitchFamily="34" charset="0"/>
                <a:cs typeface="Arial" pitchFamily="34" charset="0"/>
              </a:rPr>
              <a:t> pār </a:t>
            </a:r>
            <a:r>
              <a:rPr lang="lv-LV" sz="2400" b="1" dirty="0" smtClean="0">
                <a:solidFill>
                  <a:srgbClr val="000000"/>
                </a:solidFill>
                <a:latin typeface="Arial" pitchFamily="34" charset="0"/>
                <a:cs typeface="Arial" pitchFamily="34" charset="0"/>
              </a:rPr>
              <a:t>tūkstošiem</a:t>
            </a:r>
            <a:r>
              <a:rPr lang="lv-LV" sz="2400" dirty="0" smtClean="0">
                <a:solidFill>
                  <a:srgbClr val="000000"/>
                </a:solidFill>
                <a:latin typeface="Arial" pitchFamily="34" charset="0"/>
                <a:cs typeface="Arial" pitchFamily="34" charset="0"/>
              </a:rPr>
              <a:t>, pār </a:t>
            </a:r>
            <a:r>
              <a:rPr lang="lv-LV" sz="2400" b="1" dirty="0" smtClean="0">
                <a:solidFill>
                  <a:srgbClr val="000000"/>
                </a:solidFill>
                <a:latin typeface="Arial" pitchFamily="34" charset="0"/>
                <a:cs typeface="Arial" pitchFamily="34" charset="0"/>
              </a:rPr>
              <a:t>simtiem</a:t>
            </a:r>
            <a:r>
              <a:rPr lang="lv-LV" sz="2400" dirty="0" smtClean="0">
                <a:solidFill>
                  <a:srgbClr val="000000"/>
                </a:solidFill>
                <a:latin typeface="Arial" pitchFamily="34" charset="0"/>
                <a:cs typeface="Arial" pitchFamily="34" charset="0"/>
              </a:rPr>
              <a:t>, pār </a:t>
            </a:r>
            <a:r>
              <a:rPr lang="lv-LV" sz="2400" b="1" dirty="0" err="1" smtClean="0">
                <a:solidFill>
                  <a:srgbClr val="000000"/>
                </a:solidFill>
                <a:latin typeface="Arial" pitchFamily="34" charset="0"/>
                <a:cs typeface="Arial" pitchFamily="34" charset="0"/>
              </a:rPr>
              <a:t>piecdesmitiem</a:t>
            </a:r>
            <a:r>
              <a:rPr lang="lv-LV" sz="2400" dirty="0" smtClean="0">
                <a:solidFill>
                  <a:srgbClr val="000000"/>
                </a:solidFill>
                <a:latin typeface="Arial" pitchFamily="34" charset="0"/>
                <a:cs typeface="Arial" pitchFamily="34" charset="0"/>
              </a:rPr>
              <a:t> un pār </a:t>
            </a:r>
            <a:r>
              <a:rPr lang="lv-LV" sz="2400" b="1" dirty="0" smtClean="0">
                <a:solidFill>
                  <a:srgbClr val="000000"/>
                </a:solidFill>
                <a:latin typeface="Arial" pitchFamily="34" charset="0"/>
                <a:cs typeface="Arial" pitchFamily="34" charset="0"/>
              </a:rPr>
              <a:t>desmitiem</a:t>
            </a:r>
            <a:r>
              <a:rPr lang="lv-LV" sz="2400" dirty="0" smtClean="0">
                <a:solidFill>
                  <a:srgbClr val="000000"/>
                </a:solidFill>
                <a:latin typeface="Arial" pitchFamily="34" charset="0"/>
                <a:cs typeface="Arial" pitchFamily="34" charset="0"/>
              </a:rPr>
              <a:t>. 22 Un lai </a:t>
            </a:r>
            <a:r>
              <a:rPr lang="lv-LV" sz="2400" b="1" dirty="0" smtClean="0">
                <a:solidFill>
                  <a:srgbClr val="000000"/>
                </a:solidFill>
                <a:latin typeface="Arial" pitchFamily="34" charset="0"/>
                <a:cs typeface="Arial" pitchFamily="34" charset="0"/>
              </a:rPr>
              <a:t>tie tiesā ļaudis </a:t>
            </a:r>
            <a:r>
              <a:rPr lang="lv-LV" sz="2400" dirty="0" smtClean="0">
                <a:solidFill>
                  <a:srgbClr val="000000"/>
                </a:solidFill>
                <a:latin typeface="Arial" pitchFamily="34" charset="0"/>
                <a:cs typeface="Arial" pitchFamily="34" charset="0"/>
              </a:rPr>
              <a:t>jebkurā laikā, bet lai būtu tā, ka tie </a:t>
            </a:r>
            <a:r>
              <a:rPr lang="lv-LV" sz="2400" b="1" dirty="0" smtClean="0">
                <a:solidFill>
                  <a:srgbClr val="000000"/>
                </a:solidFill>
                <a:latin typeface="Arial" pitchFamily="34" charset="0"/>
                <a:cs typeface="Arial" pitchFamily="34" charset="0"/>
              </a:rPr>
              <a:t>katru lielāku lietu nodotu tev</a:t>
            </a:r>
            <a:r>
              <a:rPr lang="lv-LV" sz="2400" dirty="0" smtClean="0">
                <a:solidFill>
                  <a:srgbClr val="000000"/>
                </a:solidFill>
                <a:latin typeface="Arial" pitchFamily="34" charset="0"/>
                <a:cs typeface="Arial" pitchFamily="34" charset="0"/>
              </a:rPr>
              <a:t>, bet </a:t>
            </a:r>
            <a:r>
              <a:rPr lang="lv-LV" sz="2400" b="1" dirty="0" smtClean="0">
                <a:solidFill>
                  <a:srgbClr val="000000"/>
                </a:solidFill>
                <a:latin typeface="Arial" pitchFamily="34" charset="0"/>
                <a:cs typeface="Arial" pitchFamily="34" charset="0"/>
              </a:rPr>
              <a:t>katru mazāku lietu iztiesā paši</a:t>
            </a:r>
            <a:r>
              <a:rPr lang="lv-LV" sz="2400" dirty="0" smtClean="0">
                <a:solidFill>
                  <a:srgbClr val="000000"/>
                </a:solidFill>
                <a:latin typeface="Arial" pitchFamily="34" charset="0"/>
                <a:cs typeface="Arial" pitchFamily="34" charset="0"/>
              </a:rPr>
              <a:t>; tā tev būs vieglāk, un </a:t>
            </a:r>
            <a:r>
              <a:rPr lang="lv-LV" sz="2400" b="1" dirty="0" smtClean="0">
                <a:solidFill>
                  <a:srgbClr val="000000"/>
                </a:solidFill>
                <a:latin typeface="Arial" pitchFamily="34" charset="0"/>
                <a:cs typeface="Arial" pitchFamily="34" charset="0"/>
              </a:rPr>
              <a:t>viņi palīdzēs tev nest tavu nastu</a:t>
            </a:r>
            <a:r>
              <a:rPr lang="lv-LV" sz="2400" dirty="0" smtClean="0">
                <a:solidFill>
                  <a:srgbClr val="000000"/>
                </a:solidFill>
                <a:latin typeface="Arial" pitchFamily="34" charset="0"/>
                <a:cs typeface="Arial" pitchFamily="34" charset="0"/>
              </a:rPr>
              <a:t>. 23 Ja tu tā darīsi un Dievs tev tā pavēlēs, </a:t>
            </a:r>
            <a:r>
              <a:rPr lang="lv-LV" sz="2400" b="1" dirty="0" smtClean="0">
                <a:solidFill>
                  <a:srgbClr val="000000"/>
                </a:solidFill>
                <a:latin typeface="Arial" pitchFamily="34" charset="0"/>
                <a:cs typeface="Arial" pitchFamily="34" charset="0"/>
              </a:rPr>
              <a:t>tad tu varēsi pastāvēt</a:t>
            </a:r>
            <a:r>
              <a:rPr lang="lv-LV" sz="2400" dirty="0" smtClean="0">
                <a:solidFill>
                  <a:srgbClr val="000000"/>
                </a:solidFill>
                <a:latin typeface="Arial" pitchFamily="34" charset="0"/>
                <a:cs typeface="Arial" pitchFamily="34" charset="0"/>
              </a:rPr>
              <a:t>, un arī visi šie ļaudis ies savā vietā ar mieru."</a:t>
            </a:r>
          </a:p>
        </p:txBody>
      </p:sp>
      <p:pic>
        <p:nvPicPr>
          <p:cNvPr id="1026" name="Picture 2" descr="Attēlu rezultāti vaicājumam “moses and jethro”"/>
          <p:cNvPicPr>
            <a:picLocks noChangeAspect="1" noChangeArrowheads="1"/>
          </p:cNvPicPr>
          <p:nvPr/>
        </p:nvPicPr>
        <p:blipFill>
          <a:blip r:embed="rId2" cstate="print"/>
          <a:srcRect/>
          <a:stretch>
            <a:fillRect/>
          </a:stretch>
        </p:blipFill>
        <p:spPr bwMode="auto">
          <a:xfrm>
            <a:off x="6709071" y="1500174"/>
            <a:ext cx="2434929" cy="4286280"/>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97987"/>
                                        </p:tgtEl>
                                        <p:attrNameLst>
                                          <p:attrName>style.visibility</p:attrName>
                                        </p:attrNameLst>
                                      </p:cBhvr>
                                      <p:to>
                                        <p:strVal val="visible"/>
                                      </p:to>
                                    </p:set>
                                    <p:animEffect transition="in" filter="checkerboard(across)">
                                      <p:cBhvr>
                                        <p:cTn id="7" dur="500"/>
                                        <p:tgtEl>
                                          <p:spTgt spid="297987"/>
                                        </p:tgtEl>
                                      </p:cBhvr>
                                    </p:animEffect>
                                  </p:childTnLst>
                                </p:cTn>
                              </p:par>
                            </p:childTnLst>
                          </p:cTn>
                        </p:par>
                        <p:par>
                          <p:cTn id="8" fill="hold">
                            <p:stCondLst>
                              <p:cond delay="500"/>
                            </p:stCondLst>
                            <p:childTnLst>
                              <p:par>
                                <p:cTn id="9" presetID="13" presetClass="entr" presetSubtype="16" fill="hold" nodeType="afterEffect">
                                  <p:stCondLst>
                                    <p:cond delay="0"/>
                                  </p:stCondLst>
                                  <p:childTnLst>
                                    <p:set>
                                      <p:cBhvr>
                                        <p:cTn id="10" dur="1" fill="hold">
                                          <p:stCondLst>
                                            <p:cond delay="0"/>
                                          </p:stCondLst>
                                        </p:cTn>
                                        <p:tgtEl>
                                          <p:spTgt spid="297989">
                                            <p:txEl>
                                              <p:pRg st="0" end="0"/>
                                            </p:txEl>
                                          </p:spTgt>
                                        </p:tgtEl>
                                        <p:attrNameLst>
                                          <p:attrName>style.visibility</p:attrName>
                                        </p:attrNameLst>
                                      </p:cBhvr>
                                      <p:to>
                                        <p:strVal val="visible"/>
                                      </p:to>
                                    </p:set>
                                    <p:animEffect transition="in" filter="plus(in)">
                                      <p:cBhvr>
                                        <p:cTn id="11" dur="2000"/>
                                        <p:tgtEl>
                                          <p:spTgt spid="297989">
                                            <p:txEl>
                                              <p:pRg st="0" end="0"/>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fade">
                                      <p:cBhvr>
                                        <p:cTn id="14"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9010" name="Rectangle 2"/>
          <p:cNvSpPr>
            <a:spLocks noChangeArrowheads="1"/>
          </p:cNvSpPr>
          <p:nvPr/>
        </p:nvSpPr>
        <p:spPr bwMode="auto">
          <a:xfrm>
            <a:off x="1" y="332656"/>
            <a:ext cx="9143999" cy="584775"/>
          </a:xfrm>
          <a:prstGeom prst="rect">
            <a:avLst/>
          </a:prstGeom>
          <a:noFill/>
          <a:ln w="9525">
            <a:noFill/>
            <a:miter lim="800000"/>
            <a:headEnd/>
            <a:tailEnd/>
          </a:ln>
          <a:effectLst/>
        </p:spPr>
        <p:txBody>
          <a:bodyPr wrap="square">
            <a:spAutoFit/>
          </a:bodyPr>
          <a:lstStyle/>
          <a:p>
            <a:pPr algn="ctr">
              <a:defRPr/>
            </a:pPr>
            <a:r>
              <a:rPr lang="lv-LV" sz="3200" b="1" dirty="0" smtClean="0">
                <a:solidFill>
                  <a:schemeClr val="accent4">
                    <a:lumMod val="10000"/>
                  </a:schemeClr>
                </a:solidFill>
                <a:latin typeface="+mj-lt"/>
                <a:ea typeface="+mj-ea"/>
                <a:cs typeface="+mj-cs"/>
              </a:rPr>
              <a:t>Kāds ieguvums no kopīga darba? </a:t>
            </a:r>
            <a:endParaRPr lang="lv-LV" sz="3200" b="1" dirty="0">
              <a:solidFill>
                <a:schemeClr val="accent4">
                  <a:lumMod val="10000"/>
                </a:schemeClr>
              </a:solidFill>
              <a:latin typeface="+mj-lt"/>
              <a:ea typeface="+mj-ea"/>
              <a:cs typeface="+mj-cs"/>
            </a:endParaRPr>
          </a:p>
        </p:txBody>
      </p:sp>
      <p:sp>
        <p:nvSpPr>
          <p:cNvPr id="299012" name="Rectangle 4"/>
          <p:cNvSpPr>
            <a:spLocks noChangeArrowheads="1"/>
          </p:cNvSpPr>
          <p:nvPr/>
        </p:nvSpPr>
        <p:spPr bwMode="auto">
          <a:xfrm>
            <a:off x="-36512" y="1124744"/>
            <a:ext cx="5220072" cy="5221942"/>
          </a:xfrm>
          <a:prstGeom prst="rect">
            <a:avLst/>
          </a:prstGeom>
          <a:noFill/>
          <a:ln w="9525">
            <a:noFill/>
            <a:miter lim="800000"/>
            <a:headEnd/>
            <a:tailEnd/>
          </a:ln>
        </p:spPr>
        <p:txBody>
          <a:bodyPr wrap="square" anchor="ctr">
            <a:spAutoFit/>
          </a:bodyPr>
          <a:lstStyle/>
          <a:p>
            <a:pPr marL="342900" indent="-342900" algn="l" eaLnBrk="1" hangingPunct="1">
              <a:lnSpc>
                <a:spcPts val="4000"/>
              </a:lnSpc>
              <a:buFontTx/>
              <a:buAutoNum type="arabicPeriod"/>
              <a:defRPr/>
            </a:pPr>
            <a:r>
              <a:rPr lang="lv-LV" sz="2800" b="1" dirty="0" smtClean="0">
                <a:solidFill>
                  <a:srgbClr val="000000"/>
                </a:solidFill>
                <a:latin typeface="Arial" pitchFamily="34" charset="0"/>
                <a:cs typeface="Arial" pitchFamily="34" charset="0"/>
              </a:rPr>
              <a:t>Nav neapmierināto, kas stāv stundām ilgi rindā</a:t>
            </a:r>
            <a:endParaRPr lang="lv-LV" sz="2800" b="1" dirty="0">
              <a:solidFill>
                <a:srgbClr val="000000"/>
              </a:solidFill>
              <a:latin typeface="Arial" pitchFamily="34" charset="0"/>
              <a:cs typeface="Arial" pitchFamily="34" charset="0"/>
            </a:endParaRPr>
          </a:p>
          <a:p>
            <a:pPr marL="342900" indent="-342900" algn="l" eaLnBrk="1" hangingPunct="1">
              <a:lnSpc>
                <a:spcPts val="4000"/>
              </a:lnSpc>
              <a:buFontTx/>
              <a:buAutoNum type="arabicPeriod"/>
              <a:defRPr/>
            </a:pPr>
            <a:r>
              <a:rPr lang="lv-LV" sz="2800" b="1" dirty="0">
                <a:solidFill>
                  <a:srgbClr val="000000"/>
                </a:solidFill>
                <a:latin typeface="Arial" pitchFamily="34" charset="0"/>
                <a:cs typeface="Arial" pitchFamily="34" charset="0"/>
              </a:rPr>
              <a:t>Labāk izplānots darbs</a:t>
            </a:r>
          </a:p>
          <a:p>
            <a:pPr marL="342900" indent="-342900" algn="l" eaLnBrk="1" hangingPunct="1">
              <a:lnSpc>
                <a:spcPts val="4000"/>
              </a:lnSpc>
              <a:buFontTx/>
              <a:buAutoNum type="arabicPeriod"/>
              <a:defRPr/>
            </a:pPr>
            <a:r>
              <a:rPr lang="lv-LV" sz="2800" b="1" dirty="0" smtClean="0">
                <a:solidFill>
                  <a:srgbClr val="000000"/>
                </a:solidFill>
                <a:latin typeface="Arial" pitchFamily="34" charset="0"/>
                <a:cs typeface="Arial" pitchFamily="34" charset="0"/>
              </a:rPr>
              <a:t>Mozus nav pārslogots</a:t>
            </a:r>
          </a:p>
          <a:p>
            <a:pPr marL="342900" indent="-342900" algn="l" eaLnBrk="1" hangingPunct="1">
              <a:lnSpc>
                <a:spcPts val="4000"/>
              </a:lnSpc>
              <a:buFontTx/>
              <a:buAutoNum type="arabicPeriod"/>
              <a:defRPr/>
            </a:pPr>
            <a:r>
              <a:rPr lang="lv-LV" sz="2800" b="1" dirty="0" smtClean="0">
                <a:solidFill>
                  <a:srgbClr val="000000"/>
                </a:solidFill>
                <a:latin typeface="Arial" pitchFamily="34" charset="0"/>
                <a:cs typeface="Arial" pitchFamily="34" charset="0"/>
              </a:rPr>
              <a:t>Māceklības princips</a:t>
            </a:r>
          </a:p>
          <a:p>
            <a:pPr marL="342900" indent="-342900" algn="l" eaLnBrk="1" hangingPunct="1">
              <a:lnSpc>
                <a:spcPts val="4000"/>
              </a:lnSpc>
              <a:buFontTx/>
              <a:buAutoNum type="arabicPeriod"/>
              <a:defRPr/>
            </a:pPr>
            <a:r>
              <a:rPr lang="lv-LV" sz="2800" b="1" dirty="0" smtClean="0">
                <a:solidFill>
                  <a:srgbClr val="000000"/>
                </a:solidFill>
                <a:latin typeface="Arial" pitchFamily="34" charset="0"/>
                <a:cs typeface="Arial" pitchFamily="34" charset="0"/>
              </a:rPr>
              <a:t>Katrs darbojas pēc savām spējām</a:t>
            </a:r>
            <a:endParaRPr lang="lv-LV" sz="2800" b="1" dirty="0">
              <a:solidFill>
                <a:srgbClr val="000000"/>
              </a:solidFill>
              <a:latin typeface="Arial" pitchFamily="34" charset="0"/>
              <a:cs typeface="Arial" pitchFamily="34" charset="0"/>
            </a:endParaRPr>
          </a:p>
          <a:p>
            <a:pPr marL="342900" indent="-342900" algn="l" eaLnBrk="1" hangingPunct="1">
              <a:lnSpc>
                <a:spcPts val="4000"/>
              </a:lnSpc>
              <a:buFontTx/>
              <a:buAutoNum type="arabicPeriod"/>
              <a:defRPr/>
            </a:pPr>
            <a:r>
              <a:rPr lang="lv-LV" sz="2800" b="1" dirty="0">
                <a:solidFill>
                  <a:srgbClr val="000000"/>
                </a:solidFill>
                <a:latin typeface="Arial" pitchFamily="34" charset="0"/>
                <a:cs typeface="Arial" pitchFamily="34" charset="0"/>
              </a:rPr>
              <a:t>Var aizsniegt vairāk </a:t>
            </a:r>
            <a:r>
              <a:rPr lang="lv-LV" sz="2800" b="1" dirty="0" smtClean="0">
                <a:solidFill>
                  <a:srgbClr val="000000"/>
                </a:solidFill>
                <a:latin typeface="Arial" pitchFamily="34" charset="0"/>
                <a:cs typeface="Arial" pitchFamily="34" charset="0"/>
              </a:rPr>
              <a:t>cilvēku</a:t>
            </a:r>
          </a:p>
          <a:p>
            <a:pPr marL="342900" indent="-342900" algn="l" eaLnBrk="1" hangingPunct="1">
              <a:lnSpc>
                <a:spcPts val="4000"/>
              </a:lnSpc>
              <a:buFontTx/>
              <a:buAutoNum type="arabicPeriod"/>
              <a:defRPr/>
            </a:pPr>
            <a:r>
              <a:rPr lang="lv-LV" sz="2800" b="1" dirty="0" smtClean="0">
                <a:solidFill>
                  <a:srgbClr val="000000"/>
                </a:solidFill>
                <a:latin typeface="Arial" pitchFamily="34" charset="0"/>
                <a:cs typeface="Arial" pitchFamily="34" charset="0"/>
              </a:rPr>
              <a:t>Lielāka izaugsme kalpotājiem</a:t>
            </a:r>
            <a:endParaRPr lang="en-US" sz="2800" b="1" dirty="0">
              <a:solidFill>
                <a:srgbClr val="000000"/>
              </a:solidFill>
              <a:latin typeface="Arial" pitchFamily="34" charset="0"/>
              <a:cs typeface="Arial" pitchFamily="34" charset="0"/>
            </a:endParaRPr>
          </a:p>
        </p:txBody>
      </p:sp>
      <p:pic>
        <p:nvPicPr>
          <p:cNvPr id="7" name="Picture 2"/>
          <p:cNvPicPr>
            <a:picLocks noChangeAspect="1" noChangeArrowheads="1"/>
          </p:cNvPicPr>
          <p:nvPr/>
        </p:nvPicPr>
        <p:blipFill>
          <a:blip r:embed="rId2" cstate="print"/>
          <a:srcRect/>
          <a:stretch>
            <a:fillRect/>
          </a:stretch>
        </p:blipFill>
        <p:spPr bwMode="auto">
          <a:xfrm>
            <a:off x="5220071" y="1340768"/>
            <a:ext cx="3923929" cy="4857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99010"/>
                                        </p:tgtEl>
                                        <p:attrNameLst>
                                          <p:attrName>style.visibility</p:attrName>
                                        </p:attrNameLst>
                                      </p:cBhvr>
                                      <p:to>
                                        <p:strVal val="visible"/>
                                      </p:to>
                                    </p:set>
                                    <p:animEffect transition="in" filter="checkerboard(across)">
                                      <p:cBhvr>
                                        <p:cTn id="7" dur="500"/>
                                        <p:tgtEl>
                                          <p:spTgt spid="2990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childTnLst>
                          </p:cTn>
                        </p:par>
                        <p:par>
                          <p:cTn id="11" fill="hold">
                            <p:stCondLst>
                              <p:cond delay="2000"/>
                            </p:stCondLst>
                            <p:childTnLst>
                              <p:par>
                                <p:cTn id="12" presetID="21" presetClass="entr" presetSubtype="4" fill="hold" nodeType="afterEffect">
                                  <p:stCondLst>
                                    <p:cond delay="2000"/>
                                  </p:stCondLst>
                                  <p:childTnLst>
                                    <p:set>
                                      <p:cBhvr>
                                        <p:cTn id="13" dur="1" fill="hold">
                                          <p:stCondLst>
                                            <p:cond delay="0"/>
                                          </p:stCondLst>
                                        </p:cTn>
                                        <p:tgtEl>
                                          <p:spTgt spid="299012">
                                            <p:txEl>
                                              <p:pRg st="0" end="0"/>
                                            </p:txEl>
                                          </p:spTgt>
                                        </p:tgtEl>
                                        <p:attrNameLst>
                                          <p:attrName>style.visibility</p:attrName>
                                        </p:attrNameLst>
                                      </p:cBhvr>
                                      <p:to>
                                        <p:strVal val="visible"/>
                                      </p:to>
                                    </p:set>
                                    <p:animEffect transition="in" filter="wheel(4)">
                                      <p:cBhvr>
                                        <p:cTn id="14" dur="2000"/>
                                        <p:tgtEl>
                                          <p:spTgt spid="299012">
                                            <p:txEl>
                                              <p:pRg st="0" end="0"/>
                                            </p:txEl>
                                          </p:spTgt>
                                        </p:tgtEl>
                                      </p:cBhvr>
                                    </p:animEffect>
                                  </p:childTnLst>
                                </p:cTn>
                              </p:par>
                            </p:childTnLst>
                          </p:cTn>
                        </p:par>
                        <p:par>
                          <p:cTn id="15" fill="hold">
                            <p:stCondLst>
                              <p:cond delay="6000"/>
                            </p:stCondLst>
                            <p:childTnLst>
                              <p:par>
                                <p:cTn id="16" presetID="21" presetClass="entr" presetSubtype="4" fill="hold" nodeType="afterEffect">
                                  <p:stCondLst>
                                    <p:cond delay="2000"/>
                                  </p:stCondLst>
                                  <p:childTnLst>
                                    <p:set>
                                      <p:cBhvr>
                                        <p:cTn id="17" dur="1" fill="hold">
                                          <p:stCondLst>
                                            <p:cond delay="0"/>
                                          </p:stCondLst>
                                        </p:cTn>
                                        <p:tgtEl>
                                          <p:spTgt spid="299012">
                                            <p:txEl>
                                              <p:pRg st="1" end="1"/>
                                            </p:txEl>
                                          </p:spTgt>
                                        </p:tgtEl>
                                        <p:attrNameLst>
                                          <p:attrName>style.visibility</p:attrName>
                                        </p:attrNameLst>
                                      </p:cBhvr>
                                      <p:to>
                                        <p:strVal val="visible"/>
                                      </p:to>
                                    </p:set>
                                    <p:animEffect transition="in" filter="wheel(4)">
                                      <p:cBhvr>
                                        <p:cTn id="18" dur="2000"/>
                                        <p:tgtEl>
                                          <p:spTgt spid="299012">
                                            <p:txEl>
                                              <p:pRg st="1" end="1"/>
                                            </p:txEl>
                                          </p:spTgt>
                                        </p:tgtEl>
                                      </p:cBhvr>
                                    </p:animEffect>
                                  </p:childTnLst>
                                </p:cTn>
                              </p:par>
                            </p:childTnLst>
                          </p:cTn>
                        </p:par>
                        <p:par>
                          <p:cTn id="19" fill="hold">
                            <p:stCondLst>
                              <p:cond delay="10000"/>
                            </p:stCondLst>
                            <p:childTnLst>
                              <p:par>
                                <p:cTn id="20" presetID="21" presetClass="entr" presetSubtype="4" fill="hold" nodeType="afterEffect">
                                  <p:stCondLst>
                                    <p:cond delay="2000"/>
                                  </p:stCondLst>
                                  <p:childTnLst>
                                    <p:set>
                                      <p:cBhvr>
                                        <p:cTn id="21" dur="1" fill="hold">
                                          <p:stCondLst>
                                            <p:cond delay="0"/>
                                          </p:stCondLst>
                                        </p:cTn>
                                        <p:tgtEl>
                                          <p:spTgt spid="299012">
                                            <p:txEl>
                                              <p:pRg st="2" end="2"/>
                                            </p:txEl>
                                          </p:spTgt>
                                        </p:tgtEl>
                                        <p:attrNameLst>
                                          <p:attrName>style.visibility</p:attrName>
                                        </p:attrNameLst>
                                      </p:cBhvr>
                                      <p:to>
                                        <p:strVal val="visible"/>
                                      </p:to>
                                    </p:set>
                                    <p:animEffect transition="in" filter="wheel(4)">
                                      <p:cBhvr>
                                        <p:cTn id="22" dur="2000"/>
                                        <p:tgtEl>
                                          <p:spTgt spid="299012">
                                            <p:txEl>
                                              <p:pRg st="2" end="2"/>
                                            </p:txEl>
                                          </p:spTgt>
                                        </p:tgtEl>
                                      </p:cBhvr>
                                    </p:animEffect>
                                  </p:childTnLst>
                                </p:cTn>
                              </p:par>
                            </p:childTnLst>
                          </p:cTn>
                        </p:par>
                        <p:par>
                          <p:cTn id="23" fill="hold">
                            <p:stCondLst>
                              <p:cond delay="14000"/>
                            </p:stCondLst>
                            <p:childTnLst>
                              <p:par>
                                <p:cTn id="24" presetID="21" presetClass="entr" presetSubtype="4" fill="hold" nodeType="afterEffect">
                                  <p:stCondLst>
                                    <p:cond delay="2000"/>
                                  </p:stCondLst>
                                  <p:childTnLst>
                                    <p:set>
                                      <p:cBhvr>
                                        <p:cTn id="25" dur="1" fill="hold">
                                          <p:stCondLst>
                                            <p:cond delay="0"/>
                                          </p:stCondLst>
                                        </p:cTn>
                                        <p:tgtEl>
                                          <p:spTgt spid="299012">
                                            <p:txEl>
                                              <p:pRg st="3" end="3"/>
                                            </p:txEl>
                                          </p:spTgt>
                                        </p:tgtEl>
                                        <p:attrNameLst>
                                          <p:attrName>style.visibility</p:attrName>
                                        </p:attrNameLst>
                                      </p:cBhvr>
                                      <p:to>
                                        <p:strVal val="visible"/>
                                      </p:to>
                                    </p:set>
                                    <p:animEffect transition="in" filter="wheel(4)">
                                      <p:cBhvr>
                                        <p:cTn id="26" dur="2000"/>
                                        <p:tgtEl>
                                          <p:spTgt spid="299012">
                                            <p:txEl>
                                              <p:pRg st="3" end="3"/>
                                            </p:txEl>
                                          </p:spTgt>
                                        </p:tgtEl>
                                      </p:cBhvr>
                                    </p:animEffect>
                                  </p:childTnLst>
                                </p:cTn>
                              </p:par>
                            </p:childTnLst>
                          </p:cTn>
                        </p:par>
                        <p:par>
                          <p:cTn id="27" fill="hold">
                            <p:stCondLst>
                              <p:cond delay="18000"/>
                            </p:stCondLst>
                            <p:childTnLst>
                              <p:par>
                                <p:cTn id="28" presetID="21" presetClass="entr" presetSubtype="4" fill="hold" nodeType="afterEffect">
                                  <p:stCondLst>
                                    <p:cond delay="2000"/>
                                  </p:stCondLst>
                                  <p:childTnLst>
                                    <p:set>
                                      <p:cBhvr>
                                        <p:cTn id="29" dur="1" fill="hold">
                                          <p:stCondLst>
                                            <p:cond delay="0"/>
                                          </p:stCondLst>
                                        </p:cTn>
                                        <p:tgtEl>
                                          <p:spTgt spid="299012">
                                            <p:txEl>
                                              <p:pRg st="4" end="4"/>
                                            </p:txEl>
                                          </p:spTgt>
                                        </p:tgtEl>
                                        <p:attrNameLst>
                                          <p:attrName>style.visibility</p:attrName>
                                        </p:attrNameLst>
                                      </p:cBhvr>
                                      <p:to>
                                        <p:strVal val="visible"/>
                                      </p:to>
                                    </p:set>
                                    <p:animEffect transition="in" filter="wheel(4)">
                                      <p:cBhvr>
                                        <p:cTn id="30" dur="2000"/>
                                        <p:tgtEl>
                                          <p:spTgt spid="299012">
                                            <p:txEl>
                                              <p:pRg st="4" end="4"/>
                                            </p:txEl>
                                          </p:spTgt>
                                        </p:tgtEl>
                                      </p:cBhvr>
                                    </p:animEffect>
                                  </p:childTnLst>
                                </p:cTn>
                              </p:par>
                            </p:childTnLst>
                          </p:cTn>
                        </p:par>
                        <p:par>
                          <p:cTn id="31" fill="hold">
                            <p:stCondLst>
                              <p:cond delay="22000"/>
                            </p:stCondLst>
                            <p:childTnLst>
                              <p:par>
                                <p:cTn id="32" presetID="21" presetClass="entr" presetSubtype="4" fill="hold" nodeType="afterEffect">
                                  <p:stCondLst>
                                    <p:cond delay="2000"/>
                                  </p:stCondLst>
                                  <p:childTnLst>
                                    <p:set>
                                      <p:cBhvr>
                                        <p:cTn id="33" dur="1" fill="hold">
                                          <p:stCondLst>
                                            <p:cond delay="0"/>
                                          </p:stCondLst>
                                        </p:cTn>
                                        <p:tgtEl>
                                          <p:spTgt spid="299012">
                                            <p:txEl>
                                              <p:pRg st="5" end="5"/>
                                            </p:txEl>
                                          </p:spTgt>
                                        </p:tgtEl>
                                        <p:attrNameLst>
                                          <p:attrName>style.visibility</p:attrName>
                                        </p:attrNameLst>
                                      </p:cBhvr>
                                      <p:to>
                                        <p:strVal val="visible"/>
                                      </p:to>
                                    </p:set>
                                    <p:animEffect transition="in" filter="wheel(4)">
                                      <p:cBhvr>
                                        <p:cTn id="34" dur="2000"/>
                                        <p:tgtEl>
                                          <p:spTgt spid="299012">
                                            <p:txEl>
                                              <p:pRg st="5" end="5"/>
                                            </p:txEl>
                                          </p:spTgt>
                                        </p:tgtEl>
                                      </p:cBhvr>
                                    </p:animEffect>
                                  </p:childTnLst>
                                </p:cTn>
                              </p:par>
                            </p:childTnLst>
                          </p:cTn>
                        </p:par>
                        <p:par>
                          <p:cTn id="35" fill="hold">
                            <p:stCondLst>
                              <p:cond delay="26000"/>
                            </p:stCondLst>
                            <p:childTnLst>
                              <p:par>
                                <p:cTn id="36" presetID="21" presetClass="entr" presetSubtype="4" fill="hold" nodeType="afterEffect">
                                  <p:stCondLst>
                                    <p:cond delay="2000"/>
                                  </p:stCondLst>
                                  <p:childTnLst>
                                    <p:set>
                                      <p:cBhvr>
                                        <p:cTn id="37" dur="1" fill="hold">
                                          <p:stCondLst>
                                            <p:cond delay="0"/>
                                          </p:stCondLst>
                                        </p:cTn>
                                        <p:tgtEl>
                                          <p:spTgt spid="299012">
                                            <p:txEl>
                                              <p:pRg st="6" end="6"/>
                                            </p:txEl>
                                          </p:spTgt>
                                        </p:tgtEl>
                                        <p:attrNameLst>
                                          <p:attrName>style.visibility</p:attrName>
                                        </p:attrNameLst>
                                      </p:cBhvr>
                                      <p:to>
                                        <p:strVal val="visible"/>
                                      </p:to>
                                    </p:set>
                                    <p:animEffect transition="in" filter="wheel(4)">
                                      <p:cBhvr>
                                        <p:cTn id="38" dur="2000"/>
                                        <p:tgtEl>
                                          <p:spTgt spid="29901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42900"/>
            <a:ext cx="8964612" cy="1071563"/>
          </a:xfrm>
        </p:spPr>
        <p:txBody>
          <a:bodyPr/>
          <a:lstStyle/>
          <a:p>
            <a:pPr eaLnBrk="1" hangingPunct="1"/>
            <a:r>
              <a:rPr lang="lv-LV" sz="3600" b="1" dirty="0" smtClean="0"/>
              <a:t>M</a:t>
            </a:r>
            <a:r>
              <a:rPr lang="en-US" sz="3600" b="1" dirty="0" smtClean="0"/>
              <a:t>t</a:t>
            </a:r>
            <a:r>
              <a:rPr lang="lv-LV" sz="3600" b="1" dirty="0" smtClean="0"/>
              <a:t>.10:1-4 Jēzus aicina sev 12 palīgus</a:t>
            </a:r>
          </a:p>
        </p:txBody>
      </p:sp>
      <p:sp>
        <p:nvSpPr>
          <p:cNvPr id="3076" name="Slide Number Placeholder 5"/>
          <p:cNvSpPr>
            <a:spLocks noGrp="1"/>
          </p:cNvSpPr>
          <p:nvPr>
            <p:ph type="sldNum" sz="quarter" idx="12"/>
          </p:nvPr>
        </p:nvSpPr>
        <p:spPr>
          <a:noFill/>
        </p:spPr>
        <p:txBody>
          <a:bodyPr/>
          <a:lstStyle/>
          <a:p>
            <a:fld id="{5373C76A-A643-4B96-9DD0-A5192EF45F74}" type="slidenum">
              <a:rPr lang="lv-LV" smtClean="0"/>
              <a:pPr/>
              <a:t>8</a:t>
            </a:fld>
            <a:endParaRPr lang="lv-LV" smtClean="0"/>
          </a:p>
        </p:txBody>
      </p:sp>
      <p:sp>
        <p:nvSpPr>
          <p:cNvPr id="3077" name="Rectangle 6"/>
          <p:cNvSpPr>
            <a:spLocks noChangeArrowheads="1"/>
          </p:cNvSpPr>
          <p:nvPr/>
        </p:nvSpPr>
        <p:spPr bwMode="auto">
          <a:xfrm>
            <a:off x="0" y="642918"/>
            <a:ext cx="9144000" cy="1938992"/>
          </a:xfrm>
          <a:prstGeom prst="rect">
            <a:avLst/>
          </a:prstGeom>
          <a:noFill/>
          <a:ln w="9525">
            <a:noFill/>
            <a:miter lim="800000"/>
            <a:headEnd/>
            <a:tailEnd/>
          </a:ln>
        </p:spPr>
        <p:txBody>
          <a:bodyPr>
            <a:spAutoFit/>
          </a:bodyPr>
          <a:lstStyle/>
          <a:p>
            <a:pPr algn="just"/>
            <a:r>
              <a:rPr lang="lv-LV" sz="2000" baseline="30000" dirty="0" smtClean="0"/>
              <a:t>1</a:t>
            </a:r>
            <a:r>
              <a:rPr lang="lv-LV" sz="2000" dirty="0" smtClean="0"/>
              <a:t> Jēzus, pieaicinājis savus divpadsmit mācekļus, deva viņiem varu izdzīt nešķīstos garus un dziedināt no visām slimībām un kaitēm. </a:t>
            </a:r>
            <a:r>
              <a:rPr lang="lv-LV" sz="2000" baseline="30000" dirty="0" smtClean="0"/>
              <a:t>2</a:t>
            </a:r>
            <a:r>
              <a:rPr lang="lv-LV" sz="2000" dirty="0" smtClean="0"/>
              <a:t> Bet divpadsmit apustuļu vārdi ir šādi: vispirms – Sīmanis, saukts Pēteris, un viņa brālis Andrejs; tad Jēkabs, </a:t>
            </a:r>
            <a:r>
              <a:rPr lang="lv-LV" sz="2000" dirty="0" err="1" smtClean="0"/>
              <a:t>Zebedeja</a:t>
            </a:r>
            <a:r>
              <a:rPr lang="lv-LV" sz="2000" dirty="0" smtClean="0"/>
              <a:t> dēls, un viņa brālis Jānis, </a:t>
            </a:r>
            <a:r>
              <a:rPr lang="lv-LV" sz="2000" baseline="30000" dirty="0" smtClean="0"/>
              <a:t>3</a:t>
            </a:r>
            <a:r>
              <a:rPr lang="lv-LV" sz="2000" dirty="0" smtClean="0"/>
              <a:t> Filips un </a:t>
            </a:r>
            <a:r>
              <a:rPr lang="lv-LV" sz="2000" dirty="0" err="1" smtClean="0"/>
              <a:t>Bartolomejs</a:t>
            </a:r>
            <a:r>
              <a:rPr lang="lv-LV" sz="2000" dirty="0" smtClean="0"/>
              <a:t>, Toms un muitnieks Matejs, Jēkabs, </a:t>
            </a:r>
            <a:r>
              <a:rPr lang="lv-LV" sz="2000" dirty="0" err="1" smtClean="0"/>
              <a:t>Alfeja</a:t>
            </a:r>
            <a:r>
              <a:rPr lang="lv-LV" sz="2000" dirty="0" smtClean="0"/>
              <a:t> dēls, un </a:t>
            </a:r>
            <a:r>
              <a:rPr lang="lv-LV" sz="2000" dirty="0" err="1" smtClean="0"/>
              <a:t>Tadejs</a:t>
            </a:r>
            <a:r>
              <a:rPr lang="lv-LV" sz="2000" dirty="0" smtClean="0"/>
              <a:t>, </a:t>
            </a:r>
            <a:r>
              <a:rPr lang="lv-LV" sz="2000" baseline="30000" dirty="0" smtClean="0"/>
              <a:t>4</a:t>
            </a:r>
            <a:r>
              <a:rPr lang="lv-LV" sz="2000" dirty="0" smtClean="0"/>
              <a:t> </a:t>
            </a:r>
            <a:r>
              <a:rPr lang="lv-LV" sz="2000" dirty="0" err="1" smtClean="0"/>
              <a:t>kanaānietis</a:t>
            </a:r>
            <a:r>
              <a:rPr lang="lv-LV" sz="2000" dirty="0" smtClean="0"/>
              <a:t> Sīmanis un Jūda </a:t>
            </a:r>
            <a:r>
              <a:rPr lang="lv-LV" sz="2000" dirty="0" err="1" smtClean="0"/>
              <a:t>Iskariots</a:t>
            </a:r>
            <a:r>
              <a:rPr lang="lv-LV" sz="2000" dirty="0" smtClean="0"/>
              <a:t>, kas viņu nodeva.</a:t>
            </a:r>
          </a:p>
        </p:txBody>
      </p:sp>
      <p:pic>
        <p:nvPicPr>
          <p:cNvPr id="26626" name="Picture 2" descr="Attēlu rezultāti vaicājumam “12 apostles of Jesus”&quot;"/>
          <p:cNvPicPr>
            <a:picLocks noChangeAspect="1" noChangeArrowheads="1"/>
          </p:cNvPicPr>
          <p:nvPr/>
        </p:nvPicPr>
        <p:blipFill>
          <a:blip r:embed="rId2" cstate="print"/>
          <a:srcRect/>
          <a:stretch>
            <a:fillRect/>
          </a:stretch>
        </p:blipFill>
        <p:spPr bwMode="auto">
          <a:xfrm>
            <a:off x="416684" y="2571744"/>
            <a:ext cx="8012967" cy="428625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2417AC1-9083-4E14-8407-18617EC14D49}" type="slidenum">
              <a:rPr lang="lv-LV" sz="1400"/>
              <a:pPr algn="r"/>
              <a:t>9</a:t>
            </a:fld>
            <a:endParaRPr lang="lv-LV" sz="1400"/>
          </a:p>
        </p:txBody>
      </p:sp>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65B135F-B5DF-43F2-8525-5D53C55197D7}" type="slidenum">
              <a:rPr lang="lv-LV" sz="1400"/>
              <a:pPr algn="r"/>
              <a:t>9</a:t>
            </a:fld>
            <a:endParaRPr lang="lv-LV" sz="1400"/>
          </a:p>
        </p:txBody>
      </p:sp>
      <p:sp>
        <p:nvSpPr>
          <p:cNvPr id="62466" name="Rectangle 2"/>
          <p:cNvSpPr>
            <a:spLocks noChangeArrowheads="1"/>
          </p:cNvSpPr>
          <p:nvPr/>
        </p:nvSpPr>
        <p:spPr bwMode="auto">
          <a:xfrm>
            <a:off x="0" y="0"/>
            <a:ext cx="9144000" cy="769441"/>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4400" b="1" dirty="0" smtClean="0">
                <a:cs typeface="Arial" charset="0"/>
              </a:rPr>
              <a:t>Garīdznieku uzdevums</a:t>
            </a:r>
            <a:endParaRPr lang="lv-LV" sz="4400" b="1" dirty="0">
              <a:latin typeface="+mj-lt"/>
              <a:ea typeface="+mj-ea"/>
              <a:cs typeface="+mj-cs"/>
            </a:endParaRPr>
          </a:p>
        </p:txBody>
      </p:sp>
      <p:sp>
        <p:nvSpPr>
          <p:cNvPr id="7" name="Rectangle 6"/>
          <p:cNvSpPr>
            <a:spLocks noChangeArrowheads="1"/>
          </p:cNvSpPr>
          <p:nvPr/>
        </p:nvSpPr>
        <p:spPr bwMode="auto">
          <a:xfrm>
            <a:off x="0" y="714356"/>
            <a:ext cx="9144000" cy="2492990"/>
          </a:xfrm>
          <a:prstGeom prst="rect">
            <a:avLst/>
          </a:prstGeom>
          <a:noFill/>
          <a:ln w="9525">
            <a:noFill/>
            <a:miter lim="800000"/>
            <a:headEnd/>
            <a:tailEnd/>
          </a:ln>
        </p:spPr>
        <p:txBody>
          <a:bodyPr>
            <a:spAutoFit/>
          </a:bodyPr>
          <a:lstStyle/>
          <a:p>
            <a:pPr eaLnBrk="0" hangingPunct="0">
              <a:buFont typeface="Arial" pitchFamily="34" charset="0"/>
              <a:buChar char="•"/>
            </a:pPr>
            <a:r>
              <a:rPr lang="lv-LV" sz="2600" dirty="0" smtClean="0">
                <a:cs typeface="Arial" charset="0"/>
              </a:rPr>
              <a:t>“</a:t>
            </a:r>
            <a:r>
              <a:rPr lang="lv-LV" sz="2600" i="1" dirty="0" smtClean="0">
                <a:cs typeface="Arial" charset="0"/>
              </a:rPr>
              <a:t>Viņš arī devis citus par apustuļiem, citus par praviešiem, citus par evaņģēlistiem, citus par ganiem un mācītājiem,</a:t>
            </a:r>
          </a:p>
          <a:p>
            <a:pPr eaLnBrk="0" hangingPunct="0"/>
            <a:r>
              <a:rPr lang="lv-LV" sz="2600" i="1" dirty="0" smtClean="0">
                <a:cs typeface="Arial" charset="0"/>
              </a:rPr>
              <a:t>lai </a:t>
            </a:r>
            <a:r>
              <a:rPr lang="lv-LV" sz="2600" b="1" i="1" dirty="0" smtClean="0">
                <a:cs typeface="Arial" charset="0"/>
              </a:rPr>
              <a:t>svētos sagatavotu kalpošanas darbam</a:t>
            </a:r>
            <a:r>
              <a:rPr lang="lv-LV" sz="2600" i="1" dirty="0" smtClean="0">
                <a:cs typeface="Arial" charset="0"/>
              </a:rPr>
              <a:t>, Kristus miesai par stiprinājumu</a:t>
            </a:r>
            <a:r>
              <a:rPr lang="lv-LV" sz="2600" dirty="0" smtClean="0">
                <a:cs typeface="Arial" charset="0"/>
              </a:rPr>
              <a:t>” (Ef.4:11-12)</a:t>
            </a:r>
          </a:p>
          <a:p>
            <a:pPr eaLnBrk="0" hangingPunct="0">
              <a:buFont typeface="Arial" pitchFamily="34" charset="0"/>
              <a:buChar char="•"/>
            </a:pPr>
            <a:r>
              <a:rPr lang="lv-LV" sz="2600" b="1" dirty="0" smtClean="0">
                <a:cs typeface="Arial" charset="0"/>
              </a:rPr>
              <a:t>Dievs</a:t>
            </a:r>
            <a:r>
              <a:rPr lang="lv-LV" sz="2600" dirty="0" smtClean="0">
                <a:cs typeface="Arial" charset="0"/>
              </a:rPr>
              <a:t> ir devis </a:t>
            </a:r>
            <a:r>
              <a:rPr lang="lv-LV" sz="2600" b="1" dirty="0" smtClean="0">
                <a:cs typeface="Arial" charset="0"/>
              </a:rPr>
              <a:t>garīdzniekus</a:t>
            </a:r>
            <a:r>
              <a:rPr lang="lv-LV" sz="2600" dirty="0" smtClean="0">
                <a:cs typeface="Arial" charset="0"/>
              </a:rPr>
              <a:t>, lai </a:t>
            </a:r>
            <a:r>
              <a:rPr lang="lv-LV" sz="2600" b="1" dirty="0" smtClean="0">
                <a:cs typeface="Arial" charset="0"/>
              </a:rPr>
              <a:t>sagatavotu</a:t>
            </a:r>
            <a:r>
              <a:rPr lang="lv-LV" sz="2600" dirty="0" smtClean="0">
                <a:cs typeface="Arial" charset="0"/>
              </a:rPr>
              <a:t> </a:t>
            </a:r>
            <a:r>
              <a:rPr lang="lv-LV" sz="2600" b="1" dirty="0" smtClean="0">
                <a:cs typeface="Arial" charset="0"/>
              </a:rPr>
              <a:t>draudzes cilvēkus kalpošanas darbam</a:t>
            </a:r>
            <a:r>
              <a:rPr lang="lv-LV" sz="2600" dirty="0" smtClean="0">
                <a:cs typeface="Arial" charset="0"/>
              </a:rPr>
              <a:t>.</a:t>
            </a:r>
          </a:p>
        </p:txBody>
      </p:sp>
      <p:pic>
        <p:nvPicPr>
          <p:cNvPr id="6" name="Picture 6"/>
          <p:cNvPicPr>
            <a:picLocks noChangeAspect="1" noChangeArrowheads="1"/>
          </p:cNvPicPr>
          <p:nvPr/>
        </p:nvPicPr>
        <p:blipFill>
          <a:blip r:embed="rId2" cstate="print"/>
          <a:srcRect/>
          <a:stretch>
            <a:fillRect/>
          </a:stretch>
        </p:blipFill>
        <p:spPr bwMode="auto">
          <a:xfrm>
            <a:off x="251443" y="3212976"/>
            <a:ext cx="8621569" cy="36450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7">
                                            <p:txEl>
                                              <p:pRg st="1" end="1"/>
                                            </p:txEl>
                                          </p:spTgt>
                                        </p:tgtEl>
                                        <p:attrNameLst>
                                          <p:attrName>style.visibility</p:attrName>
                                        </p:attrNameLst>
                                      </p:cBhvr>
                                      <p:to>
                                        <p:strVal val="visible"/>
                                      </p:to>
                                    </p:set>
                                    <p:anim calcmode="lin" valueType="num">
                                      <p:cBhvr additive="base">
                                        <p:cTn id="1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8" presetID="10"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8854</TotalTime>
  <Words>1305</Words>
  <Application>Microsoft Office PowerPoint</Application>
  <PresentationFormat>On-screen Show (4:3)</PresentationFormat>
  <Paragraphs>66</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Slide 1</vt:lpstr>
      <vt:lpstr>Slide 2</vt:lpstr>
      <vt:lpstr>Slide 3</vt:lpstr>
      <vt:lpstr>Piltuve</vt:lpstr>
      <vt:lpstr>Slide 5</vt:lpstr>
      <vt:lpstr>Slide 6</vt:lpstr>
      <vt:lpstr>Slide 7</vt:lpstr>
      <vt:lpstr>Mt.10:1-4 Jēzus aicina sev 12 palīgus</vt:lpstr>
      <vt:lpstr>Slide 9</vt:lpstr>
      <vt:lpstr>Slide 10</vt:lpstr>
      <vt:lpstr>Slide 11</vt:lpstr>
      <vt:lpstr>Slide 12</vt:lpstr>
      <vt:lpstr>Slide 13</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183</cp:revision>
  <dcterms:created xsi:type="dcterms:W3CDTF">2010-10-07T14:46:11Z</dcterms:created>
  <dcterms:modified xsi:type="dcterms:W3CDTF">2021-10-18T08:02:03Z</dcterms:modified>
</cp:coreProperties>
</file>