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82" r:id="rId2"/>
    <p:sldId id="281" r:id="rId3"/>
    <p:sldId id="287" r:id="rId4"/>
    <p:sldId id="301" r:id="rId5"/>
    <p:sldId id="297" r:id="rId6"/>
    <p:sldId id="289" r:id="rId7"/>
    <p:sldId id="298" r:id="rId8"/>
    <p:sldId id="300" r:id="rId9"/>
    <p:sldId id="299" r:id="rId10"/>
    <p:sldId id="296" r:id="rId11"/>
    <p:sldId id="302" r:id="rId12"/>
    <p:sldId id="303" r:id="rId13"/>
    <p:sldId id="294" r:id="rId14"/>
    <p:sldId id="272" r:id="rId1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16" autoAdjust="0"/>
    <p:restoredTop sz="94660"/>
  </p:normalViewPr>
  <p:slideViewPr>
    <p:cSldViewPr>
      <p:cViewPr>
        <p:scale>
          <a:sx n="70" d="100"/>
          <a:sy n="70" d="100"/>
        </p:scale>
        <p:origin x="-972"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99E2C1D2-448C-4DBC-8E37-6B48A563DBBC}" type="datetimeFigureOut">
              <a:rPr lang="en-US"/>
              <a:pPr>
                <a:defRPr/>
              </a:pPr>
              <a:t>3/31/2021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CA2538F6-165B-44C6-94E1-AB1A195F12E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04565A1-7511-467C-9C96-5D309F611853}"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BA6F23D-C7E4-4EFF-B3D2-7FB1CC95F86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7150968-DE2F-4EEA-B8F0-700170010486}"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E590835-23E0-40A1-A353-AA5EEF3B55D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44C7CD9-5E68-4C2F-ABDA-CF9400B8B27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148FBDA-A609-4C3C-BDCD-01EC1957096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AEEEA700-3F10-45E2-95C5-131643D8D54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AB632DC8-3517-4CFC-A40B-3CFAEAF0E31C}"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68881EB-CC80-460C-97E7-6C1D8541578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A7061EC-DCE8-4289-9757-A26556A97D42}"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110B04C-6836-495C-93AD-6B988469B85E}"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96464F77-B661-48DB-B5BC-2820E618F78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wmf"/><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125189"/>
            <a:ext cx="8894763" cy="1071563"/>
          </a:xfrm>
        </p:spPr>
        <p:txBody>
          <a:bodyPr/>
          <a:lstStyle/>
          <a:p>
            <a:pPr eaLnBrk="1" hangingPunct="1"/>
            <a:r>
              <a:rPr lang="lv-LV" b="1" dirty="0" smtClean="0"/>
              <a:t>Mt.26:26-28 </a:t>
            </a:r>
            <a:r>
              <a:rPr lang="lv-LV" b="1" dirty="0" smtClean="0"/>
              <a:t>Svētais Vakarēdiens</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2</a:t>
            </a:r>
            <a:r>
              <a:rPr lang="lv-LV" sz="2000" dirty="0" smtClean="0"/>
              <a:t>.apr.2021.</a:t>
            </a:r>
            <a:endParaRPr lang="lv-LV" sz="2000" dirty="0"/>
          </a:p>
        </p:txBody>
      </p:sp>
      <p:sp>
        <p:nvSpPr>
          <p:cNvPr id="2053" name="Rectangle 3"/>
          <p:cNvSpPr>
            <a:spLocks noChangeArrowheads="1"/>
          </p:cNvSpPr>
          <p:nvPr/>
        </p:nvSpPr>
        <p:spPr bwMode="auto">
          <a:xfrm>
            <a:off x="5580063" y="943893"/>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650F1CDF-24E7-44C0-A535-7761C2C81784}" type="slidenum">
              <a:rPr lang="lv-LV" smtClean="0"/>
              <a:pPr/>
              <a:t>1</a:t>
            </a:fld>
            <a:endParaRPr lang="lv-LV" smtClean="0"/>
          </a:p>
        </p:txBody>
      </p:sp>
      <p:pic>
        <p:nvPicPr>
          <p:cNvPr id="2057" name="Picture 9" descr="http://pastorkylehuber.com/wp-content/uploads/2015/10/Communion-Cross-with-Jesus.jpg"/>
          <p:cNvPicPr>
            <a:picLocks noChangeAspect="1" noChangeArrowheads="1"/>
          </p:cNvPicPr>
          <p:nvPr/>
        </p:nvPicPr>
        <p:blipFill>
          <a:blip r:embed="rId3" cstate="print"/>
          <a:srcRect/>
          <a:stretch>
            <a:fillRect/>
          </a:stretch>
        </p:blipFill>
        <p:spPr bwMode="auto">
          <a:xfrm>
            <a:off x="214281" y="1384088"/>
            <a:ext cx="8756937" cy="542928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1124744"/>
            <a:ext cx="9324528" cy="5693866"/>
          </a:xfrm>
          <a:prstGeom prst="rect">
            <a:avLst/>
          </a:prstGeom>
          <a:noFill/>
          <a:ln w="9525">
            <a:noFill/>
            <a:miter lim="800000"/>
            <a:headEnd/>
            <a:tailEnd/>
          </a:ln>
        </p:spPr>
        <p:txBody>
          <a:bodyPr wrap="square">
            <a:spAutoFit/>
          </a:bodyPr>
          <a:lstStyle/>
          <a:p>
            <a:pPr>
              <a:buFont typeface="Wingdings" pitchFamily="2" charset="2"/>
              <a:buChar char="§"/>
              <a:defRPr/>
            </a:pPr>
            <a:r>
              <a:rPr lang="lv-LV" sz="2800" dirty="0" smtClean="0">
                <a:latin typeface="Arial" pitchFamily="34" charset="0"/>
              </a:rPr>
              <a:t>Ja gribi </a:t>
            </a:r>
            <a:r>
              <a:rPr lang="lv-LV" sz="2800" b="1" dirty="0" smtClean="0">
                <a:latin typeface="Arial" pitchFamily="34" charset="0"/>
              </a:rPr>
              <a:t>raudzīties</a:t>
            </a:r>
            <a:r>
              <a:rPr lang="lv-LV" sz="2800" dirty="0" smtClean="0">
                <a:latin typeface="Arial" pitchFamily="34" charset="0"/>
              </a:rPr>
              <a:t>, cik </a:t>
            </a:r>
            <a:r>
              <a:rPr lang="lv-LV" sz="2800" b="1" dirty="0" smtClean="0">
                <a:latin typeface="Arial" pitchFamily="34" charset="0"/>
              </a:rPr>
              <a:t>liela</a:t>
            </a:r>
            <a:r>
              <a:rPr lang="lv-LV" sz="2800" dirty="0" smtClean="0">
                <a:latin typeface="Arial" pitchFamily="34" charset="0"/>
              </a:rPr>
              <a:t> ir tava </a:t>
            </a:r>
            <a:r>
              <a:rPr lang="lv-LV" sz="2800" b="1" dirty="0" smtClean="0">
                <a:latin typeface="Arial" pitchFamily="34" charset="0"/>
              </a:rPr>
              <a:t>dievbijība</a:t>
            </a:r>
            <a:r>
              <a:rPr lang="lv-LV" sz="2800" dirty="0" smtClean="0">
                <a:latin typeface="Arial" pitchFamily="34" charset="0"/>
              </a:rPr>
              <a:t> un </a:t>
            </a:r>
            <a:r>
              <a:rPr lang="lv-LV" sz="2800" b="1" dirty="0" smtClean="0">
                <a:latin typeface="Arial" pitchFamily="34" charset="0"/>
              </a:rPr>
              <a:t>šķīstība</a:t>
            </a:r>
            <a:r>
              <a:rPr lang="lv-LV" sz="2800" dirty="0" smtClean="0">
                <a:latin typeface="Arial" pitchFamily="34" charset="0"/>
              </a:rPr>
              <a:t> un </a:t>
            </a:r>
            <a:r>
              <a:rPr lang="lv-LV" sz="2800" b="1" dirty="0" smtClean="0">
                <a:latin typeface="Arial" pitchFamily="34" charset="0"/>
              </a:rPr>
              <a:t>gaidīt</a:t>
            </a:r>
            <a:r>
              <a:rPr lang="lv-LV" sz="2800" dirty="0" smtClean="0">
                <a:latin typeface="Arial" pitchFamily="34" charset="0"/>
              </a:rPr>
              <a:t>, līdz nekas vairs </a:t>
            </a:r>
            <a:r>
              <a:rPr lang="lv-LV" sz="2800" b="1" dirty="0" smtClean="0">
                <a:latin typeface="Arial" pitchFamily="34" charset="0"/>
              </a:rPr>
              <a:t>neapgrūtīnās</a:t>
            </a:r>
            <a:r>
              <a:rPr lang="lv-LV" sz="2800" dirty="0" smtClean="0">
                <a:latin typeface="Arial" pitchFamily="34" charset="0"/>
              </a:rPr>
              <a:t> tavu </a:t>
            </a:r>
            <a:r>
              <a:rPr lang="lv-LV" sz="2800" b="1" dirty="0" smtClean="0">
                <a:latin typeface="Arial" pitchFamily="34" charset="0"/>
              </a:rPr>
              <a:t>sirdsapziņu</a:t>
            </a:r>
            <a:r>
              <a:rPr lang="lv-LV" sz="2800" dirty="0" smtClean="0">
                <a:latin typeface="Arial" pitchFamily="34" charset="0"/>
              </a:rPr>
              <a:t>, tad jau </a:t>
            </a:r>
            <a:r>
              <a:rPr lang="lv-LV" sz="2800" b="1" dirty="0" smtClean="0">
                <a:latin typeface="Arial" pitchFamily="34" charset="0"/>
              </a:rPr>
              <a:t>NEKAD</a:t>
            </a:r>
            <a:r>
              <a:rPr lang="lv-LV" sz="2800" dirty="0" smtClean="0">
                <a:latin typeface="Arial" pitchFamily="34" charset="0"/>
              </a:rPr>
              <a:t> nevarēsi nākt pie </a:t>
            </a:r>
            <a:r>
              <a:rPr lang="lv-LV" sz="2800" b="1" dirty="0" smtClean="0">
                <a:latin typeface="Arial" pitchFamily="34" charset="0"/>
              </a:rPr>
              <a:t>Vakarēdiena</a:t>
            </a:r>
            <a:r>
              <a:rPr lang="lv-LV" sz="2800" dirty="0" smtClean="0">
                <a:latin typeface="Arial" pitchFamily="34" charset="0"/>
              </a:rPr>
              <a:t>.</a:t>
            </a:r>
          </a:p>
          <a:p>
            <a:pPr>
              <a:buFont typeface="Wingdings" pitchFamily="2" charset="2"/>
              <a:buChar char="§"/>
              <a:defRPr/>
            </a:pPr>
            <a:r>
              <a:rPr lang="lv-LV" sz="2800" b="1" dirty="0" smtClean="0">
                <a:latin typeface="Arial" pitchFamily="34" charset="0"/>
              </a:rPr>
              <a:t>Luters</a:t>
            </a:r>
            <a:r>
              <a:rPr lang="lv-LV" sz="2800" dirty="0" smtClean="0">
                <a:latin typeface="Arial" pitchFamily="34" charset="0"/>
              </a:rPr>
              <a:t>: </a:t>
            </a:r>
            <a:r>
              <a:rPr lang="lv-LV" sz="2800" dirty="0" smtClean="0">
                <a:latin typeface="Arial" pitchFamily="34" charset="0"/>
              </a:rPr>
              <a:t>Es </a:t>
            </a:r>
            <a:r>
              <a:rPr lang="lv-LV" sz="2800" b="1" dirty="0" smtClean="0">
                <a:latin typeface="Arial" pitchFamily="34" charset="0"/>
              </a:rPr>
              <a:t>labprāt</a:t>
            </a:r>
            <a:r>
              <a:rPr lang="lv-LV" sz="2800" dirty="0" smtClean="0">
                <a:latin typeface="Arial" pitchFamily="34" charset="0"/>
              </a:rPr>
              <a:t> </a:t>
            </a:r>
            <a:r>
              <a:rPr lang="lv-LV" sz="2800" b="1" dirty="0" smtClean="0">
                <a:latin typeface="Arial" pitchFamily="34" charset="0"/>
              </a:rPr>
              <a:t>vēlētos būt cienīgs</a:t>
            </a:r>
            <a:r>
              <a:rPr lang="lv-LV" sz="2800" dirty="0" smtClean="0">
                <a:latin typeface="Arial" pitchFamily="34" charset="0"/>
              </a:rPr>
              <a:t>, bet es </a:t>
            </a:r>
            <a:r>
              <a:rPr lang="lv-LV" sz="2800" b="1" dirty="0" smtClean="0">
                <a:latin typeface="Arial" pitchFamily="34" charset="0"/>
              </a:rPr>
              <a:t>nāku nevis paļaudamies</a:t>
            </a:r>
            <a:r>
              <a:rPr lang="lv-LV" sz="2800" dirty="0" smtClean="0">
                <a:latin typeface="Arial" pitchFamily="34" charset="0"/>
              </a:rPr>
              <a:t> uz </a:t>
            </a:r>
            <a:r>
              <a:rPr lang="lv-LV" sz="2800" b="1" dirty="0" smtClean="0">
                <a:latin typeface="Arial" pitchFamily="34" charset="0"/>
              </a:rPr>
              <a:t>savu cienīgumu</a:t>
            </a:r>
            <a:r>
              <a:rPr lang="lv-LV" sz="2800" dirty="0" smtClean="0">
                <a:latin typeface="Arial" pitchFamily="34" charset="0"/>
              </a:rPr>
              <a:t>, bet gan uz </a:t>
            </a:r>
            <a:r>
              <a:rPr lang="lv-LV" sz="2800" b="1" dirty="0" smtClean="0">
                <a:latin typeface="Arial" pitchFamily="34" charset="0"/>
              </a:rPr>
              <a:t>Kristus Vārdu </a:t>
            </a:r>
            <a:r>
              <a:rPr lang="lv-LV" sz="2800" dirty="0" smtClean="0">
                <a:latin typeface="Arial" pitchFamily="34" charset="0"/>
              </a:rPr>
              <a:t>un </a:t>
            </a:r>
            <a:r>
              <a:rPr lang="lv-LV" sz="2800" b="1" dirty="0" smtClean="0">
                <a:latin typeface="Arial" pitchFamily="34" charset="0"/>
              </a:rPr>
              <a:t>aicinājumu</a:t>
            </a:r>
            <a:r>
              <a:rPr lang="lv-LV" sz="2800" dirty="0" smtClean="0">
                <a:latin typeface="Arial" pitchFamily="34" charset="0"/>
              </a:rPr>
              <a:t>.</a:t>
            </a:r>
          </a:p>
          <a:p>
            <a:pPr>
              <a:buFont typeface="Wingdings" pitchFamily="2" charset="2"/>
              <a:buChar char="§"/>
              <a:defRPr/>
            </a:pPr>
            <a:r>
              <a:rPr lang="lv-LV" sz="2800" dirty="0" smtClean="0">
                <a:latin typeface="Arial" pitchFamily="34" charset="0"/>
              </a:rPr>
              <a:t>No </a:t>
            </a:r>
            <a:r>
              <a:rPr lang="lv-LV" sz="2800" b="1" dirty="0" smtClean="0">
                <a:latin typeface="Arial" pitchFamily="34" charset="0"/>
              </a:rPr>
              <a:t>sakramenta</a:t>
            </a:r>
            <a:r>
              <a:rPr lang="lv-LV" sz="2800" dirty="0" smtClean="0">
                <a:latin typeface="Arial" pitchFamily="34" charset="0"/>
              </a:rPr>
              <a:t> </a:t>
            </a:r>
            <a:r>
              <a:rPr lang="lv-LV" sz="2800" b="1" dirty="0" smtClean="0">
                <a:latin typeface="Arial" pitchFamily="34" charset="0"/>
              </a:rPr>
              <a:t>nav jābēg</a:t>
            </a:r>
            <a:r>
              <a:rPr lang="lv-LV" sz="2800" dirty="0" smtClean="0">
                <a:latin typeface="Arial" pitchFamily="34" charset="0"/>
              </a:rPr>
              <a:t>, bet tas jāuzlūko kā </a:t>
            </a:r>
            <a:r>
              <a:rPr lang="lv-LV" sz="2800" b="1" dirty="0" smtClean="0">
                <a:latin typeface="Arial" pitchFamily="34" charset="0"/>
              </a:rPr>
              <a:t>ZĀLES</a:t>
            </a:r>
            <a:r>
              <a:rPr lang="lv-LV" sz="2800" dirty="0" smtClean="0">
                <a:latin typeface="Arial" pitchFamily="34" charset="0"/>
              </a:rPr>
              <a:t>, kuras tev </a:t>
            </a:r>
            <a:r>
              <a:rPr lang="lv-LV" sz="2800" b="1" dirty="0" smtClean="0">
                <a:latin typeface="Arial" pitchFamily="34" charset="0"/>
              </a:rPr>
              <a:t>palīdz</a:t>
            </a:r>
            <a:r>
              <a:rPr lang="lv-LV" sz="2800" dirty="0" smtClean="0">
                <a:latin typeface="Arial" pitchFamily="34" charset="0"/>
              </a:rPr>
              <a:t> un dod </a:t>
            </a:r>
            <a:r>
              <a:rPr lang="lv-LV" sz="2800" b="1" dirty="0" smtClean="0">
                <a:latin typeface="Arial" pitchFamily="34" charset="0"/>
              </a:rPr>
              <a:t>dzīvību</a:t>
            </a:r>
            <a:r>
              <a:rPr lang="lv-LV" sz="2800" dirty="0" smtClean="0">
                <a:latin typeface="Arial" pitchFamily="34" charset="0"/>
              </a:rPr>
              <a:t> kā </a:t>
            </a:r>
            <a:r>
              <a:rPr lang="lv-LV" sz="2800" b="1" dirty="0" smtClean="0">
                <a:latin typeface="Arial" pitchFamily="34" charset="0"/>
              </a:rPr>
              <a:t>dvēselei</a:t>
            </a:r>
            <a:r>
              <a:rPr lang="lv-LV" sz="2800" dirty="0" smtClean="0">
                <a:latin typeface="Arial" pitchFamily="34" charset="0"/>
              </a:rPr>
              <a:t>, tā </a:t>
            </a:r>
            <a:r>
              <a:rPr lang="lv-LV" sz="2800" b="1" dirty="0" smtClean="0">
                <a:latin typeface="Arial" pitchFamily="34" charset="0"/>
              </a:rPr>
              <a:t>miesai</a:t>
            </a:r>
            <a:r>
              <a:rPr lang="lv-LV" sz="2800" dirty="0" smtClean="0">
                <a:latin typeface="Arial" pitchFamily="34" charset="0"/>
              </a:rPr>
              <a:t>.</a:t>
            </a:r>
          </a:p>
          <a:p>
            <a:pPr>
              <a:buFont typeface="Wingdings" pitchFamily="2" charset="2"/>
              <a:buChar char="§"/>
              <a:defRPr/>
            </a:pPr>
            <a:r>
              <a:rPr lang="lv-LV" sz="2800" b="1" dirty="0" smtClean="0">
                <a:latin typeface="Arial" pitchFamily="34" charset="0"/>
              </a:rPr>
              <a:t>Luters</a:t>
            </a:r>
            <a:r>
              <a:rPr lang="lv-LV" sz="2800" dirty="0" smtClean="0">
                <a:latin typeface="Arial" pitchFamily="34" charset="0"/>
              </a:rPr>
              <a:t>: Ja nu tu esi </a:t>
            </a:r>
            <a:r>
              <a:rPr lang="lv-LV" sz="2800" b="1" dirty="0" smtClean="0">
                <a:latin typeface="Arial" pitchFamily="34" charset="0"/>
              </a:rPr>
              <a:t>apgrūtināts</a:t>
            </a:r>
            <a:r>
              <a:rPr lang="lv-LV" sz="2800" dirty="0" smtClean="0">
                <a:latin typeface="Arial" pitchFamily="34" charset="0"/>
              </a:rPr>
              <a:t> un sajūti savu </a:t>
            </a:r>
            <a:r>
              <a:rPr lang="lv-LV" sz="2800" b="1" dirty="0" smtClean="0">
                <a:latin typeface="Arial" pitchFamily="34" charset="0"/>
              </a:rPr>
              <a:t>vājumu</a:t>
            </a:r>
            <a:r>
              <a:rPr lang="lv-LV" sz="2800" dirty="0" smtClean="0">
                <a:latin typeface="Arial" pitchFamily="34" charset="0"/>
              </a:rPr>
              <a:t>, </a:t>
            </a:r>
            <a:r>
              <a:rPr lang="lv-LV" sz="2800" b="1" dirty="0" smtClean="0">
                <a:latin typeface="Arial" pitchFamily="34" charset="0"/>
              </a:rPr>
              <a:t>nāc priecīgi </a:t>
            </a:r>
            <a:r>
              <a:rPr lang="lv-LV" sz="2800" dirty="0" smtClean="0">
                <a:latin typeface="Arial" pitchFamily="34" charset="0"/>
              </a:rPr>
              <a:t>pie </a:t>
            </a:r>
            <a:r>
              <a:rPr lang="lv-LV" sz="2800" b="1" dirty="0" smtClean="0">
                <a:latin typeface="Arial" pitchFamily="34" charset="0"/>
              </a:rPr>
              <a:t>Kristus</a:t>
            </a:r>
            <a:r>
              <a:rPr lang="lv-LV" sz="2800" dirty="0" smtClean="0">
                <a:latin typeface="Arial" pitchFamily="34" charset="0"/>
              </a:rPr>
              <a:t>, </a:t>
            </a:r>
            <a:r>
              <a:rPr lang="lv-LV" sz="2800" b="1" dirty="0" smtClean="0">
                <a:latin typeface="Arial" pitchFamily="34" charset="0"/>
              </a:rPr>
              <a:t>ļauj</a:t>
            </a:r>
            <a:r>
              <a:rPr lang="lv-LV" sz="2800" dirty="0" smtClean="0">
                <a:latin typeface="Arial" pitchFamily="34" charset="0"/>
              </a:rPr>
              <a:t> lai </a:t>
            </a:r>
            <a:r>
              <a:rPr lang="lv-LV" sz="2800" b="1" dirty="0" smtClean="0">
                <a:latin typeface="Arial" pitchFamily="34" charset="0"/>
              </a:rPr>
              <a:t>Viņš tevi atvieglina</a:t>
            </a:r>
            <a:r>
              <a:rPr lang="lv-LV" sz="2800" dirty="0" smtClean="0">
                <a:latin typeface="Arial" pitchFamily="34" charset="0"/>
              </a:rPr>
              <a:t> un </a:t>
            </a:r>
            <a:r>
              <a:rPr lang="lv-LV" sz="2800" b="1" dirty="0" smtClean="0">
                <a:latin typeface="Arial" pitchFamily="34" charset="0"/>
              </a:rPr>
              <a:t>stiprina</a:t>
            </a:r>
            <a:r>
              <a:rPr lang="lv-LV" sz="2800" dirty="0" smtClean="0">
                <a:latin typeface="Arial" pitchFamily="34" charset="0"/>
              </a:rPr>
              <a:t>. Jo </a:t>
            </a:r>
            <a:r>
              <a:rPr lang="lv-LV" sz="2800" b="1" dirty="0" smtClean="0">
                <a:latin typeface="Arial" pitchFamily="34" charset="0"/>
              </a:rPr>
              <a:t>mazāk</a:t>
            </a:r>
            <a:r>
              <a:rPr lang="lv-LV" sz="2800" dirty="0" smtClean="0">
                <a:latin typeface="Arial" pitchFamily="34" charset="0"/>
              </a:rPr>
              <a:t> tu </a:t>
            </a:r>
            <a:r>
              <a:rPr lang="lv-LV" sz="2800" b="1" dirty="0" smtClean="0">
                <a:latin typeface="Arial" pitchFamily="34" charset="0"/>
              </a:rPr>
              <a:t>jūti savus grēkus </a:t>
            </a:r>
            <a:r>
              <a:rPr lang="lv-LV" sz="2800" dirty="0" smtClean="0">
                <a:latin typeface="Arial" pitchFamily="34" charset="0"/>
              </a:rPr>
              <a:t>un </a:t>
            </a:r>
            <a:r>
              <a:rPr lang="lv-LV" sz="2800" b="1" dirty="0" smtClean="0">
                <a:latin typeface="Arial" pitchFamily="34" charset="0"/>
              </a:rPr>
              <a:t>trūkumus</a:t>
            </a:r>
            <a:r>
              <a:rPr lang="lv-LV" sz="2800" dirty="0" smtClean="0">
                <a:latin typeface="Arial" pitchFamily="34" charset="0"/>
              </a:rPr>
              <a:t>,  jo </a:t>
            </a:r>
            <a:r>
              <a:rPr lang="lv-LV" sz="2800" b="1" dirty="0" smtClean="0">
                <a:latin typeface="Arial" pitchFamily="34" charset="0"/>
              </a:rPr>
              <a:t>lielāks</a:t>
            </a:r>
            <a:r>
              <a:rPr lang="lv-LV" sz="2800" dirty="0" smtClean="0">
                <a:latin typeface="Arial" pitchFamily="34" charset="0"/>
              </a:rPr>
              <a:t> ir </a:t>
            </a:r>
            <a:r>
              <a:rPr lang="lv-LV" sz="2800" b="1" dirty="0" smtClean="0">
                <a:latin typeface="Arial" pitchFamily="34" charset="0"/>
              </a:rPr>
              <a:t>iemesls</a:t>
            </a:r>
            <a:r>
              <a:rPr lang="lv-LV" sz="2800" dirty="0" smtClean="0">
                <a:latin typeface="Arial" pitchFamily="34" charset="0"/>
              </a:rPr>
              <a:t> meklēt </a:t>
            </a:r>
            <a:r>
              <a:rPr lang="lv-LV" sz="2800" b="1" dirty="0" smtClean="0">
                <a:latin typeface="Arial" pitchFamily="34" charset="0"/>
              </a:rPr>
              <a:t>palīdzību</a:t>
            </a:r>
            <a:r>
              <a:rPr lang="lv-LV" sz="2800" dirty="0" smtClean="0">
                <a:latin typeface="Arial" pitchFamily="34" charset="0"/>
              </a:rPr>
              <a:t> un </a:t>
            </a:r>
            <a:r>
              <a:rPr lang="lv-LV" sz="2800" b="1" dirty="0" smtClean="0">
                <a:latin typeface="Arial" pitchFamily="34" charset="0"/>
              </a:rPr>
              <a:t>grēkus</a:t>
            </a:r>
            <a:r>
              <a:rPr lang="lv-LV" sz="2800" dirty="0" smtClean="0">
                <a:latin typeface="Arial" pitchFamily="34" charset="0"/>
              </a:rPr>
              <a:t>.</a:t>
            </a:r>
            <a:endParaRPr lang="lv-LV" sz="2800" dirty="0">
              <a:latin typeface="Arial" pitchFamily="34" charset="0"/>
            </a:endParaRPr>
          </a:p>
        </p:txBody>
      </p:sp>
      <p:sp>
        <p:nvSpPr>
          <p:cNvPr id="11267"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7ED33E2B-43A9-46C9-B089-DCBFA200C21E}" type="slidenum">
              <a:rPr lang="lv-LV" sz="1400"/>
              <a:pPr algn="r"/>
              <a:t>10</a:t>
            </a:fld>
            <a:endParaRPr lang="lv-LV" sz="1400"/>
          </a:p>
        </p:txBody>
      </p:sp>
      <p:sp>
        <p:nvSpPr>
          <p:cNvPr id="6147" name="Rectangle 2"/>
          <p:cNvSpPr>
            <a:spLocks noChangeArrowheads="1"/>
          </p:cNvSpPr>
          <p:nvPr/>
        </p:nvSpPr>
        <p:spPr bwMode="auto">
          <a:xfrm>
            <a:off x="0" y="260648"/>
            <a:ext cx="9144000" cy="642938"/>
          </a:xfrm>
          <a:prstGeom prst="rect">
            <a:avLst/>
          </a:prstGeom>
          <a:noFill/>
          <a:ln w="9525">
            <a:noFill/>
            <a:miter lim="800000"/>
            <a:headEnd/>
            <a:tailEnd/>
          </a:ln>
        </p:spPr>
        <p:txBody>
          <a:bodyPr anchor="ctr"/>
          <a:lstStyle/>
          <a:p>
            <a:r>
              <a:rPr lang="lv-LV" sz="3200" b="1" dirty="0" smtClean="0"/>
              <a:t>Kas ir cienīgs saņemt Vakarēdienu?</a:t>
            </a:r>
            <a:endParaRPr lang="lv-LV" sz="3200" b="1" dirty="0"/>
          </a:p>
        </p:txBody>
      </p:sp>
      <p:pic>
        <p:nvPicPr>
          <p:cNvPr id="7" name="Picture 9"/>
          <p:cNvPicPr>
            <a:picLocks noChangeAspect="1" noChangeArrowheads="1"/>
          </p:cNvPicPr>
          <p:nvPr/>
        </p:nvPicPr>
        <p:blipFill>
          <a:blip r:embed="rId2" cstate="print"/>
          <a:srcRect l="21939" b="15116"/>
          <a:stretch>
            <a:fillRect/>
          </a:stretch>
        </p:blipFill>
        <p:spPr bwMode="auto">
          <a:xfrm>
            <a:off x="7164288" y="-1"/>
            <a:ext cx="1979712" cy="113557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620688"/>
            <a:ext cx="9324528" cy="3539430"/>
          </a:xfrm>
          <a:prstGeom prst="rect">
            <a:avLst/>
          </a:prstGeom>
          <a:noFill/>
          <a:ln w="9525">
            <a:noFill/>
            <a:miter lim="800000"/>
            <a:headEnd/>
            <a:tailEnd/>
          </a:ln>
        </p:spPr>
        <p:txBody>
          <a:bodyPr wrap="square">
            <a:spAutoFit/>
          </a:bodyPr>
          <a:lstStyle/>
          <a:p>
            <a:pPr>
              <a:buFont typeface="Wingdings" pitchFamily="2" charset="2"/>
              <a:buChar char="§"/>
              <a:defRPr/>
            </a:pPr>
            <a:r>
              <a:rPr lang="lv-LV" sz="2800" b="1" dirty="0" smtClean="0">
                <a:latin typeface="Arial" pitchFamily="34" charset="0"/>
              </a:rPr>
              <a:t>Ticības paradokss</a:t>
            </a:r>
            <a:r>
              <a:rPr lang="lv-LV" sz="2800" dirty="0" smtClean="0">
                <a:latin typeface="Arial" pitchFamily="34" charset="0"/>
              </a:rPr>
              <a:t>: kas </a:t>
            </a:r>
            <a:r>
              <a:rPr lang="lv-LV" sz="2800" b="1" dirty="0" smtClean="0">
                <a:latin typeface="Arial" pitchFamily="34" charset="0"/>
              </a:rPr>
              <a:t>jūtas necienīgs</a:t>
            </a:r>
            <a:r>
              <a:rPr lang="lv-LV" sz="2800" dirty="0" smtClean="0">
                <a:latin typeface="Arial" pitchFamily="34" charset="0"/>
              </a:rPr>
              <a:t>, lai </a:t>
            </a:r>
            <a:r>
              <a:rPr lang="lv-LV" sz="2800" b="1" dirty="0" smtClean="0">
                <a:latin typeface="Arial" pitchFamily="34" charset="0"/>
              </a:rPr>
              <a:t>nāktu pie Vakarēdiena</a:t>
            </a:r>
            <a:r>
              <a:rPr lang="lv-LV" sz="2800" dirty="0" smtClean="0">
                <a:latin typeface="Arial" pitchFamily="34" charset="0"/>
              </a:rPr>
              <a:t> – tas ir </a:t>
            </a:r>
            <a:r>
              <a:rPr lang="lv-LV" sz="2800" b="1" dirty="0" smtClean="0">
                <a:latin typeface="Arial" pitchFamily="34" charset="0"/>
              </a:rPr>
              <a:t>patiesi cienīgs</a:t>
            </a:r>
            <a:r>
              <a:rPr lang="lv-LV" sz="2800" dirty="0" smtClean="0">
                <a:latin typeface="Arial" pitchFamily="34" charset="0"/>
              </a:rPr>
              <a:t>! </a:t>
            </a:r>
          </a:p>
          <a:p>
            <a:pPr>
              <a:buFont typeface="Wingdings" pitchFamily="2" charset="2"/>
              <a:buChar char="§"/>
              <a:defRPr/>
            </a:pPr>
            <a:r>
              <a:rPr lang="lv-LV" sz="2800" b="1" dirty="0" smtClean="0">
                <a:latin typeface="Arial" pitchFamily="34" charset="0"/>
              </a:rPr>
              <a:t>Vienīgais priekšnoteikums </a:t>
            </a:r>
            <a:r>
              <a:rPr lang="lv-LV" sz="2800" dirty="0" smtClean="0">
                <a:latin typeface="Arial" pitchFamily="34" charset="0"/>
              </a:rPr>
              <a:t>nākšanai pie </a:t>
            </a:r>
            <a:r>
              <a:rPr lang="lv-LV" sz="2800" b="1" dirty="0" smtClean="0">
                <a:latin typeface="Arial" pitchFamily="34" charset="0"/>
              </a:rPr>
              <a:t>Vakarēdiena</a:t>
            </a:r>
            <a:r>
              <a:rPr lang="lv-LV" sz="2800" dirty="0" smtClean="0">
                <a:latin typeface="Arial" pitchFamily="34" charset="0"/>
              </a:rPr>
              <a:t> ir </a:t>
            </a:r>
            <a:r>
              <a:rPr lang="lv-LV" sz="2800" b="1" dirty="0" smtClean="0">
                <a:latin typeface="Arial" pitchFamily="34" charset="0"/>
              </a:rPr>
              <a:t>TICĪBA</a:t>
            </a:r>
            <a:r>
              <a:rPr lang="lv-LV" sz="2800" dirty="0" smtClean="0">
                <a:latin typeface="Arial" pitchFamily="34" charset="0"/>
              </a:rPr>
              <a:t> un </a:t>
            </a:r>
            <a:r>
              <a:rPr lang="lv-LV" sz="2800" b="1" dirty="0" smtClean="0">
                <a:latin typeface="Arial" pitchFamily="34" charset="0"/>
              </a:rPr>
              <a:t>GRĒKU NOŽĒLA</a:t>
            </a:r>
            <a:r>
              <a:rPr lang="lv-LV" sz="2800" dirty="0" smtClean="0">
                <a:latin typeface="Arial" pitchFamily="34" charset="0"/>
              </a:rPr>
              <a:t>.</a:t>
            </a:r>
          </a:p>
          <a:p>
            <a:pPr>
              <a:buFont typeface="Wingdings" pitchFamily="2" charset="2"/>
              <a:buChar char="§"/>
              <a:defRPr/>
            </a:pPr>
            <a:r>
              <a:rPr lang="lv-LV" sz="2800" dirty="0" smtClean="0">
                <a:latin typeface="Arial" pitchFamily="34" charset="0"/>
              </a:rPr>
              <a:t>Tāpēc </a:t>
            </a:r>
            <a:r>
              <a:rPr lang="lv-LV" sz="2800" b="1" dirty="0" smtClean="0">
                <a:latin typeface="Arial" pitchFamily="34" charset="0"/>
              </a:rPr>
              <a:t>Vakarēdiens</a:t>
            </a:r>
            <a:r>
              <a:rPr lang="lv-LV" sz="2800" dirty="0" smtClean="0">
                <a:latin typeface="Arial" pitchFamily="34" charset="0"/>
              </a:rPr>
              <a:t> </a:t>
            </a:r>
            <a:r>
              <a:rPr lang="lv-LV" sz="2800" b="1" dirty="0" smtClean="0">
                <a:latin typeface="Arial" pitchFamily="34" charset="0"/>
              </a:rPr>
              <a:t>dievkalpojumā</a:t>
            </a:r>
            <a:r>
              <a:rPr lang="lv-LV" sz="2800" dirty="0" smtClean="0">
                <a:latin typeface="Arial" pitchFamily="34" charset="0"/>
              </a:rPr>
              <a:t> ir pēc </a:t>
            </a:r>
            <a:r>
              <a:rPr lang="lv-LV" sz="2800" b="1" dirty="0" smtClean="0">
                <a:latin typeface="Arial" pitchFamily="34" charset="0"/>
              </a:rPr>
              <a:t>grēksūdzes</a:t>
            </a:r>
            <a:r>
              <a:rPr lang="lv-LV" sz="2800" dirty="0" smtClean="0">
                <a:latin typeface="Arial" pitchFamily="34" charset="0"/>
              </a:rPr>
              <a:t> un </a:t>
            </a:r>
            <a:r>
              <a:rPr lang="lv-LV" sz="2800" b="1" dirty="0" smtClean="0">
                <a:latin typeface="Arial" pitchFamily="34" charset="0"/>
              </a:rPr>
              <a:t>grēku piedošanas saņemšanas</a:t>
            </a:r>
            <a:r>
              <a:rPr lang="lv-LV" sz="2800" dirty="0" smtClean="0">
                <a:latin typeface="Arial" pitchFamily="34" charset="0"/>
              </a:rPr>
              <a:t>.</a:t>
            </a:r>
          </a:p>
          <a:p>
            <a:pPr>
              <a:buFont typeface="Wingdings" pitchFamily="2" charset="2"/>
              <a:buChar char="§"/>
              <a:defRPr/>
            </a:pPr>
            <a:r>
              <a:rPr lang="lv-LV" sz="2800" b="1" dirty="0" smtClean="0">
                <a:latin typeface="Arial" pitchFamily="34" charset="0"/>
              </a:rPr>
              <a:t>Vakarēdiens</a:t>
            </a:r>
            <a:r>
              <a:rPr lang="lv-LV" sz="2800" dirty="0" smtClean="0">
                <a:latin typeface="Arial" pitchFamily="34" charset="0"/>
              </a:rPr>
              <a:t> ir </a:t>
            </a:r>
            <a:r>
              <a:rPr lang="lv-LV" sz="2800" b="1" dirty="0" smtClean="0">
                <a:latin typeface="Arial" pitchFamily="34" charset="0"/>
              </a:rPr>
              <a:t>Zāles</a:t>
            </a:r>
            <a:r>
              <a:rPr lang="lv-LV" sz="2800" dirty="0" smtClean="0">
                <a:latin typeface="Arial" pitchFamily="34" charset="0"/>
              </a:rPr>
              <a:t> </a:t>
            </a:r>
            <a:r>
              <a:rPr lang="lv-LV" sz="2800" b="1" dirty="0" smtClean="0">
                <a:latin typeface="Arial" pitchFamily="34" charset="0"/>
              </a:rPr>
              <a:t>pret grēkiem </a:t>
            </a:r>
            <a:r>
              <a:rPr lang="lv-LV" sz="2800" dirty="0" smtClean="0">
                <a:latin typeface="Arial" pitchFamily="34" charset="0"/>
              </a:rPr>
              <a:t>un </a:t>
            </a:r>
            <a:r>
              <a:rPr lang="lv-LV" sz="2800" b="1" dirty="0" smtClean="0">
                <a:latin typeface="Arial" pitchFamily="34" charset="0"/>
              </a:rPr>
              <a:t>stiprs palīgs garīgā cīņā</a:t>
            </a:r>
            <a:r>
              <a:rPr lang="lv-LV" sz="2800" dirty="0" smtClean="0">
                <a:latin typeface="Arial" pitchFamily="34" charset="0"/>
              </a:rPr>
              <a:t>!</a:t>
            </a:r>
            <a:endParaRPr lang="lv-LV" sz="2800" dirty="0">
              <a:latin typeface="Arial" pitchFamily="34" charset="0"/>
            </a:endParaRPr>
          </a:p>
        </p:txBody>
      </p:sp>
      <p:sp>
        <p:nvSpPr>
          <p:cNvPr id="11267"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7ED33E2B-43A9-46C9-B089-DCBFA200C21E}" type="slidenum">
              <a:rPr lang="lv-LV" sz="1400"/>
              <a:pPr algn="r"/>
              <a:t>11</a:t>
            </a:fld>
            <a:endParaRPr lang="lv-LV" sz="1400"/>
          </a:p>
        </p:txBody>
      </p:sp>
      <p:sp>
        <p:nvSpPr>
          <p:cNvPr id="6147" name="Rectangle 2"/>
          <p:cNvSpPr>
            <a:spLocks noChangeArrowheads="1"/>
          </p:cNvSpPr>
          <p:nvPr/>
        </p:nvSpPr>
        <p:spPr bwMode="auto">
          <a:xfrm>
            <a:off x="0" y="0"/>
            <a:ext cx="9144000" cy="642938"/>
          </a:xfrm>
          <a:prstGeom prst="rect">
            <a:avLst/>
          </a:prstGeom>
          <a:noFill/>
          <a:ln w="9525">
            <a:noFill/>
            <a:miter lim="800000"/>
            <a:headEnd/>
            <a:tailEnd/>
          </a:ln>
        </p:spPr>
        <p:txBody>
          <a:bodyPr anchor="ctr"/>
          <a:lstStyle/>
          <a:p>
            <a:pPr algn="ctr"/>
            <a:r>
              <a:rPr lang="lv-LV" sz="3600" b="1" dirty="0" smtClean="0"/>
              <a:t>Kas ir cienīgs saņemt Vakarēdienu?</a:t>
            </a:r>
            <a:endParaRPr lang="lv-LV" sz="3600" b="1" dirty="0"/>
          </a:p>
        </p:txBody>
      </p:sp>
      <p:pic>
        <p:nvPicPr>
          <p:cNvPr id="7" name="Picture 9"/>
          <p:cNvPicPr>
            <a:picLocks noChangeAspect="1" noChangeArrowheads="1"/>
          </p:cNvPicPr>
          <p:nvPr/>
        </p:nvPicPr>
        <p:blipFill>
          <a:blip r:embed="rId2" cstate="print"/>
          <a:srcRect l="21939" b="15116"/>
          <a:stretch>
            <a:fillRect/>
          </a:stretch>
        </p:blipFill>
        <p:spPr bwMode="auto">
          <a:xfrm>
            <a:off x="2016224" y="3861048"/>
            <a:ext cx="6228184" cy="29969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1714500"/>
            <a:ext cx="9144000" cy="2678113"/>
          </a:xfrm>
          <a:prstGeom prst="rect">
            <a:avLst/>
          </a:prstGeom>
          <a:noFill/>
          <a:ln w="9525">
            <a:noFill/>
            <a:miter lim="800000"/>
            <a:headEnd/>
            <a:tailEnd/>
          </a:ln>
        </p:spPr>
        <p:txBody>
          <a:bodyPr>
            <a:spAutoFit/>
          </a:bodyPr>
          <a:lstStyle/>
          <a:p>
            <a:r>
              <a:rPr lang="lv-LV" sz="2800" b="1" dirty="0"/>
              <a:t>Bieži vien cilvēki saka</a:t>
            </a:r>
            <a:r>
              <a:rPr lang="lv-LV" sz="2800" dirty="0"/>
              <a:t>:</a:t>
            </a:r>
          </a:p>
          <a:p>
            <a:pPr>
              <a:buFont typeface="Wingdings" pitchFamily="2" charset="2"/>
              <a:buChar char="§"/>
            </a:pPr>
            <a:r>
              <a:rPr lang="lv-LV" sz="2800" dirty="0"/>
              <a:t>ka </a:t>
            </a:r>
            <a:r>
              <a:rPr lang="lv-LV" sz="2800" b="1" dirty="0"/>
              <a:t>Vakarēdiens</a:t>
            </a:r>
            <a:r>
              <a:rPr lang="lv-LV" sz="2800" dirty="0"/>
              <a:t> viņiem </a:t>
            </a:r>
            <a:r>
              <a:rPr lang="lv-LV" sz="2800" b="1" dirty="0"/>
              <a:t>dod spēku tālāk dzīvot</a:t>
            </a:r>
          </a:p>
          <a:p>
            <a:pPr>
              <a:buFont typeface="Wingdings" pitchFamily="2" charset="2"/>
              <a:buChar char="§"/>
            </a:pPr>
            <a:r>
              <a:rPr lang="lv-LV" sz="2800" dirty="0"/>
              <a:t>ka pēc Vakarēdiena saņemšanas beidzot ir </a:t>
            </a:r>
            <a:r>
              <a:rPr lang="lv-LV" sz="2800" b="1" dirty="0"/>
              <a:t>sajūta</a:t>
            </a:r>
            <a:r>
              <a:rPr lang="lv-LV" sz="2800" dirty="0"/>
              <a:t>, ka </a:t>
            </a:r>
            <a:r>
              <a:rPr lang="lv-LV" sz="2800" b="1" dirty="0"/>
              <a:t>grēki ir piedoti</a:t>
            </a:r>
          </a:p>
          <a:p>
            <a:pPr>
              <a:buFont typeface="Wingdings" pitchFamily="2" charset="2"/>
              <a:buChar char="§"/>
            </a:pPr>
            <a:r>
              <a:rPr lang="lv-LV" sz="2800" dirty="0"/>
              <a:t>ka Vakarēdiens viņiem </a:t>
            </a:r>
            <a:r>
              <a:rPr lang="lv-LV" sz="2800" b="1" dirty="0"/>
              <a:t>dod spēku tālāk cīnīties ar grēku</a:t>
            </a:r>
          </a:p>
        </p:txBody>
      </p:sp>
      <p:sp>
        <p:nvSpPr>
          <p:cNvPr id="10243" name="Slide Number Placeholder 6"/>
          <p:cNvSpPr>
            <a:spLocks noGrp="1"/>
          </p:cNvSpPr>
          <p:nvPr>
            <p:ph type="sldNum" sz="quarter" idx="12"/>
          </p:nvPr>
        </p:nvSpPr>
        <p:spPr>
          <a:noFill/>
        </p:spPr>
        <p:txBody>
          <a:bodyPr/>
          <a:lstStyle/>
          <a:p>
            <a:fld id="{7CF9C174-F198-4FFC-8D6F-D50D1828EE1F}" type="slidenum">
              <a:rPr lang="lv-LV" smtClean="0"/>
              <a:pPr/>
              <a:t>12</a:t>
            </a:fld>
            <a:endParaRPr lang="lv-LV" smtClean="0"/>
          </a:p>
        </p:txBody>
      </p:sp>
      <p:sp>
        <p:nvSpPr>
          <p:cNvPr id="9" name="Rectangle 8"/>
          <p:cNvSpPr>
            <a:spLocks noChangeArrowheads="1"/>
          </p:cNvSpPr>
          <p:nvPr/>
        </p:nvSpPr>
        <p:spPr bwMode="auto">
          <a:xfrm>
            <a:off x="0" y="0"/>
            <a:ext cx="9144000" cy="1816100"/>
          </a:xfrm>
          <a:prstGeom prst="rect">
            <a:avLst/>
          </a:prstGeom>
          <a:noFill/>
          <a:ln w="9525">
            <a:noFill/>
            <a:miter lim="800000"/>
            <a:headEnd/>
            <a:tailEnd/>
          </a:ln>
        </p:spPr>
        <p:txBody>
          <a:bodyPr>
            <a:spAutoFit/>
          </a:bodyPr>
          <a:lstStyle/>
          <a:p>
            <a:r>
              <a:rPr lang="lv-LV" sz="2800" i="1"/>
              <a:t>Jņ.6:56 Kas Manu miesu bauda un Manas asinis dzer, paliek Manī, un Es viņā. 57 Itin kā Mani sūtījis dzīvais Tēvs, un Es esmu dzīvs Tēvā, tāpat arī tas, kas Mani bauda, būs dzīvs Manī.</a:t>
            </a:r>
          </a:p>
        </p:txBody>
      </p:sp>
      <p:pic>
        <p:nvPicPr>
          <p:cNvPr id="39938" name="Picture 2" descr="http://t2.gstatic.com/images?q=tbn:ANd9GcQtY2VCCSEGTnZBCtTGQlSsQ1Mx3N9hGvtcLdJRG7PnOCMiUWL_"/>
          <p:cNvPicPr>
            <a:picLocks noChangeAspect="1" noChangeArrowheads="1"/>
          </p:cNvPicPr>
          <p:nvPr/>
        </p:nvPicPr>
        <p:blipFill>
          <a:blip r:embed="rId2" cstate="print"/>
          <a:srcRect/>
          <a:stretch>
            <a:fillRect/>
          </a:stretch>
        </p:blipFill>
        <p:spPr bwMode="auto">
          <a:xfrm>
            <a:off x="1142976" y="3892438"/>
            <a:ext cx="7072362" cy="296556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9938"/>
                                        </p:tgtEl>
                                        <p:attrNameLst>
                                          <p:attrName>style.visibility</p:attrName>
                                        </p:attrNameLst>
                                      </p:cBhvr>
                                      <p:to>
                                        <p:strVal val="visible"/>
                                      </p:to>
                                    </p:set>
                                    <p:animEffect transition="in" filter="fade">
                                      <p:cBhvr>
                                        <p:cTn id="16" dur="2000"/>
                                        <p:tgtEl>
                                          <p:spTgt spid="39938"/>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smtClean="0">
                <a:solidFill>
                  <a:schemeClr val="tx1"/>
                </a:solidFill>
              </a:rPr>
              <a:t>Kas ir Sv. Vakarēdiens?</a:t>
            </a:r>
          </a:p>
        </p:txBody>
      </p:sp>
      <p:sp>
        <p:nvSpPr>
          <p:cNvPr id="6" name="Rectangle 5"/>
          <p:cNvSpPr>
            <a:spLocks noChangeArrowheads="1"/>
          </p:cNvSpPr>
          <p:nvPr/>
        </p:nvSpPr>
        <p:spPr bwMode="auto">
          <a:xfrm>
            <a:off x="0" y="642938"/>
            <a:ext cx="9144000" cy="641350"/>
          </a:xfrm>
          <a:prstGeom prst="rect">
            <a:avLst/>
          </a:prstGeom>
          <a:noFill/>
          <a:ln w="9525">
            <a:noFill/>
            <a:miter lim="800000"/>
            <a:headEnd/>
            <a:tailEnd/>
          </a:ln>
        </p:spPr>
        <p:txBody>
          <a:bodyPr>
            <a:spAutoFit/>
          </a:bodyPr>
          <a:lstStyle/>
          <a:p>
            <a:pPr>
              <a:buFont typeface="Wingdings" pitchFamily="2" charset="2"/>
              <a:buNone/>
            </a:pPr>
            <a:r>
              <a:rPr lang="lv-LV" sz="3600" b="1"/>
              <a:t>Vakarēdiens = Kristus miesa &amp; asinis</a:t>
            </a:r>
          </a:p>
        </p:txBody>
      </p:sp>
      <p:sp>
        <p:nvSpPr>
          <p:cNvPr id="12292"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0EDF3ECF-C344-4B45-8C5F-DCAA43DF7FCD}" type="slidenum">
              <a:rPr lang="lv-LV" sz="1400"/>
              <a:pPr algn="r"/>
              <a:t>13</a:t>
            </a:fld>
            <a:endParaRPr lang="lv-LV" sz="1400"/>
          </a:p>
        </p:txBody>
      </p:sp>
      <p:pic>
        <p:nvPicPr>
          <p:cNvPr id="3079" name="Picture 7"/>
          <p:cNvPicPr>
            <a:picLocks noChangeAspect="1" noChangeArrowheads="1"/>
          </p:cNvPicPr>
          <p:nvPr/>
        </p:nvPicPr>
        <p:blipFill>
          <a:blip r:embed="rId2" cstate="print"/>
          <a:srcRect/>
          <a:stretch>
            <a:fillRect/>
          </a:stretch>
        </p:blipFill>
        <p:spPr bwMode="auto">
          <a:xfrm>
            <a:off x="121915" y="1193329"/>
            <a:ext cx="1944216" cy="20734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Plus 7"/>
          <p:cNvSpPr/>
          <p:nvPr/>
        </p:nvSpPr>
        <p:spPr>
          <a:xfrm>
            <a:off x="2209800" y="1912938"/>
            <a:ext cx="714375" cy="642937"/>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Equal 8"/>
          <p:cNvSpPr/>
          <p:nvPr/>
        </p:nvSpPr>
        <p:spPr>
          <a:xfrm>
            <a:off x="5378450" y="2062163"/>
            <a:ext cx="785813" cy="500062"/>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pic>
        <p:nvPicPr>
          <p:cNvPr id="11" name="Picture 6"/>
          <p:cNvPicPr>
            <a:picLocks noChangeAspect="1" noChangeArrowheads="1"/>
          </p:cNvPicPr>
          <p:nvPr/>
        </p:nvPicPr>
        <p:blipFill>
          <a:blip r:embed="rId3" cstate="print"/>
          <a:srcRect/>
          <a:stretch>
            <a:fillRect/>
          </a:stretch>
        </p:blipFill>
        <p:spPr bwMode="auto">
          <a:xfrm>
            <a:off x="6314603" y="1049313"/>
            <a:ext cx="2232249" cy="2418283"/>
          </a:xfrm>
          <a:prstGeom prst="ellipse">
            <a:avLst/>
          </a:prstGeom>
          <a:ln>
            <a:noFill/>
          </a:ln>
          <a:effectLst>
            <a:softEdge rad="112500"/>
          </a:effectLst>
        </p:spPr>
      </p:pic>
      <p:pic>
        <p:nvPicPr>
          <p:cNvPr id="6154" name="Picture 10"/>
          <p:cNvPicPr>
            <a:picLocks noChangeAspect="1" noChangeArrowheads="1"/>
          </p:cNvPicPr>
          <p:nvPr/>
        </p:nvPicPr>
        <p:blipFill>
          <a:blip r:embed="rId4" cstate="print"/>
          <a:srcRect/>
          <a:stretch>
            <a:fillRect/>
          </a:stretch>
        </p:blipFill>
        <p:spPr bwMode="auto">
          <a:xfrm>
            <a:off x="3002236" y="1409353"/>
            <a:ext cx="2286000" cy="1733550"/>
          </a:xfrm>
          <a:prstGeom prst="rect">
            <a:avLst/>
          </a:prstGeom>
          <a:ln>
            <a:noFill/>
          </a:ln>
          <a:effectLst>
            <a:softEdge rad="112500"/>
          </a:effectLst>
        </p:spPr>
      </p:pic>
      <p:sp>
        <p:nvSpPr>
          <p:cNvPr id="10" name="Rectangle 2"/>
          <p:cNvSpPr>
            <a:spLocks noChangeArrowheads="1"/>
          </p:cNvSpPr>
          <p:nvPr/>
        </p:nvSpPr>
        <p:spPr bwMode="auto">
          <a:xfrm>
            <a:off x="428625" y="3500438"/>
            <a:ext cx="8229600" cy="692150"/>
          </a:xfrm>
          <a:prstGeom prst="rect">
            <a:avLst/>
          </a:prstGeom>
          <a:noFill/>
          <a:ln w="9525">
            <a:noFill/>
            <a:miter lim="800000"/>
            <a:headEnd/>
            <a:tailEnd/>
          </a:ln>
        </p:spPr>
        <p:txBody>
          <a:bodyPr anchor="ctr"/>
          <a:lstStyle/>
          <a:p>
            <a:pPr algn="ctr"/>
            <a:r>
              <a:rPr lang="lv-LV" sz="4400" b="1"/>
              <a:t>Ko dod Sv. Vakarēdiens?</a:t>
            </a:r>
          </a:p>
        </p:txBody>
      </p:sp>
      <p:sp>
        <p:nvSpPr>
          <p:cNvPr id="12299" name="Rectangle 11"/>
          <p:cNvSpPr>
            <a:spLocks noChangeArrowheads="1"/>
          </p:cNvSpPr>
          <p:nvPr/>
        </p:nvSpPr>
        <p:spPr bwMode="auto">
          <a:xfrm>
            <a:off x="0" y="4286250"/>
            <a:ext cx="9144000" cy="2308225"/>
          </a:xfrm>
          <a:prstGeom prst="rect">
            <a:avLst/>
          </a:prstGeom>
          <a:noFill/>
          <a:ln w="9525">
            <a:noFill/>
            <a:miter lim="800000"/>
            <a:headEnd/>
            <a:tailEnd/>
          </a:ln>
        </p:spPr>
        <p:txBody>
          <a:bodyPr>
            <a:spAutoFit/>
          </a:bodyPr>
          <a:lstStyle/>
          <a:p>
            <a:pPr algn="just">
              <a:buFont typeface="Wingdings" pitchFamily="2" charset="2"/>
              <a:buChar char="§"/>
            </a:pPr>
            <a:r>
              <a:rPr lang="en-US" sz="2800" dirty="0"/>
              <a:t>To mums </a:t>
            </a:r>
            <a:r>
              <a:rPr lang="lv-LV" sz="2800" dirty="0"/>
              <a:t>rāda vārdi: “</a:t>
            </a:r>
            <a:r>
              <a:rPr lang="lv-LV" sz="2800" i="1" dirty="0"/>
              <a:t>par jums dota</a:t>
            </a:r>
            <a:r>
              <a:rPr lang="lv-LV" sz="2800" dirty="0"/>
              <a:t>” un “</a:t>
            </a:r>
            <a:r>
              <a:rPr lang="lv-LV" sz="2800" i="1" dirty="0"/>
              <a:t>izlietas grēku piedošanai</a:t>
            </a:r>
            <a:r>
              <a:rPr lang="lv-LV" sz="2800" dirty="0"/>
              <a:t>”, proti, ka ar šiem vārdiem mums </a:t>
            </a:r>
            <a:r>
              <a:rPr lang="lv-LV" sz="2800" b="1" dirty="0"/>
              <a:t>Sakramentā</a:t>
            </a:r>
            <a:r>
              <a:rPr lang="lv-LV" sz="2800" dirty="0"/>
              <a:t> tiek </a:t>
            </a:r>
            <a:r>
              <a:rPr lang="lv-LV" sz="2800" b="1" dirty="0"/>
              <a:t>dota grēku piedošana</a:t>
            </a:r>
            <a:r>
              <a:rPr lang="lv-LV" sz="2800" dirty="0"/>
              <a:t>, </a:t>
            </a:r>
            <a:r>
              <a:rPr lang="lv-LV" sz="2800" b="1" dirty="0"/>
              <a:t>dzīvība</a:t>
            </a:r>
            <a:r>
              <a:rPr lang="lv-LV" sz="2800" dirty="0"/>
              <a:t> un </a:t>
            </a:r>
            <a:r>
              <a:rPr lang="lv-LV" sz="2800" b="1" dirty="0"/>
              <a:t>svētlaime</a:t>
            </a:r>
            <a:r>
              <a:rPr lang="lv-LV" sz="2800" dirty="0"/>
              <a:t>; jo, kur </a:t>
            </a:r>
            <a:r>
              <a:rPr lang="lv-LV" sz="2800" b="1" dirty="0"/>
              <a:t>grēku piedošana</a:t>
            </a:r>
            <a:r>
              <a:rPr lang="lv-LV" sz="2800" dirty="0"/>
              <a:t>, tur arī </a:t>
            </a:r>
            <a:r>
              <a:rPr lang="lv-LV" sz="2800" b="1" dirty="0"/>
              <a:t>dzīvība</a:t>
            </a:r>
            <a:r>
              <a:rPr lang="lv-LV" sz="2800" dirty="0"/>
              <a:t> un </a:t>
            </a:r>
            <a:r>
              <a:rPr lang="lv-LV" sz="2800" b="1" dirty="0"/>
              <a:t>svētlaime</a:t>
            </a:r>
            <a:r>
              <a:rPr lang="en-US" sz="3200" dirty="0"/>
              <a:t>.</a:t>
            </a:r>
            <a:r>
              <a:rPr lang="lv-LV" sz="28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9"/>
                                        </p:tgtEl>
                                        <p:attrNameLst>
                                          <p:attrName>style.visibility</p:attrName>
                                        </p:attrNameLst>
                                      </p:cBhvr>
                                      <p:to>
                                        <p:strVal val="visible"/>
                                      </p:to>
                                    </p:set>
                                    <p:animEffect transition="in" filter="fade">
                                      <p:cBhvr>
                                        <p:cTn id="11" dur="2000"/>
                                        <p:tgtEl>
                                          <p:spTgt spid="307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6154"/>
                                        </p:tgtEl>
                                        <p:attrNameLst>
                                          <p:attrName>style.visibility</p:attrName>
                                        </p:attrNameLst>
                                      </p:cBhvr>
                                      <p:to>
                                        <p:strVal val="visible"/>
                                      </p:to>
                                    </p:set>
                                    <p:animEffect transition="in" filter="fade">
                                      <p:cBhvr>
                                        <p:cTn id="19" dur="2000"/>
                                        <p:tgtEl>
                                          <p:spTgt spid="6154"/>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0"/>
                                        <p:tgtEl>
                                          <p:spTgt spid="11"/>
                                        </p:tgtEl>
                                      </p:cBhvr>
                                    </p:animEffect>
                                  </p:childTnLst>
                                </p:cTn>
                              </p:par>
                            </p:childTnLst>
                          </p:cTn>
                        </p:par>
                        <p:par>
                          <p:cTn id="27" fill="hold">
                            <p:stCondLst>
                              <p:cond delay="8000"/>
                            </p:stCondLst>
                            <p:childTnLst>
                              <p:par>
                                <p:cTn id="28" presetID="2" presetClass="entr" presetSubtype="4" fill="hold" nodeType="after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additive="base">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8500"/>
                            </p:stCondLst>
                            <p:childTnLst>
                              <p:par>
                                <p:cTn id="33" presetID="2" presetClass="entr" presetSubtype="4"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68C71553-75F3-446E-9E0D-A1077923D0EB}" type="slidenum">
              <a:rPr lang="lv-LV" smtClean="0"/>
              <a:pPr/>
              <a:t>14</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0"/>
            <a:ext cx="8964612" cy="1071563"/>
          </a:xfrm>
        </p:spPr>
        <p:txBody>
          <a:bodyPr/>
          <a:lstStyle/>
          <a:p>
            <a:pPr eaLnBrk="1" hangingPunct="1"/>
            <a:r>
              <a:rPr lang="lv-LV" b="1" smtClean="0"/>
              <a:t>Mt.26:20-28 Svētais Vakarēdiens</a:t>
            </a:r>
          </a:p>
        </p:txBody>
      </p:sp>
      <p:pic>
        <p:nvPicPr>
          <p:cNvPr id="3075" name="Picture 3" descr="DOVE019"/>
          <p:cNvPicPr>
            <a:picLocks noChangeAspect="1" noChangeArrowheads="1"/>
          </p:cNvPicPr>
          <p:nvPr/>
        </p:nvPicPr>
        <p:blipFill>
          <a:blip r:embed="rId2" cstate="print"/>
          <a:srcRect/>
          <a:stretch>
            <a:fillRect/>
          </a:stretch>
        </p:blipFill>
        <p:spPr bwMode="auto">
          <a:xfrm>
            <a:off x="-17463" y="-27384"/>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8A3FB9EC-C23A-4BCE-B66B-C9E0027F4784}" type="slidenum">
              <a:rPr lang="lv-LV" smtClean="0"/>
              <a:pPr/>
              <a:t>2</a:t>
            </a:fld>
            <a:endParaRPr lang="lv-LV" smtClean="0"/>
          </a:p>
        </p:txBody>
      </p:sp>
      <p:sp>
        <p:nvSpPr>
          <p:cNvPr id="3077" name="Rectangle 6"/>
          <p:cNvSpPr>
            <a:spLocks noChangeArrowheads="1"/>
          </p:cNvSpPr>
          <p:nvPr/>
        </p:nvSpPr>
        <p:spPr bwMode="auto">
          <a:xfrm>
            <a:off x="0" y="811213"/>
            <a:ext cx="9144000" cy="1938992"/>
          </a:xfrm>
          <a:prstGeom prst="rect">
            <a:avLst/>
          </a:prstGeom>
          <a:noFill/>
          <a:ln w="9525">
            <a:noFill/>
            <a:miter lim="800000"/>
            <a:headEnd/>
            <a:tailEnd/>
          </a:ln>
        </p:spPr>
        <p:txBody>
          <a:bodyPr>
            <a:spAutoFit/>
          </a:bodyPr>
          <a:lstStyle/>
          <a:p>
            <a:pPr algn="just"/>
            <a:r>
              <a:rPr lang="lv-LV" sz="2400" i="1" dirty="0" smtClean="0"/>
              <a:t>26 </a:t>
            </a:r>
            <a:r>
              <a:rPr lang="lv-LV" sz="2400" i="1" dirty="0"/>
              <a:t>Mielasta laikā Jēzus ņēma maizi, svētīja, lauza un deva to saviem mācekļiem, sacīdams: "Ņemiet un ēdiet, tā ir mana miesa." 27 Viņš, paņēmis biķeri, pateicās un deva to viņiem, sacīdams: "Dzeriet visi no tā, 28 tās ir manas jaunās derības asinis, kas par daudziem tiek izlietas grēku piedošanai.</a:t>
            </a:r>
          </a:p>
        </p:txBody>
      </p:sp>
      <p:sp>
        <p:nvSpPr>
          <p:cNvPr id="3078" name="Text Box 6"/>
          <p:cNvSpPr txBox="1">
            <a:spLocks noChangeArrowheads="1"/>
          </p:cNvSpPr>
          <p:nvPr/>
        </p:nvSpPr>
        <p:spPr bwMode="auto">
          <a:xfrm>
            <a:off x="7812360" y="0"/>
            <a:ext cx="1331640" cy="369332"/>
          </a:xfrm>
          <a:prstGeom prst="rect">
            <a:avLst/>
          </a:prstGeom>
          <a:noFill/>
          <a:ln w="9525">
            <a:noFill/>
            <a:miter lim="800000"/>
            <a:headEnd/>
            <a:tailEnd/>
          </a:ln>
        </p:spPr>
        <p:txBody>
          <a:bodyPr wrap="square">
            <a:spAutoFit/>
          </a:bodyPr>
          <a:lstStyle/>
          <a:p>
            <a:pPr>
              <a:spcBef>
                <a:spcPct val="50000"/>
              </a:spcBef>
            </a:pPr>
            <a:r>
              <a:rPr lang="lv-LV" dirty="0" smtClean="0"/>
              <a:t>2</a:t>
            </a:r>
            <a:r>
              <a:rPr lang="lv-LV" dirty="0" smtClean="0"/>
              <a:t>.apr.2021.</a:t>
            </a:r>
            <a:endParaRPr lang="lv-LV" dirty="0"/>
          </a:p>
        </p:txBody>
      </p:sp>
      <p:sp>
        <p:nvSpPr>
          <p:cNvPr id="7" name="Rectangle 2"/>
          <p:cNvSpPr txBox="1">
            <a:spLocks noChangeArrowheads="1"/>
          </p:cNvSpPr>
          <p:nvPr/>
        </p:nvSpPr>
        <p:spPr bwMode="auto">
          <a:xfrm>
            <a:off x="468313" y="2571750"/>
            <a:ext cx="8229600" cy="692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smtClean="0">
                <a:ln>
                  <a:noFill/>
                </a:ln>
                <a:solidFill>
                  <a:schemeClr val="tx1"/>
                </a:solidFill>
                <a:effectLst/>
                <a:uLnTx/>
                <a:uFillTx/>
                <a:latin typeface="+mj-lt"/>
                <a:ea typeface="+mj-ea"/>
                <a:cs typeface="+mj-cs"/>
              </a:rPr>
              <a:t>Kas ir Sv. Vakarēdiens?</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8" name="Rectangle 7"/>
          <p:cNvSpPr>
            <a:spLocks noChangeArrowheads="1"/>
          </p:cNvSpPr>
          <p:nvPr/>
        </p:nvSpPr>
        <p:spPr bwMode="auto">
          <a:xfrm>
            <a:off x="0" y="3214688"/>
            <a:ext cx="9144000" cy="646112"/>
          </a:xfrm>
          <a:prstGeom prst="rect">
            <a:avLst/>
          </a:prstGeom>
          <a:noFill/>
          <a:ln w="9525">
            <a:noFill/>
            <a:miter lim="800000"/>
            <a:headEnd/>
            <a:tailEnd/>
          </a:ln>
        </p:spPr>
        <p:txBody>
          <a:bodyPr>
            <a:spAutoFit/>
          </a:bodyPr>
          <a:lstStyle/>
          <a:p>
            <a:pPr>
              <a:buFont typeface="Wingdings" pitchFamily="2" charset="2"/>
              <a:buNone/>
            </a:pPr>
            <a:r>
              <a:rPr lang="lv-LV" sz="3600" b="1"/>
              <a:t>Vakarēdiens = Kristus miesa un asinis</a:t>
            </a:r>
          </a:p>
        </p:txBody>
      </p:sp>
      <p:sp>
        <p:nvSpPr>
          <p:cNvPr id="9"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14F45A15-EFE6-4753-983E-4D79003518D2}" type="slidenum">
              <a:rPr lang="lv-LV" sz="1400"/>
              <a:pPr algn="r"/>
              <a:t>2</a:t>
            </a:fld>
            <a:endParaRPr lang="lv-LV" sz="1400"/>
          </a:p>
        </p:txBody>
      </p:sp>
      <p:pic>
        <p:nvPicPr>
          <p:cNvPr id="10" name="Picture 7"/>
          <p:cNvPicPr>
            <a:picLocks noChangeAspect="1" noChangeArrowheads="1"/>
          </p:cNvPicPr>
          <p:nvPr/>
        </p:nvPicPr>
        <p:blipFill>
          <a:blip r:embed="rId3" cstate="print"/>
          <a:srcRect/>
          <a:stretch>
            <a:fillRect/>
          </a:stretch>
        </p:blipFill>
        <p:spPr bwMode="auto">
          <a:xfrm>
            <a:off x="3000364" y="3786166"/>
            <a:ext cx="1944216" cy="17859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Plus 10"/>
          <p:cNvSpPr/>
          <p:nvPr/>
        </p:nvSpPr>
        <p:spPr>
          <a:xfrm>
            <a:off x="5072063" y="4500563"/>
            <a:ext cx="714375" cy="642937"/>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Equal 11"/>
          <p:cNvSpPr/>
          <p:nvPr/>
        </p:nvSpPr>
        <p:spPr>
          <a:xfrm>
            <a:off x="2143125" y="4572000"/>
            <a:ext cx="785813" cy="500063"/>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pic>
        <p:nvPicPr>
          <p:cNvPr id="13" name="Picture 6"/>
          <p:cNvPicPr>
            <a:picLocks noChangeAspect="1" noChangeArrowheads="1"/>
          </p:cNvPicPr>
          <p:nvPr/>
        </p:nvPicPr>
        <p:blipFill>
          <a:blip r:embed="rId4" cstate="print"/>
          <a:srcRect/>
          <a:stretch>
            <a:fillRect/>
          </a:stretch>
        </p:blipFill>
        <p:spPr bwMode="auto">
          <a:xfrm>
            <a:off x="0" y="3714728"/>
            <a:ext cx="2232249" cy="2418283"/>
          </a:xfrm>
          <a:prstGeom prst="ellipse">
            <a:avLst/>
          </a:prstGeom>
          <a:ln>
            <a:noFill/>
          </a:ln>
          <a:effectLst>
            <a:softEdge rad="112500"/>
          </a:effectLst>
        </p:spPr>
      </p:pic>
      <p:pic>
        <p:nvPicPr>
          <p:cNvPr id="14" name="Picture 10"/>
          <p:cNvPicPr>
            <a:picLocks noChangeAspect="1" noChangeArrowheads="1"/>
          </p:cNvPicPr>
          <p:nvPr/>
        </p:nvPicPr>
        <p:blipFill>
          <a:blip r:embed="rId5" cstate="print"/>
          <a:srcRect/>
          <a:stretch>
            <a:fillRect/>
          </a:stretch>
        </p:blipFill>
        <p:spPr bwMode="auto">
          <a:xfrm>
            <a:off x="5857884" y="3714728"/>
            <a:ext cx="3000396" cy="1928826"/>
          </a:xfrm>
          <a:prstGeom prst="rect">
            <a:avLst/>
          </a:prstGeom>
          <a:ln>
            <a:noFill/>
          </a:ln>
          <a:effectLst>
            <a:softEdge rad="112500"/>
          </a:effectLst>
        </p:spPr>
      </p:pic>
      <p:sp>
        <p:nvSpPr>
          <p:cNvPr id="15" name="Rectangle 14"/>
          <p:cNvSpPr>
            <a:spLocks noChangeArrowheads="1"/>
          </p:cNvSpPr>
          <p:nvPr/>
        </p:nvSpPr>
        <p:spPr bwMode="auto">
          <a:xfrm>
            <a:off x="3000375" y="5500688"/>
            <a:ext cx="5640388" cy="584200"/>
          </a:xfrm>
          <a:prstGeom prst="rect">
            <a:avLst/>
          </a:prstGeom>
          <a:noFill/>
          <a:ln w="9525">
            <a:noFill/>
            <a:miter lim="800000"/>
            <a:headEnd/>
            <a:tailEnd/>
          </a:ln>
        </p:spPr>
        <p:txBody>
          <a:bodyPr wrap="none">
            <a:spAutoFit/>
          </a:bodyPr>
          <a:lstStyle/>
          <a:p>
            <a:pPr>
              <a:buFont typeface="Wingdings" pitchFamily="2" charset="2"/>
              <a:buNone/>
            </a:pPr>
            <a:r>
              <a:rPr lang="lv-LV" sz="3200" b="1" dirty="0"/>
              <a:t>Dieva vārds + maize un vīns</a:t>
            </a:r>
          </a:p>
        </p:txBody>
      </p:sp>
      <p:sp>
        <p:nvSpPr>
          <p:cNvPr id="16" name="Rectangle 15"/>
          <p:cNvSpPr>
            <a:spLocks noChangeArrowheads="1"/>
          </p:cNvSpPr>
          <p:nvPr/>
        </p:nvSpPr>
        <p:spPr bwMode="auto">
          <a:xfrm>
            <a:off x="0" y="6088063"/>
            <a:ext cx="9144000" cy="769937"/>
          </a:xfrm>
          <a:prstGeom prst="rect">
            <a:avLst/>
          </a:prstGeom>
          <a:noFill/>
          <a:ln w="9525">
            <a:noFill/>
            <a:miter lim="800000"/>
            <a:headEnd/>
            <a:tailEnd/>
          </a:ln>
        </p:spPr>
        <p:txBody>
          <a:bodyPr>
            <a:spAutoFit/>
          </a:bodyPr>
          <a:lstStyle/>
          <a:p>
            <a:pPr algn="just">
              <a:buFont typeface="Wingdings" pitchFamily="2" charset="2"/>
              <a:buChar char="§"/>
            </a:pPr>
            <a:r>
              <a:rPr lang="lv-LV" sz="2200" dirty="0"/>
              <a:t>Tas ir </a:t>
            </a:r>
            <a:r>
              <a:rPr lang="lv-LV" sz="2200" b="1" dirty="0"/>
              <a:t>mūsu Kunga Jēzus Kristus patiesā miesa un asinis</a:t>
            </a:r>
            <a:r>
              <a:rPr lang="lv-LV" sz="2200" dirty="0"/>
              <a:t>, ko pats Kristus mums, kristiešiem, ir iedibinājis ēst un dzert ar maizi un vīnu.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450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6500"/>
                            </p:stCondLst>
                            <p:childTnLst>
                              <p:par>
                                <p:cTn id="29" presetID="10"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2000"/>
                                        <p:tgtEl>
                                          <p:spTgt spid="14"/>
                                        </p:tgtEl>
                                      </p:cBhvr>
                                    </p:animEffect>
                                  </p:childTnLst>
                                </p:cTn>
                              </p:par>
                            </p:childTnLst>
                          </p:cTn>
                        </p:par>
                        <p:par>
                          <p:cTn id="32" fill="hold">
                            <p:stCondLst>
                              <p:cond delay="8500"/>
                            </p:stCondLst>
                            <p:childTnLst>
                              <p:par>
                                <p:cTn id="33" presetID="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par>
                          <p:cTn id="37" fill="hold">
                            <p:stCondLst>
                              <p:cond delay="900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539552" y="0"/>
            <a:ext cx="8229600" cy="692150"/>
          </a:xfrm>
        </p:spPr>
        <p:txBody>
          <a:bodyPr/>
          <a:lstStyle/>
          <a:p>
            <a:pPr eaLnBrk="1" hangingPunct="1"/>
            <a:r>
              <a:rPr lang="lv-LV" b="1" dirty="0" smtClean="0">
                <a:solidFill>
                  <a:schemeClr val="tx1"/>
                </a:solidFill>
              </a:rPr>
              <a:t>Kas </a:t>
            </a:r>
            <a:r>
              <a:rPr lang="lv-LV" b="1" dirty="0" smtClean="0">
                <a:solidFill>
                  <a:schemeClr val="tx1"/>
                </a:solidFill>
              </a:rPr>
              <a:t>rada Vakarēdienu?</a:t>
            </a:r>
            <a:endParaRPr lang="lv-LV" b="1" dirty="0" smtClean="0">
              <a:solidFill>
                <a:schemeClr val="tx1"/>
              </a:solidFill>
            </a:endParaRPr>
          </a:p>
        </p:txBody>
      </p:sp>
      <p:sp>
        <p:nvSpPr>
          <p:cNvPr id="6148"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14F45A15-EFE6-4753-983E-4D79003518D2}" type="slidenum">
              <a:rPr lang="lv-LV" sz="1400"/>
              <a:pPr algn="r"/>
              <a:t>3</a:t>
            </a:fld>
            <a:endParaRPr lang="lv-LV" sz="1400"/>
          </a:p>
        </p:txBody>
      </p:sp>
      <p:sp>
        <p:nvSpPr>
          <p:cNvPr id="12" name="Rectangle 11"/>
          <p:cNvSpPr>
            <a:spLocks noChangeArrowheads="1"/>
          </p:cNvSpPr>
          <p:nvPr/>
        </p:nvSpPr>
        <p:spPr bwMode="auto">
          <a:xfrm>
            <a:off x="0" y="692696"/>
            <a:ext cx="6588224" cy="6124754"/>
          </a:xfrm>
          <a:prstGeom prst="rect">
            <a:avLst/>
          </a:prstGeom>
          <a:noFill/>
          <a:ln w="9525">
            <a:noFill/>
            <a:miter lim="800000"/>
            <a:headEnd/>
            <a:tailEnd/>
          </a:ln>
        </p:spPr>
        <p:txBody>
          <a:bodyPr wrap="square">
            <a:spAutoFit/>
          </a:bodyPr>
          <a:lstStyle/>
          <a:p>
            <a:pPr>
              <a:buFont typeface="Wingdings" pitchFamily="2" charset="2"/>
              <a:buChar char="§"/>
            </a:pPr>
            <a:r>
              <a:rPr lang="lv-LV" sz="2800" b="1" dirty="0" smtClean="0"/>
              <a:t>Dieva Vārds </a:t>
            </a:r>
            <a:r>
              <a:rPr lang="lv-LV" sz="2800" dirty="0" smtClean="0"/>
              <a:t>ir tas, kas šo </a:t>
            </a:r>
            <a:r>
              <a:rPr lang="lv-LV" sz="2800" b="1" dirty="0" smtClean="0"/>
              <a:t>Sakramentu</a:t>
            </a:r>
            <a:r>
              <a:rPr lang="lv-LV" sz="2800" dirty="0" smtClean="0"/>
              <a:t> rada un </a:t>
            </a:r>
            <a:r>
              <a:rPr lang="lv-LV" sz="2800" b="1" dirty="0" smtClean="0"/>
              <a:t>atšķir</a:t>
            </a:r>
            <a:r>
              <a:rPr lang="lv-LV" sz="2800" dirty="0" smtClean="0"/>
              <a:t> no parastas </a:t>
            </a:r>
            <a:r>
              <a:rPr lang="lv-LV" sz="2800" b="1" dirty="0" smtClean="0"/>
              <a:t>maizes</a:t>
            </a:r>
            <a:r>
              <a:rPr lang="lv-LV" sz="2800" dirty="0" smtClean="0"/>
              <a:t> un </a:t>
            </a:r>
            <a:r>
              <a:rPr lang="lv-LV" sz="2800" b="1" dirty="0" smtClean="0"/>
              <a:t>vīna</a:t>
            </a:r>
            <a:r>
              <a:rPr lang="lv-LV" sz="2800" dirty="0" smtClean="0"/>
              <a:t>. </a:t>
            </a:r>
            <a:r>
              <a:rPr lang="lv-LV" sz="2800" b="1" dirty="0" smtClean="0"/>
              <a:t>Dieva Vārda </a:t>
            </a:r>
            <a:r>
              <a:rPr lang="lv-LV" sz="2800" dirty="0" smtClean="0"/>
              <a:t>dēļ </a:t>
            </a:r>
            <a:r>
              <a:rPr lang="lv-LV" sz="2800" b="1" dirty="0" smtClean="0"/>
              <a:t>maize</a:t>
            </a:r>
            <a:r>
              <a:rPr lang="lv-LV" sz="2800" dirty="0" smtClean="0"/>
              <a:t> un </a:t>
            </a:r>
            <a:r>
              <a:rPr lang="lv-LV" sz="2800" b="1" dirty="0" smtClean="0"/>
              <a:t>vīns</a:t>
            </a:r>
            <a:r>
              <a:rPr lang="lv-LV" sz="2800" dirty="0" smtClean="0"/>
              <a:t> ir </a:t>
            </a:r>
            <a:r>
              <a:rPr lang="lv-LV" sz="2800" b="1" dirty="0" smtClean="0"/>
              <a:t>Kristus miesa </a:t>
            </a:r>
            <a:r>
              <a:rPr lang="lv-LV" sz="2800" dirty="0" smtClean="0"/>
              <a:t>un </a:t>
            </a:r>
            <a:r>
              <a:rPr lang="lv-LV" sz="2800" b="1" dirty="0" smtClean="0"/>
              <a:t>asinis</a:t>
            </a:r>
            <a:r>
              <a:rPr lang="lv-LV" sz="2800" dirty="0" smtClean="0"/>
              <a:t>.</a:t>
            </a:r>
          </a:p>
          <a:p>
            <a:pPr>
              <a:buFont typeface="Wingdings" pitchFamily="2" charset="2"/>
              <a:buChar char="§"/>
            </a:pPr>
            <a:r>
              <a:rPr lang="lv-LV" sz="2800" dirty="0" smtClean="0"/>
              <a:t>Vakarēdiens saistīts ar </a:t>
            </a:r>
            <a:r>
              <a:rPr lang="lv-LV" sz="2800" b="1" dirty="0" smtClean="0"/>
              <a:t>Kristus krustu</a:t>
            </a:r>
          </a:p>
          <a:p>
            <a:pPr>
              <a:buFont typeface="Wingdings" pitchFamily="2" charset="2"/>
              <a:buChar char="§"/>
            </a:pPr>
            <a:r>
              <a:rPr lang="lv-LV" sz="2800" dirty="0" smtClean="0"/>
              <a:t>Pie krusta </a:t>
            </a:r>
            <a:r>
              <a:rPr lang="lv-LV" sz="2800" b="1" dirty="0" smtClean="0"/>
              <a:t>piedošana tiek izcīnīta</a:t>
            </a:r>
            <a:r>
              <a:rPr lang="lv-LV" sz="2800" dirty="0" smtClean="0"/>
              <a:t>. </a:t>
            </a:r>
          </a:p>
          <a:p>
            <a:pPr>
              <a:buFont typeface="Wingdings" pitchFamily="2" charset="2"/>
              <a:buChar char="§"/>
            </a:pPr>
            <a:r>
              <a:rPr lang="lv-LV" sz="2800" b="1" dirty="0" smtClean="0"/>
              <a:t>Vakarēdiens</a:t>
            </a:r>
            <a:r>
              <a:rPr lang="lv-LV" sz="2800" dirty="0" smtClean="0"/>
              <a:t> </a:t>
            </a:r>
            <a:r>
              <a:rPr lang="lv-LV" sz="2800" dirty="0" smtClean="0"/>
              <a:t>ir tā vieta, kur tas </a:t>
            </a:r>
            <a:r>
              <a:rPr lang="lv-LV" sz="2800" b="1" dirty="0" smtClean="0"/>
              <a:t>tiek izdalīts mums</a:t>
            </a:r>
            <a:r>
              <a:rPr lang="lv-LV" sz="2800" dirty="0" smtClean="0"/>
              <a:t>.</a:t>
            </a:r>
          </a:p>
          <a:p>
            <a:pPr algn="just">
              <a:buFont typeface="Wingdings" pitchFamily="2" charset="2"/>
              <a:buChar char="§"/>
            </a:pPr>
            <a:r>
              <a:rPr lang="lv-LV" sz="2800" dirty="0" smtClean="0"/>
              <a:t>Kā </a:t>
            </a:r>
            <a:r>
              <a:rPr lang="lv-LV" sz="2800" b="1" dirty="0" smtClean="0"/>
              <a:t>maize</a:t>
            </a:r>
            <a:r>
              <a:rPr lang="lv-LV" sz="2800" dirty="0" smtClean="0"/>
              <a:t> un </a:t>
            </a:r>
            <a:r>
              <a:rPr lang="lv-LV" sz="2800" b="1" dirty="0" smtClean="0"/>
              <a:t>vīns</a:t>
            </a:r>
            <a:r>
              <a:rPr lang="lv-LV" sz="2800" dirty="0" smtClean="0"/>
              <a:t> var būt </a:t>
            </a:r>
            <a:r>
              <a:rPr lang="lv-LV" sz="2800" b="1" dirty="0" smtClean="0"/>
              <a:t>Kristus miesa </a:t>
            </a:r>
            <a:r>
              <a:rPr lang="lv-LV" sz="2800" dirty="0" smtClean="0"/>
              <a:t>un </a:t>
            </a:r>
            <a:r>
              <a:rPr lang="lv-LV" sz="2800" b="1" dirty="0" smtClean="0"/>
              <a:t>asinis</a:t>
            </a:r>
            <a:r>
              <a:rPr lang="lv-LV" sz="2800" dirty="0" smtClean="0"/>
              <a:t>? – </a:t>
            </a:r>
            <a:r>
              <a:rPr lang="lv-LV" sz="2800" b="1" dirty="0" smtClean="0"/>
              <a:t>Kristus</a:t>
            </a:r>
            <a:r>
              <a:rPr lang="lv-LV" sz="2800" dirty="0" smtClean="0"/>
              <a:t> to saka, tad </a:t>
            </a:r>
            <a:r>
              <a:rPr lang="lv-LV" sz="2800" b="1" dirty="0" smtClean="0"/>
              <a:t>tā</a:t>
            </a:r>
            <a:r>
              <a:rPr lang="lv-LV" sz="2800" dirty="0" smtClean="0"/>
              <a:t> arī </a:t>
            </a:r>
            <a:r>
              <a:rPr lang="lv-LV" sz="2800" b="1" dirty="0" smtClean="0"/>
              <a:t>ir</a:t>
            </a:r>
            <a:r>
              <a:rPr lang="lv-LV" sz="2800" dirty="0" smtClean="0"/>
              <a:t>. </a:t>
            </a:r>
            <a:r>
              <a:rPr lang="lv-LV" sz="2800" b="1" dirty="0" smtClean="0"/>
              <a:t>Tehnoloģija</a:t>
            </a:r>
            <a:r>
              <a:rPr lang="lv-LV" sz="2800" dirty="0" smtClean="0"/>
              <a:t> – kā, lai paliek </a:t>
            </a:r>
            <a:r>
              <a:rPr lang="lv-LV" sz="2800" b="1" dirty="0" smtClean="0"/>
              <a:t>Dieva ziņā</a:t>
            </a:r>
            <a:r>
              <a:rPr lang="lv-LV" sz="2800" dirty="0" smtClean="0"/>
              <a:t>? Mēs </a:t>
            </a:r>
            <a:r>
              <a:rPr lang="lv-LV" sz="2800" b="1" dirty="0" smtClean="0"/>
              <a:t>ticam</a:t>
            </a:r>
            <a:r>
              <a:rPr lang="lv-LV" sz="2800" dirty="0" smtClean="0"/>
              <a:t>, ka tas </a:t>
            </a:r>
            <a:r>
              <a:rPr lang="lv-LV" sz="2800" b="1" dirty="0" smtClean="0"/>
              <a:t>tā ir</a:t>
            </a:r>
            <a:r>
              <a:rPr lang="lv-LV" sz="2800" dirty="0" smtClean="0"/>
              <a:t>. </a:t>
            </a:r>
          </a:p>
          <a:p>
            <a:pPr algn="just">
              <a:buFont typeface="Wingdings" pitchFamily="2" charset="2"/>
              <a:buChar char="§"/>
            </a:pPr>
            <a:r>
              <a:rPr lang="lv-LV" sz="2800" dirty="0" smtClean="0"/>
              <a:t>Tāpēc </a:t>
            </a:r>
            <a:r>
              <a:rPr lang="lv-LV" sz="2800" b="1" dirty="0" smtClean="0"/>
              <a:t>luterāņi</a:t>
            </a:r>
            <a:r>
              <a:rPr lang="lv-LV" sz="2800" dirty="0" smtClean="0"/>
              <a:t> ar lielu </a:t>
            </a:r>
            <a:r>
              <a:rPr lang="lv-LV" sz="2800" b="1" dirty="0" smtClean="0"/>
              <a:t>pietāti</a:t>
            </a:r>
            <a:r>
              <a:rPr lang="lv-LV" sz="2800" dirty="0" smtClean="0"/>
              <a:t> izturas pret </a:t>
            </a:r>
            <a:r>
              <a:rPr lang="lv-LV" sz="2800" b="1" dirty="0" smtClean="0"/>
              <a:t>Tā Kunga mielastu.</a:t>
            </a:r>
            <a:endParaRPr lang="lv-LV" sz="2800" b="1" dirty="0" smtClean="0"/>
          </a:p>
        </p:txBody>
      </p:sp>
      <p:pic>
        <p:nvPicPr>
          <p:cNvPr id="14" name="Picture 8"/>
          <p:cNvPicPr>
            <a:picLocks noChangeAspect="1" noChangeArrowheads="1"/>
          </p:cNvPicPr>
          <p:nvPr/>
        </p:nvPicPr>
        <p:blipFill>
          <a:blip r:embed="rId2" cstate="print"/>
          <a:srcRect/>
          <a:stretch>
            <a:fillRect/>
          </a:stretch>
        </p:blipFill>
        <p:spPr bwMode="auto">
          <a:xfrm>
            <a:off x="6654796" y="3642370"/>
            <a:ext cx="2489204" cy="32156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Picture 4" descr="BIBLE016"/>
          <p:cNvPicPr>
            <a:picLocks noChangeAspect="1" noChangeArrowheads="1"/>
          </p:cNvPicPr>
          <p:nvPr/>
        </p:nvPicPr>
        <p:blipFill>
          <a:blip r:embed="rId3" cstate="print"/>
          <a:srcRect/>
          <a:stretch>
            <a:fillRect/>
          </a:stretch>
        </p:blipFill>
        <p:spPr bwMode="auto">
          <a:xfrm>
            <a:off x="6837048" y="476672"/>
            <a:ext cx="2306952" cy="2376463"/>
          </a:xfrm>
          <a:prstGeom prst="rect">
            <a:avLst/>
          </a:prstGeom>
          <a:noFill/>
          <a:ln w="9525">
            <a:noFill/>
            <a:miter lim="800000"/>
            <a:headEnd/>
            <a:tailEnd/>
          </a:ln>
        </p:spPr>
      </p:pic>
      <p:sp>
        <p:nvSpPr>
          <p:cNvPr id="16" name="AutoShape 11"/>
          <p:cNvSpPr>
            <a:spLocks noChangeArrowheads="1"/>
          </p:cNvSpPr>
          <p:nvPr/>
        </p:nvSpPr>
        <p:spPr bwMode="auto">
          <a:xfrm>
            <a:off x="7524328" y="2924944"/>
            <a:ext cx="713412" cy="639701"/>
          </a:xfrm>
          <a:prstGeom prst="downArrow">
            <a:avLst>
              <a:gd name="adj1" fmla="val 50000"/>
              <a:gd name="adj2" fmla="val 38814"/>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2000"/>
                                        <p:tgtEl>
                                          <p:spTgt spid="1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2000"/>
                                        <p:tgtEl>
                                          <p:spTgt spid="16"/>
                                        </p:tgtEl>
                                      </p:cBhvr>
                                    </p:animEffect>
                                  </p:childTnLst>
                                </p:cTn>
                              </p:par>
                              <p:par>
                                <p:cTn id="16" presetID="9"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dissolve">
                                      <p:cBhvr>
                                        <p:cTn id="18" dur="500"/>
                                        <p:tgtEl>
                                          <p:spTgt spid="15"/>
                                        </p:tgtEl>
                                      </p:cBhvr>
                                    </p:animEffect>
                                  </p:childTnLst>
                                </p:cTn>
                              </p:par>
                            </p:childTnLst>
                          </p:cTn>
                        </p:par>
                        <p:par>
                          <p:cTn id="19" fill="hold">
                            <p:stCondLst>
                              <p:cond delay="4000"/>
                            </p:stCondLst>
                            <p:childTnLst>
                              <p:par>
                                <p:cTn id="20" presetID="2" presetClass="entr" presetSubtype="4" fill="hold" nodeType="after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 calcmode="lin" valueType="num">
                                      <p:cBhvr additive="base">
                                        <p:cTn id="22"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4500"/>
                            </p:stCondLst>
                            <p:childTnLst>
                              <p:par>
                                <p:cTn id="25" presetID="2" presetClass="entr" presetSubtype="4" fill="hold" nodeType="after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anim calcmode="lin" valueType="num">
                                      <p:cBhvr additive="base">
                                        <p:cTn id="27"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4" fill="hold" nodeType="afterEffect">
                                  <p:stCondLst>
                                    <p:cond delay="0"/>
                                  </p:stCondLst>
                                  <p:childTnLst>
                                    <p:set>
                                      <p:cBhvr>
                                        <p:cTn id="31" dur="1" fill="hold">
                                          <p:stCondLst>
                                            <p:cond delay="0"/>
                                          </p:stCondLst>
                                        </p:cTn>
                                        <p:tgtEl>
                                          <p:spTgt spid="12">
                                            <p:txEl>
                                              <p:pRg st="2" end="2"/>
                                            </p:txEl>
                                          </p:spTgt>
                                        </p:tgtEl>
                                        <p:attrNameLst>
                                          <p:attrName>style.visibility</p:attrName>
                                        </p:attrNameLst>
                                      </p:cBhvr>
                                      <p:to>
                                        <p:strVal val="visible"/>
                                      </p:to>
                                    </p:set>
                                    <p:anim calcmode="lin" valueType="num">
                                      <p:cBhvr additive="base">
                                        <p:cTn id="32"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par>
                          <p:cTn id="34" fill="hold">
                            <p:stCondLst>
                              <p:cond delay="5500"/>
                            </p:stCondLst>
                            <p:childTnLst>
                              <p:par>
                                <p:cTn id="35" presetID="2" presetClass="entr" presetSubtype="4" fill="hold" nodeType="afterEffect">
                                  <p:stCondLst>
                                    <p:cond delay="0"/>
                                  </p:stCondLst>
                                  <p:childTnLst>
                                    <p:set>
                                      <p:cBhvr>
                                        <p:cTn id="36" dur="1" fill="hold">
                                          <p:stCondLst>
                                            <p:cond delay="0"/>
                                          </p:stCondLst>
                                        </p:cTn>
                                        <p:tgtEl>
                                          <p:spTgt spid="12">
                                            <p:txEl>
                                              <p:pRg st="3" end="3"/>
                                            </p:txEl>
                                          </p:spTgt>
                                        </p:tgtEl>
                                        <p:attrNameLst>
                                          <p:attrName>style.visibility</p:attrName>
                                        </p:attrNameLst>
                                      </p:cBhvr>
                                      <p:to>
                                        <p:strVal val="visible"/>
                                      </p:to>
                                    </p:set>
                                    <p:anim calcmode="lin" valueType="num">
                                      <p:cBhvr additive="base">
                                        <p:cTn id="37"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par>
                          <p:cTn id="39" fill="hold">
                            <p:stCondLst>
                              <p:cond delay="6000"/>
                            </p:stCondLst>
                            <p:childTnLst>
                              <p:par>
                                <p:cTn id="40" presetID="2" presetClass="entr" presetSubtype="4" fill="hold" nodeType="afterEffect">
                                  <p:stCondLst>
                                    <p:cond delay="0"/>
                                  </p:stCondLst>
                                  <p:childTnLst>
                                    <p:set>
                                      <p:cBhvr>
                                        <p:cTn id="41" dur="1" fill="hold">
                                          <p:stCondLst>
                                            <p:cond delay="0"/>
                                          </p:stCondLst>
                                        </p:cTn>
                                        <p:tgtEl>
                                          <p:spTgt spid="12">
                                            <p:txEl>
                                              <p:pRg st="4" end="4"/>
                                            </p:txEl>
                                          </p:spTgt>
                                        </p:tgtEl>
                                        <p:attrNameLst>
                                          <p:attrName>style.visibility</p:attrName>
                                        </p:attrNameLst>
                                      </p:cBhvr>
                                      <p:to>
                                        <p:strVal val="visible"/>
                                      </p:to>
                                    </p:set>
                                    <p:anim calcmode="lin" valueType="num">
                                      <p:cBhvr additive="base">
                                        <p:cTn id="42"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par>
                          <p:cTn id="44" fill="hold">
                            <p:stCondLst>
                              <p:cond delay="6500"/>
                            </p:stCondLst>
                            <p:childTnLst>
                              <p:par>
                                <p:cTn id="45" presetID="2" presetClass="entr" presetSubtype="4" fill="hold" nodeType="afterEffect">
                                  <p:stCondLst>
                                    <p:cond delay="0"/>
                                  </p:stCondLst>
                                  <p:childTnLst>
                                    <p:set>
                                      <p:cBhvr>
                                        <p:cTn id="46" dur="1" fill="hold">
                                          <p:stCondLst>
                                            <p:cond delay="0"/>
                                          </p:stCondLst>
                                        </p:cTn>
                                        <p:tgtEl>
                                          <p:spTgt spid="12">
                                            <p:txEl>
                                              <p:pRg st="5" end="5"/>
                                            </p:txEl>
                                          </p:spTgt>
                                        </p:tgtEl>
                                        <p:attrNameLst>
                                          <p:attrName>style.visibility</p:attrName>
                                        </p:attrNameLst>
                                      </p:cBhvr>
                                      <p:to>
                                        <p:strVal val="visible"/>
                                      </p:to>
                                    </p:set>
                                    <p:anim calcmode="lin" valueType="num">
                                      <p:cBhvr additive="base">
                                        <p:cTn id="47"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714375"/>
            <a:ext cx="9144000" cy="3032125"/>
          </a:xfrm>
          <a:prstGeom prst="rect">
            <a:avLst/>
          </a:prstGeom>
          <a:noFill/>
          <a:ln w="9525">
            <a:noFill/>
            <a:miter lim="800000"/>
            <a:headEnd/>
            <a:tailEnd/>
          </a:ln>
        </p:spPr>
        <p:txBody>
          <a:bodyPr>
            <a:spAutoFit/>
          </a:bodyPr>
          <a:lstStyle/>
          <a:p>
            <a:pPr eaLnBrk="0" hangingPunct="0">
              <a:buFont typeface="Wingdings" pitchFamily="2" charset="2"/>
              <a:buChar char="§"/>
            </a:pPr>
            <a:r>
              <a:rPr lang="lv-LV" sz="2800" b="1"/>
              <a:t>Vakarēdienā Kristus </a:t>
            </a:r>
            <a:r>
              <a:rPr lang="lv-LV" sz="2800"/>
              <a:t>tiek </a:t>
            </a:r>
            <a:r>
              <a:rPr lang="lv-LV" sz="2800" b="1"/>
              <a:t>saistīts ar realitāti </a:t>
            </a:r>
          </a:p>
          <a:p>
            <a:pPr eaLnBrk="0" hangingPunct="0">
              <a:buFont typeface="Wingdings" pitchFamily="2" charset="2"/>
              <a:buChar char="§"/>
            </a:pPr>
            <a:r>
              <a:rPr lang="lv-LV" sz="2800"/>
              <a:t>Vakarēdiens ir Kristus </a:t>
            </a:r>
            <a:r>
              <a:rPr lang="lv-LV" sz="2800" b="1"/>
              <a:t>tuvība</a:t>
            </a:r>
            <a:r>
              <a:rPr lang="lv-LV" sz="2800"/>
              <a:t> ar </a:t>
            </a:r>
            <a:r>
              <a:rPr lang="lv-LV" sz="2800" b="1"/>
              <a:t>draudzi</a:t>
            </a:r>
          </a:p>
          <a:p>
            <a:pPr eaLnBrk="0" hangingPunct="0"/>
            <a:endParaRPr lang="lv-LV" sz="1500" b="1"/>
          </a:p>
          <a:p>
            <a:pPr eaLnBrk="0" hangingPunct="0">
              <a:buFont typeface="Arial" charset="0"/>
              <a:buNone/>
            </a:pPr>
            <a:r>
              <a:rPr lang="lv-LV" sz="2800"/>
              <a:t>Saņemot Vakarēdienu, mēs skatāmies</a:t>
            </a:r>
            <a:r>
              <a:rPr lang="lv-LV" sz="2800" b="1"/>
              <a:t> 3 virzienos:</a:t>
            </a:r>
            <a:r>
              <a:rPr lang="lv-LV" sz="2800"/>
              <a:t> </a:t>
            </a:r>
          </a:p>
          <a:p>
            <a:pPr eaLnBrk="0" hangingPunct="0">
              <a:buFont typeface="Wingdings" pitchFamily="2" charset="2"/>
              <a:buChar char="§"/>
            </a:pPr>
            <a:r>
              <a:rPr lang="lv-LV" sz="2800" b="1"/>
              <a:t>pagātnē</a:t>
            </a:r>
            <a:r>
              <a:rPr lang="lv-LV" sz="2800"/>
              <a:t> - ar </a:t>
            </a:r>
            <a:r>
              <a:rPr lang="lv-LV" sz="2800" b="1"/>
              <a:t>pateicību par Kristu paveikto</a:t>
            </a:r>
            <a:r>
              <a:rPr lang="lv-LV" sz="2800"/>
              <a:t> </a:t>
            </a:r>
          </a:p>
          <a:p>
            <a:pPr eaLnBrk="0" hangingPunct="0">
              <a:buFont typeface="Wingdings" pitchFamily="2" charset="2"/>
              <a:buChar char="§"/>
            </a:pPr>
            <a:r>
              <a:rPr lang="lv-LV" sz="2800" b="1"/>
              <a:t>tagadnē</a:t>
            </a:r>
            <a:r>
              <a:rPr lang="lv-LV" sz="2800"/>
              <a:t> - sev apkārt uz </a:t>
            </a:r>
            <a:r>
              <a:rPr lang="lv-LV" sz="2800" b="1"/>
              <a:t>kristīgo kopību</a:t>
            </a:r>
          </a:p>
          <a:p>
            <a:pPr eaLnBrk="0" hangingPunct="0">
              <a:buFont typeface="Wingdings" pitchFamily="2" charset="2"/>
              <a:buChar char="§"/>
            </a:pPr>
            <a:r>
              <a:rPr lang="lv-LV" sz="2800" b="1"/>
              <a:t>nākotnē</a:t>
            </a:r>
            <a:r>
              <a:rPr lang="lv-LV" sz="2800"/>
              <a:t> - uz </a:t>
            </a:r>
            <a:r>
              <a:rPr lang="lv-LV" sz="2800" b="1"/>
              <a:t>priekšu ar cerībām </a:t>
            </a:r>
          </a:p>
          <a:p>
            <a:pPr eaLnBrk="0" hangingPunct="0">
              <a:buFont typeface="Wingdings" pitchFamily="2" charset="2"/>
              <a:buChar char="§"/>
            </a:pPr>
            <a:endParaRPr lang="lv-LV" sz="800" b="1"/>
          </a:p>
        </p:txBody>
      </p:sp>
      <p:sp>
        <p:nvSpPr>
          <p:cNvPr id="9219"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7A5BF896-F456-4CF5-9835-D70E9EC1C0A1}" type="slidenum">
              <a:rPr lang="lv-LV" sz="1400"/>
              <a:pPr algn="r"/>
              <a:t>4</a:t>
            </a:fld>
            <a:endParaRPr lang="lv-LV" sz="1400"/>
          </a:p>
        </p:txBody>
      </p:sp>
      <p:sp>
        <p:nvSpPr>
          <p:cNvPr id="9" name="Rectangle 2"/>
          <p:cNvSpPr>
            <a:spLocks noChangeArrowheads="1"/>
          </p:cNvSpPr>
          <p:nvPr/>
        </p:nvSpPr>
        <p:spPr bwMode="auto">
          <a:xfrm>
            <a:off x="0" y="0"/>
            <a:ext cx="9143999" cy="692150"/>
          </a:xfrm>
          <a:prstGeom prst="rect">
            <a:avLst/>
          </a:prstGeom>
          <a:noFill/>
          <a:ln w="9525">
            <a:noFill/>
            <a:miter lim="800000"/>
            <a:headEnd/>
            <a:tailEnd/>
          </a:ln>
        </p:spPr>
        <p:txBody>
          <a:bodyPr anchor="ctr"/>
          <a:lstStyle/>
          <a:p>
            <a:pPr algn="ctr"/>
            <a:r>
              <a:rPr lang="lv-LV" sz="4400" b="1" dirty="0" smtClean="0"/>
              <a:t>Vakarēdiens:</a:t>
            </a:r>
            <a:r>
              <a:rPr lang="lv-LV" sz="4400" b="1" dirty="0" smtClean="0"/>
              <a:t> pārlaicīgs notikums</a:t>
            </a:r>
            <a:endParaRPr lang="lv-LV" sz="4400" b="1" dirty="0"/>
          </a:p>
        </p:txBody>
      </p:sp>
      <p:pic>
        <p:nvPicPr>
          <p:cNvPr id="6146" name="Picture 2" descr="The Last Supper: The Greatest Masterpiece of the Renaissance"/>
          <p:cNvPicPr>
            <a:picLocks noChangeAspect="1" noChangeArrowheads="1"/>
          </p:cNvPicPr>
          <p:nvPr/>
        </p:nvPicPr>
        <p:blipFill>
          <a:blip r:embed="rId2" cstate="print"/>
          <a:srcRect t="21154"/>
          <a:stretch>
            <a:fillRect/>
          </a:stretch>
        </p:blipFill>
        <p:spPr bwMode="auto">
          <a:xfrm>
            <a:off x="251520" y="3501008"/>
            <a:ext cx="8572500" cy="335699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additive="base">
                                        <p:cTn id="1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 calcmode="lin" valueType="num">
                                      <p:cBhvr additive="base">
                                        <p:cTn id="2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 calcmode="lin" valueType="num">
                                      <p:cBhvr additive="base">
                                        <p:cTn id="3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ppt_x"/>
                                          </p:val>
                                        </p:tav>
                                        <p:tav tm="100000">
                                          <p:val>
                                            <p:strVal val="#ppt_x"/>
                                          </p:val>
                                        </p:tav>
                                      </p:tavLst>
                                    </p:anim>
                                    <p:anim calcmode="lin" valueType="num">
                                      <p:cBhvr additive="base">
                                        <p:cTn id="4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What is the importance of the Lord's supper? | Biblword.net"/>
          <p:cNvPicPr>
            <a:picLocks noChangeAspect="1" noChangeArrowheads="1"/>
          </p:cNvPicPr>
          <p:nvPr/>
        </p:nvPicPr>
        <p:blipFill>
          <a:blip r:embed="rId2" cstate="print"/>
          <a:srcRect l="40243" r="5612"/>
          <a:stretch>
            <a:fillRect/>
          </a:stretch>
        </p:blipFill>
        <p:spPr bwMode="auto">
          <a:xfrm>
            <a:off x="6300192" y="2492896"/>
            <a:ext cx="2843808" cy="3581029"/>
          </a:xfrm>
          <a:prstGeom prst="rect">
            <a:avLst/>
          </a:prstGeom>
          <a:ln>
            <a:noFill/>
          </a:ln>
          <a:effectLst>
            <a:softEdge rad="112500"/>
          </a:effectLst>
        </p:spPr>
      </p:pic>
      <p:sp>
        <p:nvSpPr>
          <p:cNvPr id="5123"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841D67D6-1ECE-4EB0-9AB9-AB3D242D97F5}" type="slidenum">
              <a:rPr lang="lv-LV" sz="1400"/>
              <a:pPr algn="r"/>
              <a:t>5</a:t>
            </a:fld>
            <a:endParaRPr lang="lv-LV" sz="1400"/>
          </a:p>
        </p:txBody>
      </p:sp>
      <p:sp>
        <p:nvSpPr>
          <p:cNvPr id="6147" name="Rectangle 2"/>
          <p:cNvSpPr>
            <a:spLocks noChangeArrowheads="1"/>
          </p:cNvSpPr>
          <p:nvPr/>
        </p:nvSpPr>
        <p:spPr bwMode="auto">
          <a:xfrm>
            <a:off x="0" y="0"/>
            <a:ext cx="9144000" cy="692150"/>
          </a:xfrm>
          <a:prstGeom prst="rect">
            <a:avLst/>
          </a:prstGeom>
          <a:noFill/>
          <a:ln w="9525">
            <a:noFill/>
            <a:miter lim="800000"/>
            <a:headEnd/>
            <a:tailEnd/>
          </a:ln>
        </p:spPr>
        <p:txBody>
          <a:bodyPr anchor="ctr"/>
          <a:lstStyle/>
          <a:p>
            <a:pPr algn="ctr"/>
            <a:r>
              <a:rPr lang="lv-LV" sz="3600" b="1" dirty="0" smtClean="0"/>
              <a:t>Vakarēdiens: Dievs vai cilvēka darbs?</a:t>
            </a:r>
            <a:endParaRPr lang="lv-LV" sz="3600" b="1" dirty="0"/>
          </a:p>
        </p:txBody>
      </p:sp>
      <p:sp>
        <p:nvSpPr>
          <p:cNvPr id="10" name="Rectangle 9"/>
          <p:cNvSpPr>
            <a:spLocks noChangeArrowheads="1"/>
          </p:cNvSpPr>
          <p:nvPr/>
        </p:nvSpPr>
        <p:spPr bwMode="auto">
          <a:xfrm>
            <a:off x="0" y="620688"/>
            <a:ext cx="6876256" cy="6124754"/>
          </a:xfrm>
          <a:prstGeom prst="rect">
            <a:avLst/>
          </a:prstGeom>
          <a:noFill/>
          <a:ln w="9525">
            <a:noFill/>
            <a:miter lim="800000"/>
            <a:headEnd/>
            <a:tailEnd/>
          </a:ln>
        </p:spPr>
        <p:txBody>
          <a:bodyPr wrap="square">
            <a:spAutoFit/>
          </a:bodyPr>
          <a:lstStyle/>
          <a:p>
            <a:pPr>
              <a:buFont typeface="Wingdings" pitchFamily="2" charset="2"/>
              <a:buChar char="§"/>
            </a:pPr>
            <a:r>
              <a:rPr lang="lv-LV" sz="2800" b="1" dirty="0" smtClean="0"/>
              <a:t>Sv.Vakarēdiens</a:t>
            </a:r>
            <a:r>
              <a:rPr lang="lv-LV" sz="2800" dirty="0" smtClean="0"/>
              <a:t> nav pamatots </a:t>
            </a:r>
            <a:r>
              <a:rPr lang="lv-LV" sz="2800" b="1" dirty="0" smtClean="0"/>
              <a:t>cilvēka svētumā</a:t>
            </a:r>
            <a:r>
              <a:rPr lang="lv-LV" sz="2800" dirty="0" smtClean="0"/>
              <a:t>, bet </a:t>
            </a:r>
            <a:r>
              <a:rPr lang="lv-LV" sz="2800" b="1" dirty="0" smtClean="0"/>
              <a:t>Dieva vārdā</a:t>
            </a:r>
            <a:r>
              <a:rPr lang="lv-LV" sz="2800" dirty="0" smtClean="0"/>
              <a:t>.</a:t>
            </a:r>
          </a:p>
          <a:p>
            <a:pPr>
              <a:buFont typeface="Wingdings" pitchFamily="2" charset="2"/>
              <a:buChar char="§"/>
            </a:pPr>
            <a:r>
              <a:rPr lang="lv-LV" sz="2800" b="1" dirty="0" smtClean="0"/>
              <a:t>Neviens</a:t>
            </a:r>
            <a:r>
              <a:rPr lang="lv-LV" sz="2800" dirty="0" smtClean="0"/>
              <a:t> nespēj </a:t>
            </a:r>
            <a:r>
              <a:rPr lang="lv-LV" sz="2800" b="1" dirty="0" smtClean="0"/>
              <a:t>Vakarēdienu</a:t>
            </a:r>
            <a:r>
              <a:rPr lang="lv-LV" sz="2800" dirty="0" smtClean="0"/>
              <a:t> </a:t>
            </a:r>
            <a:r>
              <a:rPr lang="lv-LV" sz="2800" b="1" dirty="0" smtClean="0"/>
              <a:t>izmainīt</a:t>
            </a:r>
            <a:r>
              <a:rPr lang="lv-LV" sz="2800" dirty="0" smtClean="0"/>
              <a:t> vai </a:t>
            </a:r>
            <a:r>
              <a:rPr lang="lv-LV" sz="2800" b="1" dirty="0" smtClean="0"/>
              <a:t>sagrozīt</a:t>
            </a:r>
            <a:r>
              <a:rPr lang="lv-LV" sz="2800" dirty="0" smtClean="0"/>
              <a:t> - arī tad, ja to lieto </a:t>
            </a:r>
            <a:r>
              <a:rPr lang="lv-LV" sz="2800" b="1" dirty="0" smtClean="0"/>
              <a:t>necienīgi</a:t>
            </a:r>
            <a:r>
              <a:rPr lang="lv-LV" sz="2800" dirty="0" smtClean="0"/>
              <a:t>, jo cilvēka </a:t>
            </a:r>
            <a:r>
              <a:rPr lang="lv-LV" sz="2800" b="1" dirty="0" smtClean="0"/>
              <a:t>necienības</a:t>
            </a:r>
            <a:r>
              <a:rPr lang="lv-LV" sz="2800" dirty="0" smtClean="0"/>
              <a:t> vai </a:t>
            </a:r>
            <a:r>
              <a:rPr lang="lv-LV" sz="2800" b="1" dirty="0" smtClean="0"/>
              <a:t>neticības</a:t>
            </a:r>
            <a:r>
              <a:rPr lang="lv-LV" sz="2800" dirty="0" smtClean="0"/>
              <a:t> dēļ </a:t>
            </a:r>
            <a:r>
              <a:rPr lang="lv-LV" sz="2800" b="1" dirty="0" smtClean="0"/>
              <a:t>Dieva Vārds </a:t>
            </a:r>
            <a:r>
              <a:rPr lang="lv-LV" sz="2800" dirty="0" smtClean="0"/>
              <a:t>un </a:t>
            </a:r>
            <a:r>
              <a:rPr lang="lv-LV" sz="2800" b="1" dirty="0" smtClean="0"/>
              <a:t>Sakraments</a:t>
            </a:r>
            <a:r>
              <a:rPr lang="lv-LV" sz="2800" dirty="0" smtClean="0"/>
              <a:t> nekļūst </a:t>
            </a:r>
            <a:r>
              <a:rPr lang="lv-LV" sz="2800" b="1" dirty="0" smtClean="0"/>
              <a:t>nepatiess</a:t>
            </a:r>
            <a:r>
              <a:rPr lang="lv-LV" sz="2800" dirty="0" smtClean="0"/>
              <a:t>.</a:t>
            </a:r>
          </a:p>
          <a:p>
            <a:pPr>
              <a:buFont typeface="Wingdings" pitchFamily="2" charset="2"/>
              <a:buChar char="§"/>
            </a:pPr>
            <a:r>
              <a:rPr lang="lv-LV" sz="2800" dirty="0" smtClean="0"/>
              <a:t>Pat ja </a:t>
            </a:r>
            <a:r>
              <a:rPr lang="lv-LV" sz="2800" b="1" dirty="0" smtClean="0"/>
              <a:t>Vakarēdienu</a:t>
            </a:r>
            <a:r>
              <a:rPr lang="lv-LV" sz="2800" dirty="0" smtClean="0"/>
              <a:t> </a:t>
            </a:r>
            <a:r>
              <a:rPr lang="lv-LV" sz="2800" b="1" dirty="0" smtClean="0"/>
              <a:t>pasniedz</a:t>
            </a:r>
            <a:r>
              <a:rPr lang="lv-LV" sz="2800" dirty="0" smtClean="0"/>
              <a:t> vai </a:t>
            </a:r>
            <a:r>
              <a:rPr lang="lv-LV" sz="2800" b="1" dirty="0" smtClean="0"/>
              <a:t>saņem</a:t>
            </a:r>
            <a:r>
              <a:rPr lang="lv-LV" sz="2800" dirty="0" smtClean="0"/>
              <a:t> </a:t>
            </a:r>
            <a:r>
              <a:rPr lang="lv-LV" sz="2800" b="1" dirty="0" smtClean="0"/>
              <a:t>nelietis</a:t>
            </a:r>
            <a:r>
              <a:rPr lang="lv-LV" sz="2800" dirty="0" smtClean="0"/>
              <a:t> vai </a:t>
            </a:r>
            <a:r>
              <a:rPr lang="lv-LV" sz="2800" b="1" dirty="0" smtClean="0"/>
              <a:t>neticīgais</a:t>
            </a:r>
            <a:r>
              <a:rPr lang="lv-LV" sz="2800" dirty="0" smtClean="0"/>
              <a:t> (kā padomju laikos), cilvēks  tomēr saņem </a:t>
            </a:r>
            <a:r>
              <a:rPr lang="lv-LV" sz="2800" b="1" dirty="0" smtClean="0"/>
              <a:t>patiesu Vakarēdienu</a:t>
            </a:r>
            <a:r>
              <a:rPr lang="lv-LV" sz="2800" dirty="0" smtClean="0"/>
              <a:t>, </a:t>
            </a:r>
            <a:r>
              <a:rPr lang="lv-LV" sz="2800" b="1" dirty="0" smtClean="0"/>
              <a:t>Kristus miesu </a:t>
            </a:r>
            <a:r>
              <a:rPr lang="lv-LV" sz="2800" dirty="0" smtClean="0"/>
              <a:t>un </a:t>
            </a:r>
            <a:r>
              <a:rPr lang="lv-LV" sz="2800" b="1" dirty="0" smtClean="0"/>
              <a:t>asinis</a:t>
            </a:r>
            <a:r>
              <a:rPr lang="lv-LV" sz="2800" dirty="0" smtClean="0"/>
              <a:t>.</a:t>
            </a:r>
          </a:p>
          <a:p>
            <a:pPr>
              <a:buFont typeface="Wingdings" pitchFamily="2" charset="2"/>
              <a:buChar char="§"/>
            </a:pPr>
            <a:r>
              <a:rPr lang="lv-LV" sz="2800" b="1" dirty="0" smtClean="0"/>
              <a:t>Kristus iestādījuma vārdos </a:t>
            </a:r>
            <a:r>
              <a:rPr lang="lv-LV" sz="2800" dirty="0" smtClean="0"/>
              <a:t>ir mūsu </a:t>
            </a:r>
            <a:r>
              <a:rPr lang="lv-LV" sz="2800" b="1" dirty="0" smtClean="0"/>
              <a:t>pamats</a:t>
            </a:r>
            <a:r>
              <a:rPr lang="lv-LV" sz="2800" dirty="0" smtClean="0"/>
              <a:t>, </a:t>
            </a:r>
            <a:r>
              <a:rPr lang="lv-LV" sz="2800" b="1" dirty="0" smtClean="0"/>
              <a:t>drošība</a:t>
            </a:r>
            <a:r>
              <a:rPr lang="lv-LV" sz="2800" dirty="0" smtClean="0"/>
              <a:t> un </a:t>
            </a:r>
            <a:r>
              <a:rPr lang="lv-LV" sz="2800" b="1" dirty="0" smtClean="0"/>
              <a:t>patvērums</a:t>
            </a:r>
            <a:r>
              <a:rPr lang="lv-LV" sz="2800" dirty="0" smtClean="0"/>
              <a:t> pret visiem </a:t>
            </a:r>
            <a:r>
              <a:rPr lang="lv-LV" sz="2800" b="1" dirty="0" smtClean="0"/>
              <a:t>maldiem</a:t>
            </a:r>
            <a:r>
              <a:rPr lang="lv-LV" sz="2800" dirty="0" smtClean="0"/>
              <a:t> un </a:t>
            </a:r>
            <a:r>
              <a:rPr lang="lv-LV" sz="2800" b="1" dirty="0" smtClean="0"/>
              <a:t>kārdinājumiem</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9698"/>
                                        </p:tgtEl>
                                        <p:attrNameLst>
                                          <p:attrName>style.visibility</p:attrName>
                                        </p:attrNameLst>
                                      </p:cBhvr>
                                      <p:to>
                                        <p:strVal val="visible"/>
                                      </p:to>
                                    </p:set>
                                    <p:animEffect transition="in" filter="fade">
                                      <p:cBhvr>
                                        <p:cTn id="11" dur="2000"/>
                                        <p:tgtEl>
                                          <p:spTgt spid="296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 calcmode="lin" valueType="num">
                                      <p:cBhvr additive="base">
                                        <p:cTn id="1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10">
                                            <p:txEl>
                                              <p:pRg st="1" end="1"/>
                                            </p:txEl>
                                          </p:spTgt>
                                        </p:tgtEl>
                                        <p:attrNameLst>
                                          <p:attrName>style.visibility</p:attrName>
                                        </p:attrNameLst>
                                      </p:cBhvr>
                                      <p:to>
                                        <p:strVal val="visible"/>
                                      </p:to>
                                    </p:set>
                                    <p:anim calcmode="lin" valueType="num">
                                      <p:cBhvr additive="base">
                                        <p:cTn id="20"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additive="base">
                                        <p:cTn id="2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10">
                                            <p:txEl>
                                              <p:pRg st="3" end="3"/>
                                            </p:txEl>
                                          </p:spTgt>
                                        </p:tgtEl>
                                        <p:attrNameLst>
                                          <p:attrName>style.visibility</p:attrName>
                                        </p:attrNameLst>
                                      </p:cBhvr>
                                      <p:to>
                                        <p:strVal val="visible"/>
                                      </p:to>
                                    </p:set>
                                    <p:anim calcmode="lin" valueType="num">
                                      <p:cBhvr additive="base">
                                        <p:cTn id="30"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1500188"/>
            <a:ext cx="9144000" cy="2739211"/>
          </a:xfrm>
          <a:prstGeom prst="rect">
            <a:avLst/>
          </a:prstGeom>
          <a:noFill/>
          <a:ln w="9525">
            <a:noFill/>
            <a:miter lim="800000"/>
            <a:headEnd/>
            <a:tailEnd/>
          </a:ln>
        </p:spPr>
        <p:txBody>
          <a:bodyPr>
            <a:spAutoFit/>
          </a:bodyPr>
          <a:lstStyle/>
          <a:p>
            <a:pPr algn="just">
              <a:buFont typeface="Wingdings" pitchFamily="2" charset="2"/>
              <a:buChar char="§"/>
            </a:pPr>
            <a:r>
              <a:rPr lang="lv-LV" sz="2800" b="1" dirty="0" smtClean="0"/>
              <a:t>Mazais Katehisms</a:t>
            </a:r>
            <a:r>
              <a:rPr lang="lv-LV" sz="2800" dirty="0" smtClean="0"/>
              <a:t>: </a:t>
            </a:r>
            <a:r>
              <a:rPr lang="en-US" sz="2800" dirty="0" smtClean="0"/>
              <a:t>To </a:t>
            </a:r>
            <a:r>
              <a:rPr lang="en-US" sz="2800" dirty="0"/>
              <a:t>mums </a:t>
            </a:r>
            <a:r>
              <a:rPr lang="lv-LV" sz="2800" dirty="0"/>
              <a:t>rāda vārdi: “</a:t>
            </a:r>
            <a:r>
              <a:rPr lang="lv-LV" sz="2800" i="1" dirty="0"/>
              <a:t>par jums dota</a:t>
            </a:r>
            <a:r>
              <a:rPr lang="lv-LV" sz="2800" dirty="0"/>
              <a:t>” un “</a:t>
            </a:r>
            <a:r>
              <a:rPr lang="lv-LV" sz="2800" i="1" dirty="0"/>
              <a:t>izlietas grēku piedošanai</a:t>
            </a:r>
            <a:r>
              <a:rPr lang="lv-LV" sz="2800" dirty="0"/>
              <a:t>”, proti, ka ar šiem vārdiem mums Sakramentā tiek </a:t>
            </a:r>
            <a:r>
              <a:rPr lang="lv-LV" sz="2800" b="1" dirty="0"/>
              <a:t>dota grēku piedošana</a:t>
            </a:r>
            <a:r>
              <a:rPr lang="lv-LV" sz="2800" dirty="0"/>
              <a:t>, </a:t>
            </a:r>
            <a:r>
              <a:rPr lang="lv-LV" sz="2800" b="1" dirty="0"/>
              <a:t>dzīvība</a:t>
            </a:r>
            <a:r>
              <a:rPr lang="lv-LV" sz="2800" dirty="0"/>
              <a:t> un </a:t>
            </a:r>
            <a:r>
              <a:rPr lang="lv-LV" sz="2800" b="1" dirty="0"/>
              <a:t>svētlaime</a:t>
            </a:r>
            <a:r>
              <a:rPr lang="lv-LV" sz="2800" dirty="0"/>
              <a:t>; jo, kur grēku piedošana, tur arī dzīvība un svētlaime</a:t>
            </a:r>
            <a:r>
              <a:rPr lang="en-US" sz="3200" dirty="0"/>
              <a:t>.</a:t>
            </a:r>
            <a:r>
              <a:rPr lang="lv-LV" sz="2800" dirty="0"/>
              <a:t> </a:t>
            </a:r>
            <a:r>
              <a:rPr lang="lv-LV" sz="2800" b="1" dirty="0" smtClean="0"/>
              <a:t>Kas</a:t>
            </a:r>
            <a:r>
              <a:rPr lang="lv-LV" sz="2800" dirty="0" smtClean="0"/>
              <a:t> </a:t>
            </a:r>
            <a:r>
              <a:rPr lang="lv-LV" sz="2800" dirty="0"/>
              <a:t>šiem vārdiem </a:t>
            </a:r>
            <a:r>
              <a:rPr lang="lv-LV" sz="2800" b="1" dirty="0"/>
              <a:t>tic</a:t>
            </a:r>
            <a:r>
              <a:rPr lang="lv-LV" sz="2800" dirty="0"/>
              <a:t>, tas </a:t>
            </a:r>
            <a:r>
              <a:rPr lang="lv-LV" sz="2800" b="1" dirty="0"/>
              <a:t>iegūst</a:t>
            </a:r>
            <a:r>
              <a:rPr lang="lv-LV" sz="2800" dirty="0"/>
              <a:t>, ko tie saka un </a:t>
            </a:r>
            <a:r>
              <a:rPr lang="lv-LV" sz="2800" b="1" dirty="0"/>
              <a:t>ko tie sola</a:t>
            </a:r>
            <a:r>
              <a:rPr lang="lv-LV" sz="2800" dirty="0"/>
              <a:t>, proti - </a:t>
            </a:r>
            <a:r>
              <a:rPr lang="lv-LV" sz="2800" b="1" dirty="0"/>
              <a:t>grēku piedošanu</a:t>
            </a:r>
            <a:r>
              <a:rPr lang="lv-LV" sz="2800" dirty="0"/>
              <a:t>.</a:t>
            </a:r>
          </a:p>
        </p:txBody>
      </p:sp>
      <p:sp>
        <p:nvSpPr>
          <p:cNvPr id="7171"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7DFFE7D8-291B-4325-AE65-FB0E83BB7B50}" type="slidenum">
              <a:rPr lang="lv-LV" sz="1400"/>
              <a:pPr algn="r"/>
              <a:t>6</a:t>
            </a:fld>
            <a:endParaRPr lang="lv-LV" sz="1400"/>
          </a:p>
        </p:txBody>
      </p:sp>
      <p:sp>
        <p:nvSpPr>
          <p:cNvPr id="2" name="Rectangle 2"/>
          <p:cNvSpPr>
            <a:spLocks noChangeArrowheads="1"/>
          </p:cNvSpPr>
          <p:nvPr/>
        </p:nvSpPr>
        <p:spPr bwMode="auto">
          <a:xfrm>
            <a:off x="468313" y="0"/>
            <a:ext cx="8229600" cy="692150"/>
          </a:xfrm>
          <a:prstGeom prst="rect">
            <a:avLst/>
          </a:prstGeom>
          <a:noFill/>
          <a:ln w="9525">
            <a:noFill/>
            <a:miter lim="800000"/>
            <a:headEnd/>
            <a:tailEnd/>
          </a:ln>
        </p:spPr>
        <p:txBody>
          <a:bodyPr anchor="ctr"/>
          <a:lstStyle/>
          <a:p>
            <a:pPr algn="ctr"/>
            <a:r>
              <a:rPr lang="lv-LV" sz="4400" b="1"/>
              <a:t>Ko dod Sv. Vakarēdiens?</a:t>
            </a:r>
          </a:p>
        </p:txBody>
      </p:sp>
      <p:sp>
        <p:nvSpPr>
          <p:cNvPr id="7" name="Rectangle 6"/>
          <p:cNvSpPr>
            <a:spLocks noChangeArrowheads="1"/>
          </p:cNvSpPr>
          <p:nvPr/>
        </p:nvSpPr>
        <p:spPr bwMode="auto">
          <a:xfrm>
            <a:off x="0" y="642938"/>
            <a:ext cx="9144000" cy="954087"/>
          </a:xfrm>
          <a:prstGeom prst="rect">
            <a:avLst/>
          </a:prstGeom>
          <a:noFill/>
          <a:ln w="9525">
            <a:noFill/>
            <a:miter lim="800000"/>
            <a:headEnd/>
            <a:tailEnd/>
          </a:ln>
        </p:spPr>
        <p:txBody>
          <a:bodyPr>
            <a:spAutoFit/>
          </a:bodyPr>
          <a:lstStyle/>
          <a:p>
            <a:pPr algn="just"/>
            <a:r>
              <a:rPr lang="lv-LV" sz="2800" i="1" dirty="0"/>
              <a:t>Jņ.6:51 Es esmu dzīvā maize, kas nākusi no debesīm. Kas ēdīs no šīs maizes, tas dzīvos mūžīgi.</a:t>
            </a:r>
          </a:p>
        </p:txBody>
      </p:sp>
      <p:pic>
        <p:nvPicPr>
          <p:cNvPr id="8" name="Picture 8"/>
          <p:cNvPicPr>
            <a:picLocks noChangeAspect="1" noChangeArrowheads="1"/>
          </p:cNvPicPr>
          <p:nvPr/>
        </p:nvPicPr>
        <p:blipFill>
          <a:blip r:embed="rId2" cstate="print"/>
          <a:srcRect/>
          <a:stretch>
            <a:fillRect/>
          </a:stretch>
        </p:blipFill>
        <p:spPr bwMode="auto">
          <a:xfrm>
            <a:off x="1331640" y="4077072"/>
            <a:ext cx="6740822" cy="278092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841D67D6-1ECE-4EB0-9AB9-AB3D242D97F5}" type="slidenum">
              <a:rPr lang="lv-LV" sz="1400"/>
              <a:pPr algn="r"/>
              <a:t>7</a:t>
            </a:fld>
            <a:endParaRPr lang="lv-LV" sz="1400"/>
          </a:p>
        </p:txBody>
      </p:sp>
      <p:sp>
        <p:nvSpPr>
          <p:cNvPr id="6147" name="Rectangle 2"/>
          <p:cNvSpPr>
            <a:spLocks noChangeArrowheads="1"/>
          </p:cNvSpPr>
          <p:nvPr/>
        </p:nvSpPr>
        <p:spPr bwMode="auto">
          <a:xfrm>
            <a:off x="0" y="0"/>
            <a:ext cx="9144000" cy="692150"/>
          </a:xfrm>
          <a:prstGeom prst="rect">
            <a:avLst/>
          </a:prstGeom>
          <a:noFill/>
          <a:ln w="9525">
            <a:noFill/>
            <a:miter lim="800000"/>
            <a:headEnd/>
            <a:tailEnd/>
          </a:ln>
        </p:spPr>
        <p:txBody>
          <a:bodyPr anchor="ctr"/>
          <a:lstStyle/>
          <a:p>
            <a:pPr algn="ctr"/>
            <a:r>
              <a:rPr lang="lv-LV" sz="4400" b="1" dirty="0" smtClean="0"/>
              <a:t>Vakarēdiens: Barība dvēselei</a:t>
            </a:r>
            <a:endParaRPr lang="lv-LV" sz="4400" b="1" dirty="0"/>
          </a:p>
        </p:txBody>
      </p:sp>
      <p:pic>
        <p:nvPicPr>
          <p:cNvPr id="46088" name="Picture 8"/>
          <p:cNvPicPr>
            <a:picLocks noChangeAspect="1" noChangeArrowheads="1"/>
          </p:cNvPicPr>
          <p:nvPr/>
        </p:nvPicPr>
        <p:blipFill>
          <a:blip r:embed="rId2" cstate="print"/>
          <a:srcRect/>
          <a:stretch>
            <a:fillRect/>
          </a:stretch>
        </p:blipFill>
        <p:spPr bwMode="auto">
          <a:xfrm>
            <a:off x="6588224" y="1340768"/>
            <a:ext cx="2555776" cy="37890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Rectangle 9"/>
          <p:cNvSpPr>
            <a:spLocks noChangeArrowheads="1"/>
          </p:cNvSpPr>
          <p:nvPr/>
        </p:nvSpPr>
        <p:spPr bwMode="auto">
          <a:xfrm>
            <a:off x="0" y="692696"/>
            <a:ext cx="6588224" cy="6124754"/>
          </a:xfrm>
          <a:prstGeom prst="rect">
            <a:avLst/>
          </a:prstGeom>
          <a:noFill/>
          <a:ln w="9525">
            <a:noFill/>
            <a:miter lim="800000"/>
            <a:headEnd/>
            <a:tailEnd/>
          </a:ln>
        </p:spPr>
        <p:txBody>
          <a:bodyPr wrap="square">
            <a:spAutoFit/>
          </a:bodyPr>
          <a:lstStyle/>
          <a:p>
            <a:pPr>
              <a:buFont typeface="Wingdings" pitchFamily="2" charset="2"/>
              <a:buChar char="§"/>
            </a:pPr>
            <a:r>
              <a:rPr lang="lv-LV" sz="2800" dirty="0" smtClean="0"/>
              <a:t>Lai gan </a:t>
            </a:r>
            <a:r>
              <a:rPr lang="lv-LV" sz="2800" b="1" dirty="0" smtClean="0"/>
              <a:t>caur Kristību piedzimstam </a:t>
            </a:r>
            <a:r>
              <a:rPr lang="lv-LV" sz="2800" dirty="0" smtClean="0"/>
              <a:t>no </a:t>
            </a:r>
            <a:r>
              <a:rPr lang="lv-LV" sz="2800" b="1" dirty="0" smtClean="0"/>
              <a:t>jauna</a:t>
            </a:r>
            <a:r>
              <a:rPr lang="lv-LV" sz="2800" dirty="0" smtClean="0"/>
              <a:t>, tomēr mums paliek mūsu </a:t>
            </a:r>
            <a:r>
              <a:rPr lang="lv-LV" sz="2800" b="1" dirty="0" smtClean="0"/>
              <a:t>vecā daba</a:t>
            </a:r>
            <a:r>
              <a:rPr lang="lv-LV" sz="2800" dirty="0" smtClean="0"/>
              <a:t> – </a:t>
            </a:r>
            <a:r>
              <a:rPr lang="lv-LV" sz="2800" b="1" dirty="0" smtClean="0"/>
              <a:t>miesā</a:t>
            </a:r>
            <a:r>
              <a:rPr lang="lv-LV" sz="2800" dirty="0" smtClean="0"/>
              <a:t> un </a:t>
            </a:r>
            <a:r>
              <a:rPr lang="lv-LV" sz="2800" b="1" dirty="0" smtClean="0"/>
              <a:t>asinīs</a:t>
            </a:r>
            <a:r>
              <a:rPr lang="lv-LV" sz="2800" dirty="0" smtClean="0"/>
              <a:t>, kurā ir </a:t>
            </a:r>
            <a:r>
              <a:rPr lang="lv-LV" sz="2800" b="1" dirty="0" smtClean="0"/>
              <a:t>daudz</a:t>
            </a:r>
            <a:r>
              <a:rPr lang="lv-LV" sz="2800" dirty="0" smtClean="0"/>
              <a:t> </a:t>
            </a:r>
            <a:r>
              <a:rPr lang="lv-LV" sz="2800" b="1" dirty="0" smtClean="0"/>
              <a:t>grūtību</a:t>
            </a:r>
            <a:r>
              <a:rPr lang="lv-LV" sz="2800" dirty="0" smtClean="0"/>
              <a:t> un </a:t>
            </a:r>
            <a:r>
              <a:rPr lang="lv-LV" sz="2800" b="1" dirty="0" smtClean="0"/>
              <a:t>kārdinājumu</a:t>
            </a:r>
            <a:r>
              <a:rPr lang="lv-LV" sz="2800" dirty="0" smtClean="0"/>
              <a:t> no </a:t>
            </a:r>
            <a:r>
              <a:rPr lang="lv-LV" sz="2800" b="1" dirty="0" smtClean="0"/>
              <a:t>velna</a:t>
            </a:r>
            <a:r>
              <a:rPr lang="lv-LV" sz="2800" dirty="0" smtClean="0"/>
              <a:t> un </a:t>
            </a:r>
            <a:r>
              <a:rPr lang="lv-LV" sz="2800" b="1" dirty="0" smtClean="0"/>
              <a:t>pasaules</a:t>
            </a:r>
            <a:r>
              <a:rPr lang="lv-LV" sz="2800" dirty="0" smtClean="0"/>
              <a:t>, ka bieži </a:t>
            </a:r>
            <a:r>
              <a:rPr lang="lv-LV" sz="2800" b="1" dirty="0" smtClean="0"/>
              <a:t>nogurstam</a:t>
            </a:r>
            <a:r>
              <a:rPr lang="lv-LV" sz="2800" dirty="0" smtClean="0"/>
              <a:t> un </a:t>
            </a:r>
            <a:r>
              <a:rPr lang="lv-LV" sz="2800" b="1" dirty="0" smtClean="0"/>
              <a:t>kļūstam nespēcīgi</a:t>
            </a:r>
            <a:r>
              <a:rPr lang="lv-LV" sz="2800" dirty="0" smtClean="0"/>
              <a:t>, dažreiz arī </a:t>
            </a:r>
            <a:r>
              <a:rPr lang="lv-LV" sz="2800" b="1" dirty="0" smtClean="0"/>
              <a:t>klūpam</a:t>
            </a:r>
            <a:r>
              <a:rPr lang="lv-LV" sz="2800" dirty="0" smtClean="0"/>
              <a:t>.</a:t>
            </a:r>
          </a:p>
          <a:p>
            <a:pPr>
              <a:buFont typeface="Wingdings" pitchFamily="2" charset="2"/>
              <a:buChar char="§"/>
            </a:pPr>
            <a:r>
              <a:rPr lang="lv-LV" sz="2800" b="1" dirty="0" smtClean="0"/>
              <a:t>Velns</a:t>
            </a:r>
            <a:r>
              <a:rPr lang="lv-LV" sz="2800" dirty="0" smtClean="0"/>
              <a:t> mēģina </a:t>
            </a:r>
            <a:r>
              <a:rPr lang="lv-LV" sz="2800" b="1" dirty="0" smtClean="0"/>
              <a:t>piezagties</a:t>
            </a:r>
            <a:r>
              <a:rPr lang="lv-LV" sz="2800" dirty="0" smtClean="0"/>
              <a:t> no visām </a:t>
            </a:r>
            <a:r>
              <a:rPr lang="lv-LV" sz="2800" b="1" dirty="0" smtClean="0"/>
              <a:t>pusēm</a:t>
            </a:r>
            <a:r>
              <a:rPr lang="lv-LV" sz="2800" dirty="0" smtClean="0"/>
              <a:t>, izmēģinādams </a:t>
            </a:r>
            <a:r>
              <a:rPr lang="lv-LV" sz="2800" b="1" dirty="0" smtClean="0"/>
              <a:t>visādas viltības </a:t>
            </a:r>
            <a:r>
              <a:rPr lang="lv-LV" sz="2800" dirty="0" smtClean="0"/>
              <a:t>un </a:t>
            </a:r>
            <a:r>
              <a:rPr lang="lv-LV" sz="2800" b="1" dirty="0" smtClean="0"/>
              <a:t>neapstājas</a:t>
            </a:r>
            <a:r>
              <a:rPr lang="lv-LV" sz="2800" dirty="0" smtClean="0"/>
              <a:t>, līdz </a:t>
            </a:r>
            <a:r>
              <a:rPr lang="lv-LV" sz="2800" b="1" dirty="0" smtClean="0"/>
              <a:t>atstājam ticību </a:t>
            </a:r>
            <a:r>
              <a:rPr lang="lv-LV" sz="2800" dirty="0" smtClean="0"/>
              <a:t>un </a:t>
            </a:r>
            <a:r>
              <a:rPr lang="lv-LV" sz="2800" b="1" dirty="0" smtClean="0"/>
              <a:t>krītam izmisumā</a:t>
            </a:r>
            <a:r>
              <a:rPr lang="lv-LV" sz="2800" dirty="0" smtClean="0"/>
              <a:t>. </a:t>
            </a:r>
          </a:p>
          <a:p>
            <a:pPr>
              <a:buFont typeface="Wingdings" pitchFamily="2" charset="2"/>
              <a:buChar char="§"/>
            </a:pPr>
            <a:r>
              <a:rPr lang="lv-LV" sz="2800" dirty="0" smtClean="0"/>
              <a:t>Te mums tiek dots </a:t>
            </a:r>
            <a:r>
              <a:rPr lang="lv-LV" sz="2800" b="1" dirty="0" smtClean="0"/>
              <a:t>mierinājums</a:t>
            </a:r>
            <a:r>
              <a:rPr lang="lv-LV" sz="2800" dirty="0" smtClean="0"/>
              <a:t> un </a:t>
            </a:r>
            <a:r>
              <a:rPr lang="lv-LV" sz="2800" b="1" dirty="0" smtClean="0"/>
              <a:t>stiprinājums</a:t>
            </a:r>
            <a:r>
              <a:rPr lang="lv-LV" sz="2800" dirty="0" smtClean="0"/>
              <a:t>, lai </a:t>
            </a:r>
            <a:r>
              <a:rPr lang="lv-LV" sz="2800" b="1" dirty="0" smtClean="0"/>
              <a:t>sirds</a:t>
            </a:r>
            <a:r>
              <a:rPr lang="lv-LV" sz="2800" dirty="0" smtClean="0"/>
              <a:t>, kad tai kļūst </a:t>
            </a:r>
            <a:r>
              <a:rPr lang="lv-LV" sz="2800" b="1" dirty="0" smtClean="0"/>
              <a:t>pārāk grūti</a:t>
            </a:r>
            <a:r>
              <a:rPr lang="lv-LV" sz="2800" dirty="0" smtClean="0"/>
              <a:t>, </a:t>
            </a:r>
            <a:r>
              <a:rPr lang="lv-LV" sz="2800" b="1" dirty="0" smtClean="0"/>
              <a:t>Vakarēdienā</a:t>
            </a:r>
            <a:r>
              <a:rPr lang="lv-LV" sz="2800" dirty="0" smtClean="0"/>
              <a:t> smeltos </a:t>
            </a:r>
            <a:r>
              <a:rPr lang="lv-LV" sz="2800" b="1" dirty="0" smtClean="0"/>
              <a:t>spēku</a:t>
            </a:r>
            <a:r>
              <a:rPr lang="lv-LV" sz="2800" dirty="0" smtClean="0"/>
              <a:t> un </a:t>
            </a:r>
            <a:r>
              <a:rPr lang="lv-LV" sz="2800" b="1" dirty="0" smtClean="0"/>
              <a:t>atspirdzinājumu</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6088"/>
                                        </p:tgtEl>
                                        <p:attrNameLst>
                                          <p:attrName>style.visibility</p:attrName>
                                        </p:attrNameLst>
                                      </p:cBhvr>
                                      <p:to>
                                        <p:strVal val="visible"/>
                                      </p:to>
                                    </p:set>
                                    <p:animEffect transition="in" filter="fade">
                                      <p:cBhvr>
                                        <p:cTn id="11" dur="2000"/>
                                        <p:tgtEl>
                                          <p:spTgt spid="4608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 calcmode="lin" valueType="num">
                                      <p:cBhvr additive="base">
                                        <p:cTn id="1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10">
                                            <p:txEl>
                                              <p:pRg st="1" end="1"/>
                                            </p:txEl>
                                          </p:spTgt>
                                        </p:tgtEl>
                                        <p:attrNameLst>
                                          <p:attrName>style.visibility</p:attrName>
                                        </p:attrNameLst>
                                      </p:cBhvr>
                                      <p:to>
                                        <p:strVal val="visible"/>
                                      </p:to>
                                    </p:set>
                                    <p:anim calcmode="lin" valueType="num">
                                      <p:cBhvr additive="base">
                                        <p:cTn id="20"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additive="base">
                                        <p:cTn id="2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841D67D6-1ECE-4EB0-9AB9-AB3D242D97F5}" type="slidenum">
              <a:rPr lang="lv-LV" sz="1400"/>
              <a:pPr algn="r"/>
              <a:t>8</a:t>
            </a:fld>
            <a:endParaRPr lang="lv-LV" sz="1400"/>
          </a:p>
        </p:txBody>
      </p:sp>
      <p:sp>
        <p:nvSpPr>
          <p:cNvPr id="6147" name="Rectangle 2"/>
          <p:cNvSpPr>
            <a:spLocks noChangeArrowheads="1"/>
          </p:cNvSpPr>
          <p:nvPr/>
        </p:nvSpPr>
        <p:spPr bwMode="auto">
          <a:xfrm>
            <a:off x="0" y="0"/>
            <a:ext cx="9144000" cy="692150"/>
          </a:xfrm>
          <a:prstGeom prst="rect">
            <a:avLst/>
          </a:prstGeom>
          <a:noFill/>
          <a:ln w="9525">
            <a:noFill/>
            <a:miter lim="800000"/>
            <a:headEnd/>
            <a:tailEnd/>
          </a:ln>
        </p:spPr>
        <p:txBody>
          <a:bodyPr anchor="ctr"/>
          <a:lstStyle/>
          <a:p>
            <a:pPr algn="ctr"/>
            <a:r>
              <a:rPr lang="lv-LV" sz="4400" b="1" dirty="0" smtClean="0"/>
              <a:t>Vakarēdiens: Īsts dārgums</a:t>
            </a:r>
            <a:endParaRPr lang="lv-LV" sz="4400" b="1" dirty="0"/>
          </a:p>
        </p:txBody>
      </p:sp>
      <p:sp>
        <p:nvSpPr>
          <p:cNvPr id="10" name="Rectangle 9"/>
          <p:cNvSpPr>
            <a:spLocks noChangeArrowheads="1"/>
          </p:cNvSpPr>
          <p:nvPr/>
        </p:nvSpPr>
        <p:spPr bwMode="auto">
          <a:xfrm>
            <a:off x="0" y="620688"/>
            <a:ext cx="9144000" cy="3570208"/>
          </a:xfrm>
          <a:prstGeom prst="rect">
            <a:avLst/>
          </a:prstGeom>
          <a:noFill/>
          <a:ln w="9525">
            <a:noFill/>
            <a:miter lim="800000"/>
            <a:headEnd/>
            <a:tailEnd/>
          </a:ln>
        </p:spPr>
        <p:txBody>
          <a:bodyPr wrap="square">
            <a:spAutoFit/>
          </a:bodyPr>
          <a:lstStyle/>
          <a:p>
            <a:pPr algn="just">
              <a:buFont typeface="Wingdings" pitchFamily="2" charset="2"/>
              <a:buChar char="§"/>
            </a:pPr>
            <a:r>
              <a:rPr lang="lv-LV" sz="2800" dirty="0" smtClean="0"/>
              <a:t>Tikai šāda </a:t>
            </a:r>
            <a:r>
              <a:rPr lang="lv-LV" sz="2800" b="1" dirty="0" smtClean="0"/>
              <a:t>maize</a:t>
            </a:r>
            <a:r>
              <a:rPr lang="lv-LV" sz="2800" dirty="0" smtClean="0"/>
              <a:t> un </a:t>
            </a:r>
            <a:r>
              <a:rPr lang="lv-LV" sz="2800" b="1" dirty="0" smtClean="0"/>
              <a:t>vīns</a:t>
            </a:r>
            <a:r>
              <a:rPr lang="lv-LV" sz="2800" dirty="0" smtClean="0"/>
              <a:t>, </a:t>
            </a:r>
            <a:r>
              <a:rPr lang="lv-LV" sz="2800" b="1" dirty="0" smtClean="0"/>
              <a:t>savienoti</a:t>
            </a:r>
            <a:r>
              <a:rPr lang="lv-LV" sz="2800" dirty="0" smtClean="0"/>
              <a:t> ar </a:t>
            </a:r>
            <a:r>
              <a:rPr lang="lv-LV" sz="2800" b="1" dirty="0" smtClean="0"/>
              <a:t>Kristus vārdiem </a:t>
            </a:r>
            <a:r>
              <a:rPr lang="lv-LV" sz="2800" dirty="0" smtClean="0"/>
              <a:t>ir īsts </a:t>
            </a:r>
            <a:r>
              <a:rPr lang="lv-LV" sz="2800" b="1" dirty="0" smtClean="0"/>
              <a:t>dārgums</a:t>
            </a:r>
            <a:r>
              <a:rPr lang="lv-LV" sz="2800" dirty="0" smtClean="0"/>
              <a:t>, caur ko tiek iegūta </a:t>
            </a:r>
            <a:r>
              <a:rPr lang="lv-LV" sz="2800" b="1" dirty="0" smtClean="0"/>
              <a:t>īsta barība </a:t>
            </a:r>
            <a:r>
              <a:rPr lang="lv-LV" sz="2800" b="1" dirty="0" smtClean="0"/>
              <a:t>par stiprinājumu dvēselei</a:t>
            </a:r>
            <a:r>
              <a:rPr lang="lv-LV" sz="2800" dirty="0" smtClean="0"/>
              <a:t> un </a:t>
            </a:r>
            <a:r>
              <a:rPr lang="lv-LV" sz="2800" b="1" dirty="0" smtClean="0"/>
              <a:t>grēku piedošana</a:t>
            </a:r>
            <a:r>
              <a:rPr lang="lv-LV" sz="2800" dirty="0" smtClean="0"/>
              <a:t>.</a:t>
            </a:r>
          </a:p>
          <a:p>
            <a:pPr algn="just">
              <a:buFont typeface="Wingdings" pitchFamily="2" charset="2"/>
              <a:buChar char="§"/>
            </a:pPr>
            <a:r>
              <a:rPr lang="lv-LV" sz="3000" b="1" dirty="0" smtClean="0"/>
              <a:t>Dievu</a:t>
            </a:r>
            <a:r>
              <a:rPr lang="lv-LV" sz="3000" dirty="0" smtClean="0"/>
              <a:t> nevar </a:t>
            </a:r>
            <a:r>
              <a:rPr lang="lv-LV" sz="3000" b="1" dirty="0" smtClean="0"/>
              <a:t>redzēt</a:t>
            </a:r>
            <a:r>
              <a:rPr lang="lv-LV" sz="3000" dirty="0" smtClean="0"/>
              <a:t>, bet var </a:t>
            </a:r>
            <a:r>
              <a:rPr lang="lv-LV" sz="3000" b="1" dirty="0" smtClean="0"/>
              <a:t>sadzirdēt</a:t>
            </a:r>
            <a:r>
              <a:rPr lang="lv-LV" sz="3000" dirty="0" smtClean="0"/>
              <a:t> un </a:t>
            </a:r>
            <a:r>
              <a:rPr lang="lv-LV" sz="3000" b="1" dirty="0" smtClean="0"/>
              <a:t>sajust</a:t>
            </a:r>
            <a:r>
              <a:rPr lang="lv-LV" sz="3000" dirty="0" smtClean="0"/>
              <a:t>!</a:t>
            </a:r>
          </a:p>
          <a:p>
            <a:pPr algn="just">
              <a:buFont typeface="Wingdings" pitchFamily="2" charset="2"/>
              <a:buChar char="§"/>
            </a:pPr>
            <a:r>
              <a:rPr lang="lv-LV" sz="2800" dirty="0" smtClean="0"/>
              <a:t>Tie, kuri </a:t>
            </a:r>
            <a:r>
              <a:rPr lang="lv-LV" sz="2800" b="1" dirty="0" smtClean="0"/>
              <a:t>dzird</a:t>
            </a:r>
            <a:r>
              <a:rPr lang="lv-LV" sz="2800" dirty="0" smtClean="0"/>
              <a:t> un </a:t>
            </a:r>
            <a:r>
              <a:rPr lang="lv-LV" sz="2800" b="1" dirty="0" smtClean="0"/>
              <a:t>tic Kristus vārdiem</a:t>
            </a:r>
            <a:r>
              <a:rPr lang="lv-LV" sz="2800" dirty="0" smtClean="0"/>
              <a:t>: “</a:t>
            </a:r>
            <a:r>
              <a:rPr lang="lv-LV" sz="2800" i="1" dirty="0" smtClean="0"/>
              <a:t>Ņemiet ēdiet un dzeriet</a:t>
            </a:r>
            <a:r>
              <a:rPr lang="lv-LV" sz="2800" dirty="0" smtClean="0"/>
              <a:t>”  - Viņš </a:t>
            </a:r>
            <a:r>
              <a:rPr lang="lv-LV" sz="2800" b="1" dirty="0" smtClean="0"/>
              <a:t>apsola</a:t>
            </a:r>
            <a:r>
              <a:rPr lang="lv-LV" sz="2800" dirty="0" smtClean="0"/>
              <a:t> un sniedz </a:t>
            </a:r>
            <a:r>
              <a:rPr lang="lv-LV" sz="2800" b="1" dirty="0" smtClean="0"/>
              <a:t>grēku piedošanu </a:t>
            </a:r>
            <a:r>
              <a:rPr lang="lv-LV" sz="2800" dirty="0" smtClean="0"/>
              <a:t>un </a:t>
            </a:r>
            <a:r>
              <a:rPr lang="lv-LV" sz="2800" b="1" dirty="0" smtClean="0"/>
              <a:t>stiprinājumu</a:t>
            </a:r>
            <a:r>
              <a:rPr lang="lv-LV" sz="2800" dirty="0" smtClean="0"/>
              <a:t>.</a:t>
            </a:r>
          </a:p>
          <a:p>
            <a:pPr algn="just">
              <a:buFont typeface="Wingdings" pitchFamily="2" charset="2"/>
              <a:buChar char="§"/>
            </a:pPr>
            <a:endParaRPr lang="lv-LV" sz="2800" dirty="0"/>
          </a:p>
        </p:txBody>
      </p:sp>
      <p:pic>
        <p:nvPicPr>
          <p:cNvPr id="6" name="Picture 2"/>
          <p:cNvPicPr>
            <a:picLocks noChangeAspect="1" noChangeArrowheads="1"/>
          </p:cNvPicPr>
          <p:nvPr/>
        </p:nvPicPr>
        <p:blipFill>
          <a:blip r:embed="rId2" cstate="print"/>
          <a:srcRect/>
          <a:stretch>
            <a:fillRect/>
          </a:stretch>
        </p:blipFill>
        <p:spPr bwMode="auto">
          <a:xfrm>
            <a:off x="2843808" y="3284985"/>
            <a:ext cx="5316490" cy="35730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 calcmode="lin" valueType="num">
                                      <p:cBhvr additive="base">
                                        <p:cTn id="1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10">
                                            <p:txEl>
                                              <p:pRg st="1" end="1"/>
                                            </p:txEl>
                                          </p:spTgt>
                                        </p:tgtEl>
                                        <p:attrNameLst>
                                          <p:attrName>style.visibility</p:attrName>
                                        </p:attrNameLst>
                                      </p:cBhvr>
                                      <p:to>
                                        <p:strVal val="visible"/>
                                      </p:to>
                                    </p:set>
                                    <p:anim calcmode="lin" valueType="num">
                                      <p:cBhvr additive="base">
                                        <p:cTn id="20"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additive="base">
                                        <p:cTn id="2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841D67D6-1ECE-4EB0-9AB9-AB3D242D97F5}" type="slidenum">
              <a:rPr lang="lv-LV" sz="1400"/>
              <a:pPr algn="r"/>
              <a:t>9</a:t>
            </a:fld>
            <a:endParaRPr lang="lv-LV" sz="1400"/>
          </a:p>
        </p:txBody>
      </p:sp>
      <p:sp>
        <p:nvSpPr>
          <p:cNvPr id="6147" name="Rectangle 2"/>
          <p:cNvSpPr>
            <a:spLocks noChangeArrowheads="1"/>
          </p:cNvSpPr>
          <p:nvPr/>
        </p:nvSpPr>
        <p:spPr bwMode="auto">
          <a:xfrm>
            <a:off x="0" y="0"/>
            <a:ext cx="9144000" cy="692150"/>
          </a:xfrm>
          <a:prstGeom prst="rect">
            <a:avLst/>
          </a:prstGeom>
          <a:noFill/>
          <a:ln w="9525">
            <a:noFill/>
            <a:miter lim="800000"/>
            <a:headEnd/>
            <a:tailEnd/>
          </a:ln>
        </p:spPr>
        <p:txBody>
          <a:bodyPr anchor="ctr"/>
          <a:lstStyle/>
          <a:p>
            <a:pPr algn="ctr"/>
            <a:r>
              <a:rPr lang="lv-LV" sz="4400" b="1" dirty="0" smtClean="0"/>
              <a:t>Vakarēdiens: cik bieži?</a:t>
            </a:r>
            <a:endParaRPr lang="lv-LV" sz="4400" b="1" dirty="0"/>
          </a:p>
        </p:txBody>
      </p:sp>
      <p:sp>
        <p:nvSpPr>
          <p:cNvPr id="10" name="Rectangle 9"/>
          <p:cNvSpPr>
            <a:spLocks noChangeArrowheads="1"/>
          </p:cNvSpPr>
          <p:nvPr/>
        </p:nvSpPr>
        <p:spPr bwMode="auto">
          <a:xfrm>
            <a:off x="0" y="764704"/>
            <a:ext cx="7668344" cy="6124754"/>
          </a:xfrm>
          <a:prstGeom prst="rect">
            <a:avLst/>
          </a:prstGeom>
          <a:noFill/>
          <a:ln w="9525">
            <a:noFill/>
            <a:miter lim="800000"/>
            <a:headEnd/>
            <a:tailEnd/>
          </a:ln>
        </p:spPr>
        <p:txBody>
          <a:bodyPr wrap="square">
            <a:spAutoFit/>
          </a:bodyPr>
          <a:lstStyle/>
          <a:p>
            <a:pPr>
              <a:buFont typeface="Wingdings" pitchFamily="2" charset="2"/>
              <a:buChar char="§"/>
            </a:pPr>
            <a:r>
              <a:rPr lang="lv-LV" sz="2800" b="1" dirty="0" smtClean="0"/>
              <a:t>Luters</a:t>
            </a:r>
            <a:r>
              <a:rPr lang="lv-LV" sz="2800" dirty="0" smtClean="0"/>
              <a:t>: Tie, kuri </a:t>
            </a:r>
            <a:r>
              <a:rPr lang="lv-LV" sz="2800" b="1" dirty="0" smtClean="0"/>
              <a:t>grib būt kristieši</a:t>
            </a:r>
            <a:r>
              <a:rPr lang="lv-LV" sz="2800" dirty="0" smtClean="0"/>
              <a:t>, ir </a:t>
            </a:r>
            <a:r>
              <a:rPr lang="lv-LV" sz="2800" b="1" dirty="0" smtClean="0"/>
              <a:t>gatavi</a:t>
            </a:r>
            <a:r>
              <a:rPr lang="lv-LV" sz="2800" dirty="0" smtClean="0"/>
              <a:t> </a:t>
            </a:r>
            <a:r>
              <a:rPr lang="lv-LV" sz="2800" b="1" dirty="0" smtClean="0"/>
              <a:t>bieži saņemt </a:t>
            </a:r>
            <a:r>
              <a:rPr lang="lv-LV" sz="2800" dirty="0" smtClean="0"/>
              <a:t>šo </a:t>
            </a:r>
            <a:r>
              <a:rPr lang="lv-LV" sz="2800" b="1" dirty="0" smtClean="0"/>
              <a:t>augsti teicamo Sakramentu</a:t>
            </a:r>
            <a:r>
              <a:rPr lang="lv-LV" sz="2800" dirty="0" smtClean="0"/>
              <a:t>. </a:t>
            </a:r>
            <a:r>
              <a:rPr lang="lv-LV" sz="2800" b="1" dirty="0" smtClean="0"/>
              <a:t>Daži dzīvo 2, 3 </a:t>
            </a:r>
            <a:r>
              <a:rPr lang="lv-LV" sz="2800" dirty="0" smtClean="0"/>
              <a:t>vai </a:t>
            </a:r>
            <a:r>
              <a:rPr lang="lv-LV" sz="2800" b="1" dirty="0" smtClean="0"/>
              <a:t>vairāk</a:t>
            </a:r>
            <a:r>
              <a:rPr lang="lv-LV" sz="2800" dirty="0" smtClean="0"/>
              <a:t> </a:t>
            </a:r>
            <a:r>
              <a:rPr lang="lv-LV" sz="2800" b="1" dirty="0" smtClean="0"/>
              <a:t>gadu</a:t>
            </a:r>
            <a:r>
              <a:rPr lang="lv-LV" sz="2800" dirty="0" smtClean="0"/>
              <a:t> </a:t>
            </a:r>
            <a:r>
              <a:rPr lang="lv-LV" sz="2800" b="1" dirty="0" smtClean="0"/>
              <a:t>bez Vakarēdiena</a:t>
            </a:r>
            <a:r>
              <a:rPr lang="lv-LV" sz="2800" dirty="0" smtClean="0"/>
              <a:t>… </a:t>
            </a:r>
            <a:r>
              <a:rPr lang="lv-LV" sz="2800" b="1" dirty="0" smtClean="0"/>
              <a:t>Ļaudis</a:t>
            </a:r>
            <a:r>
              <a:rPr lang="lv-LV" sz="2800" dirty="0" smtClean="0"/>
              <a:t>, kuri </a:t>
            </a:r>
            <a:r>
              <a:rPr lang="lv-LV" sz="2800" b="1" dirty="0" smtClean="0"/>
              <a:t>ilgu laiku</a:t>
            </a:r>
            <a:r>
              <a:rPr lang="lv-LV" sz="2800" dirty="0" smtClean="0"/>
              <a:t>     atraujas un </a:t>
            </a:r>
            <a:r>
              <a:rPr lang="lv-LV" sz="2800" b="1" dirty="0" smtClean="0"/>
              <a:t>atturas</a:t>
            </a:r>
            <a:r>
              <a:rPr lang="lv-LV" sz="2800" dirty="0" smtClean="0"/>
              <a:t> no </a:t>
            </a:r>
            <a:r>
              <a:rPr lang="lv-LV" sz="2800" b="1" dirty="0" smtClean="0"/>
              <a:t>Vakarēdiena</a:t>
            </a:r>
            <a:r>
              <a:rPr lang="lv-LV" sz="2800" dirty="0" smtClean="0"/>
              <a:t>, </a:t>
            </a:r>
            <a:r>
              <a:rPr lang="lv-LV" sz="2800" b="1" dirty="0" smtClean="0"/>
              <a:t>nav uzskatāmi par kristiešiem</a:t>
            </a:r>
            <a:r>
              <a:rPr lang="lv-LV" sz="2800" dirty="0" smtClean="0"/>
              <a:t>.</a:t>
            </a:r>
          </a:p>
          <a:p>
            <a:pPr>
              <a:buFont typeface="Wingdings" pitchFamily="2" charset="2"/>
              <a:buChar char="§"/>
            </a:pPr>
            <a:r>
              <a:rPr lang="lv-LV" sz="2800" b="1" dirty="0" smtClean="0"/>
              <a:t>Velns</a:t>
            </a:r>
            <a:r>
              <a:rPr lang="lv-LV" sz="2800" dirty="0" smtClean="0"/>
              <a:t> vienmēr </a:t>
            </a:r>
            <a:r>
              <a:rPr lang="lv-LV" sz="2800" b="1" dirty="0" smtClean="0"/>
              <a:t>turas pretī kristīgai dzīvei </a:t>
            </a:r>
            <a:r>
              <a:rPr lang="lv-LV" sz="2800" dirty="0" smtClean="0"/>
              <a:t>un </a:t>
            </a:r>
            <a:r>
              <a:rPr lang="lv-LV" sz="2800" b="1" dirty="0" smtClean="0"/>
              <a:t>cenšas novērst </a:t>
            </a:r>
            <a:r>
              <a:rPr lang="lv-LV" sz="2800" dirty="0" smtClean="0"/>
              <a:t>un </a:t>
            </a:r>
            <a:r>
              <a:rPr lang="lv-LV" sz="2800" b="1" dirty="0" smtClean="0"/>
              <a:t>aizdzīt</a:t>
            </a:r>
            <a:r>
              <a:rPr lang="lv-LV" sz="2800" dirty="0" smtClean="0"/>
              <a:t> ļaužu </a:t>
            </a:r>
            <a:r>
              <a:rPr lang="lv-LV" sz="2800" b="1" dirty="0" smtClean="0"/>
              <a:t>dvēseles</a:t>
            </a:r>
            <a:r>
              <a:rPr lang="lv-LV" sz="2800" dirty="0" smtClean="0"/>
              <a:t> no </a:t>
            </a:r>
            <a:r>
              <a:rPr lang="lv-LV" sz="2800" b="1" dirty="0" smtClean="0"/>
              <a:t>kristīgas dzīves </a:t>
            </a:r>
            <a:r>
              <a:rPr lang="lv-LV" sz="2800" dirty="0" smtClean="0"/>
              <a:t>un </a:t>
            </a:r>
            <a:r>
              <a:rPr lang="lv-LV" sz="2800" b="1" dirty="0" smtClean="0"/>
              <a:t>Vakarēdiena</a:t>
            </a:r>
            <a:r>
              <a:rPr lang="lv-LV" sz="2800" dirty="0" smtClean="0"/>
              <a:t>.</a:t>
            </a:r>
          </a:p>
          <a:p>
            <a:pPr>
              <a:buFont typeface="Wingdings" pitchFamily="2" charset="2"/>
              <a:buChar char="§"/>
            </a:pPr>
            <a:r>
              <a:rPr lang="lv-LV" sz="2800" b="1" dirty="0" smtClean="0"/>
              <a:t>Jēzus nevienu nespiež </a:t>
            </a:r>
            <a:r>
              <a:rPr lang="lv-LV" sz="2800" dirty="0" smtClean="0"/>
              <a:t>uz </a:t>
            </a:r>
            <a:r>
              <a:rPr lang="lv-LV" sz="2800" b="1" dirty="0" smtClean="0"/>
              <a:t>vakarēdienu</a:t>
            </a:r>
            <a:r>
              <a:rPr lang="lv-LV" sz="2800" dirty="0" smtClean="0"/>
              <a:t>, tomēr saka “</a:t>
            </a:r>
            <a:r>
              <a:rPr lang="lv-LV" sz="2800" i="1" dirty="0" smtClean="0"/>
              <a:t>cikkārt jūs to darāt</a:t>
            </a:r>
            <a:r>
              <a:rPr lang="lv-LV" sz="2800" dirty="0" smtClean="0"/>
              <a:t>” </a:t>
            </a:r>
            <a:r>
              <a:rPr lang="lv-LV" sz="2800" b="1" dirty="0" smtClean="0"/>
              <a:t>norāda</a:t>
            </a:r>
            <a:r>
              <a:rPr lang="lv-LV" sz="2800" dirty="0" smtClean="0"/>
              <a:t>, ka tas </a:t>
            </a:r>
            <a:r>
              <a:rPr lang="lv-LV" sz="2800" b="1" dirty="0" smtClean="0"/>
              <a:t>jādara bieži</a:t>
            </a:r>
            <a:r>
              <a:rPr lang="lv-LV" sz="2800" dirty="0" smtClean="0"/>
              <a:t>, kad vien </a:t>
            </a:r>
            <a:r>
              <a:rPr lang="lv-LV" sz="2800" b="1" dirty="0" smtClean="0"/>
              <a:t>rodas iespēja</a:t>
            </a:r>
            <a:r>
              <a:rPr lang="lv-LV" sz="2800" dirty="0" smtClean="0"/>
              <a:t>.</a:t>
            </a:r>
            <a:r>
              <a:rPr lang="lv-LV" sz="2800" b="1" dirty="0" smtClean="0"/>
              <a:t> </a:t>
            </a:r>
            <a:endParaRPr lang="lv-LV" sz="2800" dirty="0" smtClean="0"/>
          </a:p>
          <a:p>
            <a:pPr>
              <a:buFont typeface="Wingdings" pitchFamily="2" charset="2"/>
              <a:buChar char="§"/>
            </a:pPr>
            <a:r>
              <a:rPr lang="lv-LV" sz="2800" dirty="0" smtClean="0"/>
              <a:t>Luters: Kas gan tas par </a:t>
            </a:r>
            <a:r>
              <a:rPr lang="lv-LV" sz="2800" b="1" dirty="0" smtClean="0"/>
              <a:t>kristieti</a:t>
            </a:r>
            <a:r>
              <a:rPr lang="lv-LV" sz="2800" dirty="0" smtClean="0"/>
              <a:t>, kas </a:t>
            </a:r>
            <a:r>
              <a:rPr lang="lv-LV" sz="2800" b="1" dirty="0" smtClean="0"/>
              <a:t>neilgojas saņemt Vakarēdienu</a:t>
            </a:r>
            <a:r>
              <a:rPr lang="lv-LV" sz="2800" dirty="0" smtClean="0"/>
              <a:t>?  </a:t>
            </a:r>
            <a:endParaRPr lang="lv-LV" sz="2800" dirty="0"/>
          </a:p>
        </p:txBody>
      </p:sp>
      <p:pic>
        <p:nvPicPr>
          <p:cNvPr id="7" name="Picture 6"/>
          <p:cNvPicPr>
            <a:picLocks noChangeAspect="1" noChangeArrowheads="1"/>
          </p:cNvPicPr>
          <p:nvPr/>
        </p:nvPicPr>
        <p:blipFill>
          <a:blip r:embed="rId2" cstate="print"/>
          <a:srcRect/>
          <a:stretch>
            <a:fillRect/>
          </a:stretch>
        </p:blipFill>
        <p:spPr bwMode="auto">
          <a:xfrm>
            <a:off x="6911751" y="1340768"/>
            <a:ext cx="2232249" cy="2418283"/>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 calcmode="lin" valueType="num">
                                      <p:cBhvr additive="base">
                                        <p:cTn id="1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10">
                                            <p:txEl>
                                              <p:pRg st="1" end="1"/>
                                            </p:txEl>
                                          </p:spTgt>
                                        </p:tgtEl>
                                        <p:attrNameLst>
                                          <p:attrName>style.visibility</p:attrName>
                                        </p:attrNameLst>
                                      </p:cBhvr>
                                      <p:to>
                                        <p:strVal val="visible"/>
                                      </p:to>
                                    </p:set>
                                    <p:anim calcmode="lin" valueType="num">
                                      <p:cBhvr additive="base">
                                        <p:cTn id="20"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anim calcmode="lin" valueType="num">
                                      <p:cBhvr additive="base">
                                        <p:cTn id="2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10">
                                            <p:txEl>
                                              <p:pRg st="3" end="3"/>
                                            </p:txEl>
                                          </p:spTgt>
                                        </p:tgtEl>
                                        <p:attrNameLst>
                                          <p:attrName>style.visibility</p:attrName>
                                        </p:attrNameLst>
                                      </p:cBhvr>
                                      <p:to>
                                        <p:strVal val="visible"/>
                                      </p:to>
                                    </p:set>
                                    <p:anim calcmode="lin" valueType="num">
                                      <p:cBhvr additive="base">
                                        <p:cTn id="30"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2951</TotalTime>
  <Words>1071</Words>
  <Application>Microsoft Office PowerPoint</Application>
  <PresentationFormat>On-screen Show (4:3)</PresentationFormat>
  <Paragraphs>81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Mt.26:26-28 Svētais Vakarēdiens</vt:lpstr>
      <vt:lpstr>Mt.26:20-28 Svētais Vakarēdiens</vt:lpstr>
      <vt:lpstr>Kas rada Vakarēdienu?</vt:lpstr>
      <vt:lpstr>Slide 4</vt:lpstr>
      <vt:lpstr>Slide 5</vt:lpstr>
      <vt:lpstr>Slide 6</vt:lpstr>
      <vt:lpstr>Slide 7</vt:lpstr>
      <vt:lpstr>Slide 8</vt:lpstr>
      <vt:lpstr>Slide 9</vt:lpstr>
      <vt:lpstr>Slide 10</vt:lpstr>
      <vt:lpstr>Slide 11</vt:lpstr>
      <vt:lpstr>Slide 12</vt:lpstr>
      <vt:lpstr>Kas ir Sv. Vakarēdiens?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109</cp:revision>
  <dcterms:created xsi:type="dcterms:W3CDTF">2010-10-07T14:46:11Z</dcterms:created>
  <dcterms:modified xsi:type="dcterms:W3CDTF">2021-04-01T15:38:13Z</dcterms:modified>
</cp:coreProperties>
</file>