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310" r:id="rId3"/>
    <p:sldId id="292" r:id="rId4"/>
    <p:sldId id="297" r:id="rId5"/>
    <p:sldId id="299" r:id="rId6"/>
    <p:sldId id="314" r:id="rId7"/>
    <p:sldId id="298" r:id="rId8"/>
    <p:sldId id="313" r:id="rId9"/>
    <p:sldId id="316" r:id="rId10"/>
    <p:sldId id="315" r:id="rId11"/>
    <p:sldId id="300" r:id="rId12"/>
    <p:sldId id="308" r:id="rId13"/>
    <p:sldId id="309" r:id="rId14"/>
    <p:sldId id="301" r:id="rId15"/>
    <p:sldId id="303" r:id="rId16"/>
    <p:sldId id="312" r:id="rId17"/>
    <p:sldId id="302" r:id="rId18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60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FBE81-1CDF-4487-8142-E1AA58AF865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AD6A4-D208-4294-AC18-566DA7F6AF9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CDC73-B207-4075-AF2F-75A666B02A9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C4C8D-FEFA-4EDB-828F-CF447A2837AA}" type="datetime1">
              <a:rPr lang="lv-LV"/>
              <a:pPr>
                <a:defRPr/>
              </a:pPr>
              <a:t>13.05.2021</a:t>
            </a:fld>
            <a:endParaRPr lang="lv-LV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C3C3-0F9C-4F25-92AB-7AC38148A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D6045-33E9-4799-B1A6-5EE411DCE14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CAEFB-F719-4F64-AAB2-79C1356BBB2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77DCD-EB8D-4F5B-9D1F-012480CCAEF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59C46-F44C-47A9-922D-D9BE3A9A455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D7120-B22F-4016-B1C9-6AE97A9DB97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8C556-BAED-48B5-984A-5DCCFCE81E6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85D8A-6220-4A53-A931-172FED814FC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84CBD-FA88-477D-B770-FE5C108C4EA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B5A1FC0-6C74-4BF7-B1F1-30FA4905327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-142893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accent4">
                    <a:lumMod val="10000"/>
                  </a:schemeClr>
                </a:solidFill>
              </a:rPr>
              <a:t>Mt.28:18-20 </a:t>
            </a:r>
            <a:r>
              <a:rPr lang="lv-LV" sz="4000" b="1" dirty="0" smtClean="0">
                <a:solidFill>
                  <a:schemeClr val="accent4">
                    <a:lumMod val="10000"/>
                  </a:schemeClr>
                </a:solidFill>
              </a:rPr>
              <a:t>Jēzus lielā Pavēle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3" y="0"/>
            <a:ext cx="501641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0" y="57148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Jēzus piegāja pie tiem un sacīja: „</a:t>
            </a:r>
            <a:r>
              <a:rPr lang="sv-SE" sz="2400" dirty="0" smtClean="0">
                <a:solidFill>
                  <a:schemeClr val="accent4">
                    <a:lumMod val="10000"/>
                  </a:schemeClr>
                </a:solidFill>
              </a:rPr>
              <a:t>Man </a:t>
            </a:r>
            <a:r>
              <a:rPr lang="sv-SE" sz="2400" dirty="0" smtClean="0">
                <a:solidFill>
                  <a:schemeClr val="accent4">
                    <a:lumMod val="10000"/>
                  </a:schemeClr>
                </a:solidFill>
              </a:rPr>
              <a:t>ir dota visa vara debesīs un virs zemes</a:t>
            </a:r>
            <a:r>
              <a:rPr lang="sv-SE" sz="2400" dirty="0" smtClean="0">
                <a:solidFill>
                  <a:schemeClr val="accent4">
                    <a:lumMod val="10000"/>
                  </a:schemeClr>
                </a:solidFill>
              </a:rPr>
              <a:t>.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Tāpēc </a:t>
            </a:r>
            <a:r>
              <a:rPr lang="lv-LV" sz="2400" dirty="0">
                <a:solidFill>
                  <a:schemeClr val="accent4">
                    <a:lumMod val="10000"/>
                  </a:schemeClr>
                </a:solidFill>
              </a:rPr>
              <a:t>ejiet un dariet par mācekļiem visas tautas, tās kristīdami Tēva, Dēla un Svētā Gara Vārdā, tās mācīdami turēt visu, ko es esmu jums pavēlējis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. Un redzi, Es esmu pie jums ik dienas līdz pasaules galam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.</a:t>
            </a:r>
            <a:r>
              <a:rPr lang="lv-LV" sz="2400" dirty="0" smtClean="0">
                <a:solidFill>
                  <a:schemeClr val="accent4">
                    <a:lumMod val="10000"/>
                  </a:schemeClr>
                </a:solidFill>
              </a:rPr>
              <a:t>”</a:t>
            </a:r>
            <a:endParaRPr lang="en-US" sz="24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395288" y="6396038"/>
            <a:ext cx="8461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2400" b="1" dirty="0">
                <a:solidFill>
                  <a:schemeClr val="accent4">
                    <a:lumMod val="10000"/>
                  </a:schemeClr>
                </a:solidFill>
              </a:rPr>
              <a:t>Māc. Roberts Otomers</a:t>
            </a:r>
            <a:endParaRPr lang="en-US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7" name="Picture 8" descr="http://3.bp.blogspot.com/-i_TmZN9ZThM/TtTWwxcOXsI/AAAAAAAAAUo/ujuJJCNiWt0/s1600/world-cross-shad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20888"/>
            <a:ext cx="820891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b="1" dirty="0" smtClean="0"/>
              <a:t>Misijas uzdevums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	 “Tāpēc ejiet un dariet par mācekļiem”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0" y="1556792"/>
            <a:ext cx="91440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 algn="ctr" eaLnBrk="0" hangingPunct="0">
              <a:spcBef>
                <a:spcPct val="20000"/>
              </a:spcBef>
              <a:spcAft>
                <a:spcPts val="1800"/>
              </a:spcAft>
            </a:pPr>
            <a:r>
              <a:rPr kumimoji="0" lang="lv-LV" sz="36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Cik</a:t>
            </a:r>
            <a:r>
              <a:rPr kumimoji="0" lang="lv-LV" sz="36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daudzi no jums </a:t>
            </a:r>
            <a:r>
              <a:rPr lang="lv-LV" sz="3600" b="1" kern="0" dirty="0" smtClean="0">
                <a:latin typeface="Arial" pitchFamily="34" charset="0"/>
                <a:cs typeface="Arial" pitchFamily="34" charset="0"/>
              </a:rPr>
              <a:t>būtu bēdīgi, ja Dievs jūs izmantotu, lai vestu kādu cilvēku pie ticības</a:t>
            </a:r>
            <a:r>
              <a:rPr lang="lv-LV" sz="3600" b="1" kern="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342900" lvl="0" indent="-342900" algn="ctr" eaLnBrk="0" hangingPunct="0">
              <a:spcBef>
                <a:spcPct val="20000"/>
              </a:spcBef>
              <a:spcAft>
                <a:spcPts val="1800"/>
              </a:spcAft>
            </a:pPr>
            <a:r>
              <a:rPr lang="lv-LV" sz="3600" b="1" kern="0" dirty="0" smtClean="0">
                <a:latin typeface="Arial" pitchFamily="34" charset="0"/>
                <a:cs typeface="Arial" pitchFamily="34" charset="0"/>
              </a:rPr>
              <a:t>Cik daudzi no jums būtu priecīgi, ja Dievs jūs izmantotu, lai vestu kādu cilvēku pie ticības</a:t>
            </a:r>
            <a:r>
              <a:rPr lang="lv-LV" sz="3600" b="1" kern="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342900" lvl="0" indent="-342900" algn="ctr" eaLnBrk="0" hangingPunct="0">
              <a:spcBef>
                <a:spcPct val="20000"/>
              </a:spcBef>
              <a:spcAft>
                <a:spcPts val="1800"/>
              </a:spcAft>
            </a:pPr>
            <a:r>
              <a:rPr kumimoji="0" lang="lv-LV" sz="36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Vai manas zināšanas ir pietiekamas, lai citus vestu pie ticības?</a:t>
            </a:r>
            <a:endParaRPr kumimoji="0" lang="lv-LV" sz="3600" b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b="1" dirty="0" smtClean="0"/>
              <a:t>Stratēģija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lv-LV" sz="2400" b="1" i="1" dirty="0" smtClean="0">
                <a:latin typeface="Arial" pitchFamily="34" charset="0"/>
                <a:cs typeface="Arial" pitchFamily="34" charset="0"/>
              </a:rPr>
              <a:t>	“1.tās kristīdami Tēva, Dēla un Svētā Gara Vārdā,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2400" b="1" i="1" dirty="0" smtClean="0">
                <a:latin typeface="Arial" pitchFamily="34" charset="0"/>
                <a:cs typeface="Arial" pitchFamily="34" charset="0"/>
              </a:rPr>
              <a:t>	2.tās mācīdami turēt visu, ko Es jums esmu pavēlējis”</a:t>
            </a:r>
            <a:r>
              <a:rPr lang="lv-LV" sz="1200" b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http://t1.gstatic.com/images?q=tbn:ANd9GcR2n6-DJEs8i36Hojzl9ne75UZMJVh-4TX6_VjeTvu_kcd4GvRn1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9694" y="3300332"/>
            <a:ext cx="5554306" cy="3557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2" name="Picture 2" descr="Image result for bapti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1714488"/>
            <a:ext cx="4830845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0042"/>
            <a:ext cx="6786578" cy="1139825"/>
          </a:xfrm>
        </p:spPr>
        <p:txBody>
          <a:bodyPr/>
          <a:lstStyle/>
          <a:p>
            <a:r>
              <a:rPr lang="lv-LV" dirty="0" smtClean="0"/>
              <a:t>1. </a:t>
            </a:r>
            <a:r>
              <a:rPr lang="lv-LV" b="1" dirty="0" smtClean="0"/>
              <a:t>K</a:t>
            </a:r>
            <a:r>
              <a:rPr lang="lv-LV" b="1" dirty="0" smtClean="0"/>
              <a:t>ristīdami</a:t>
            </a:r>
            <a:endParaRPr lang="en-US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2214563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lv-LV" sz="3600" dirty="0"/>
              <a:t>“</a:t>
            </a:r>
            <a:r>
              <a:rPr lang="sv-SE" sz="3600" i="1" dirty="0"/>
              <a:t>Kas tic un top kristīts, tas tiks izglābts, </a:t>
            </a:r>
            <a:endParaRPr lang="lv-LV" sz="3600" i="1" dirty="0"/>
          </a:p>
          <a:p>
            <a:pPr>
              <a:buFont typeface="Wingdings" pitchFamily="2" charset="2"/>
              <a:buNone/>
            </a:pPr>
            <a:r>
              <a:rPr lang="sv-SE" sz="3600" i="1" dirty="0"/>
              <a:t>bet, kas netic, tiks pazudināts.</a:t>
            </a:r>
            <a:r>
              <a:rPr lang="lv-LV" sz="3600" dirty="0"/>
              <a:t>” (Mk.16:16).</a:t>
            </a:r>
            <a:endParaRPr lang="lv-LV" sz="3200" i="1" dirty="0"/>
          </a:p>
          <a:p>
            <a:pPr>
              <a:buFont typeface="Wingdings" pitchFamily="2" charset="2"/>
              <a:buChar char="§"/>
            </a:pPr>
            <a:endParaRPr lang="lv-LV" sz="2000" dirty="0"/>
          </a:p>
          <a:p>
            <a:pPr>
              <a:buFont typeface="Wingdings" pitchFamily="2" charset="2"/>
              <a:buChar char="§"/>
            </a:pPr>
            <a:r>
              <a:rPr lang="lv-LV" sz="3200" b="1" dirty="0" smtClean="0"/>
              <a:t>Kristība iet kopā ar ticību! </a:t>
            </a:r>
          </a:p>
          <a:p>
            <a:pPr>
              <a:buFont typeface="Wingdings" pitchFamily="2" charset="2"/>
              <a:buChar char="§"/>
            </a:pPr>
            <a:r>
              <a:rPr lang="lv-LV" sz="3200" b="1" dirty="0" smtClean="0"/>
              <a:t>Kristība ir ārējs Dieva darbs pie mums, kas dāvā mums glābšanu!</a:t>
            </a:r>
            <a:endParaRPr lang="lv-LV" sz="3200" b="1" dirty="0"/>
          </a:p>
          <a:p>
            <a:pPr>
              <a:buFont typeface="Wingdings" pitchFamily="2" charset="2"/>
              <a:buChar char="§"/>
            </a:pPr>
            <a:r>
              <a:rPr lang="lv-LV" sz="3200" b="1" dirty="0"/>
              <a:t>Kristība bez ticības </a:t>
            </a:r>
            <a:r>
              <a:rPr lang="lv-LV" sz="3200" b="1" dirty="0" smtClean="0"/>
              <a:t>pazudina! </a:t>
            </a:r>
            <a:r>
              <a:rPr lang="lv-LV" sz="3200" b="1" dirty="0" smtClean="0">
                <a:sym typeface="Wingdings" pitchFamily="2" charset="2"/>
              </a:rPr>
              <a:t></a:t>
            </a:r>
            <a:r>
              <a:rPr lang="lv-LV" sz="3200" b="1" dirty="0" smtClean="0"/>
              <a:t>Neticība</a:t>
            </a:r>
            <a:r>
              <a:rPr lang="lv-LV" sz="3200" dirty="0" smtClean="0"/>
              <a:t> </a:t>
            </a:r>
            <a:r>
              <a:rPr lang="lv-LV" sz="3200" b="1" dirty="0" smtClean="0"/>
              <a:t>pazudina!</a:t>
            </a:r>
            <a:endParaRPr lang="lv-LV" sz="3200" b="1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-1"/>
            <a:ext cx="2285984" cy="2214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39825"/>
          </a:xfrm>
        </p:spPr>
        <p:txBody>
          <a:bodyPr/>
          <a:lstStyle/>
          <a:p>
            <a:r>
              <a:rPr lang="lv-LV" dirty="0" smtClean="0"/>
              <a:t>2. </a:t>
            </a:r>
            <a:r>
              <a:rPr lang="lv-LV" b="1" dirty="0" smtClean="0"/>
              <a:t>M</a:t>
            </a:r>
            <a:r>
              <a:rPr lang="lv-LV" b="1" dirty="0" smtClean="0"/>
              <a:t>ācīdami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357299"/>
            <a:ext cx="9144000" cy="214314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lv-LV" i="1" dirty="0" smtClean="0"/>
              <a:t>“...Jēzus Vārdā jums būs sludināt atgriešanos un grēku piedošanu visām tautām</a:t>
            </a:r>
            <a:r>
              <a:rPr lang="lv-LV" dirty="0" smtClean="0"/>
              <a:t>” (Lk.24:47)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lv-LV" dirty="0" smtClean="0"/>
              <a:t>1.Sludināt atgriešanos</a:t>
            </a:r>
            <a:r>
              <a:rPr lang="lv-LV" b="1" dirty="0" smtClean="0">
                <a:solidFill>
                  <a:srgbClr val="FF0000"/>
                </a:solidFill>
              </a:rPr>
              <a:t> </a:t>
            </a:r>
            <a:r>
              <a:rPr lang="lv-LV" dirty="0" smtClean="0"/>
              <a:t>(</a:t>
            </a:r>
            <a:r>
              <a:rPr lang="lv-LV" b="1" dirty="0" smtClean="0"/>
              <a:t>Bauslība</a:t>
            </a:r>
            <a:r>
              <a:rPr lang="lv-LV" dirty="0" smtClean="0"/>
              <a:t>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lv-LV" dirty="0" smtClean="0"/>
              <a:t>2.Sludināt</a:t>
            </a:r>
            <a:r>
              <a:rPr lang="lv-LV" b="1" dirty="0" smtClean="0">
                <a:solidFill>
                  <a:srgbClr val="FF0000"/>
                </a:solidFill>
              </a:rPr>
              <a:t> </a:t>
            </a:r>
            <a:r>
              <a:rPr lang="lv-LV" dirty="0" smtClean="0"/>
              <a:t>grēku piedošanu (</a:t>
            </a:r>
            <a:r>
              <a:rPr lang="lv-LV" b="1" dirty="0" smtClean="0"/>
              <a:t>Evaņģēlijs</a:t>
            </a:r>
            <a:r>
              <a:rPr lang="lv-LV" dirty="0" smtClean="0"/>
              <a:t>).</a:t>
            </a:r>
          </a:p>
          <a:p>
            <a:endParaRPr lang="en-US" dirty="0"/>
          </a:p>
        </p:txBody>
      </p:sp>
      <p:pic>
        <p:nvPicPr>
          <p:cNvPr id="6" name="Picture 5" descr="TABL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876"/>
            <a:ext cx="361347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ROSS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73016"/>
            <a:ext cx="2384814" cy="3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b="1" dirty="0" smtClean="0"/>
              <a:t>Atbalsta</a:t>
            </a:r>
            <a:r>
              <a:rPr lang="lv-LV" dirty="0" smtClean="0"/>
              <a:t> </a:t>
            </a:r>
            <a:r>
              <a:rPr lang="lv-LV" b="1" dirty="0" smtClean="0"/>
              <a:t>solījums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	"Un redzi, Es esmu pie jums ik dienas”</a:t>
            </a:r>
            <a:r>
              <a:rPr lang="lv-LV" sz="1400" i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0" name="Picture 2" descr="Image result for god carrying 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3"/>
            <a:ext cx="9144000" cy="5730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b="1" dirty="0" smtClean="0"/>
              <a:t>Termiņš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	" līdz pasaules galam.”</a:t>
            </a:r>
            <a:r>
              <a:rPr lang="lv-LV" sz="1400" i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400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4" name="Picture 2" descr="Image result for jesus 2nd com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9095289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428596" y="0"/>
            <a:ext cx="8229600" cy="793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Termiņš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0" y="642918"/>
            <a:ext cx="91440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līdz Jēzus</a:t>
            </a:r>
            <a:r>
              <a:rPr kumimoji="0" lang="lv-LV" sz="2800" b="1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2. atnākšanai</a:t>
            </a:r>
            <a:endParaRPr lang="lv-LV" sz="2800" b="1" i="1" kern="0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2400" i="1" kern="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lv-LV" sz="2400" i="1" kern="0" dirty="0" err="1" smtClean="0">
                <a:latin typeface="Arial" pitchFamily="34" charset="0"/>
                <a:cs typeface="Arial" pitchFamily="34" charset="0"/>
              </a:rPr>
              <a:t>Enģeļi</a:t>
            </a:r>
            <a:r>
              <a:rPr lang="lv-LV" sz="2400" i="1" kern="0" dirty="0" smtClean="0">
                <a:latin typeface="Arial" pitchFamily="34" charset="0"/>
                <a:cs typeface="Arial" pitchFamily="34" charset="0"/>
              </a:rPr>
              <a:t> sacīja: "</a:t>
            </a:r>
            <a:r>
              <a:rPr lang="lv-LV" sz="2400" i="1" kern="0" dirty="0" err="1" smtClean="0">
                <a:latin typeface="Arial" pitchFamily="34" charset="0"/>
                <a:cs typeface="Arial" pitchFamily="34" charset="0"/>
              </a:rPr>
              <a:t>Galilieši</a:t>
            </a:r>
            <a:r>
              <a:rPr lang="lv-LV" sz="2400" i="1" kern="0" dirty="0" smtClean="0">
                <a:latin typeface="Arial" pitchFamily="34" charset="0"/>
                <a:cs typeface="Arial" pitchFamily="34" charset="0"/>
              </a:rPr>
              <a:t>, ko jūs stāvat, skatīdamies uz debesīm? Šis Jēzus, kas uzņemts prom no jums debesīs, tāpat nāks, kā jūs Viņu esat redzējuši debesīs aizejam.” (Ap.d.1:11)</a:t>
            </a:r>
            <a:r>
              <a:rPr kumimoji="0" lang="lv-LV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 </a:t>
            </a:r>
            <a:endParaRPr kumimoji="0" lang="en-US" sz="12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Picture 2" descr="Image result for jesus 2nd com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8868"/>
            <a:ext cx="9095289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Image result for mis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357695"/>
            <a:ext cx="4643438" cy="25003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dirty="0" smtClean="0"/>
              <a:t>Mt.28:18-20 Jēzus </a:t>
            </a:r>
            <a:r>
              <a:rPr lang="lv-LV" dirty="0" smtClean="0"/>
              <a:t>lielā </a:t>
            </a:r>
            <a:r>
              <a:rPr lang="lv-LV" dirty="0" smtClean="0"/>
              <a:t>pavēle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7358082" cy="5572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Vara, autoritāte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"Man ir dota visa vara debesīs un virs zemes.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Misija, uzdevums - KO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Tāpēc ejiet un dariet par mācekļiem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b="1" i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Vīzija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“Debesu valstība”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b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Mērķgrupa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visas tautas,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lv-LV" sz="105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Stratēģija - KĀ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tās kristīdami Tēva, Dēla un Svētā Gara Vārdā,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tās mācīdami turēt visu, ko Es jums esmu pavēlējis.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b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Solījums - atbalsts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Un redzi, Es esmu pie jums ik dienas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050" b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Termiņš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	līdz pasaules galam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lv-LV" sz="1800" b="1" i="1" dirty="0" smtClean="0">
                <a:latin typeface="Arial" pitchFamily="34" charset="0"/>
                <a:cs typeface="Arial" pitchFamily="34" charset="0"/>
              </a:rPr>
              <a:t>"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1" y="1285860"/>
            <a:ext cx="4643439" cy="3052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2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2</a:t>
            </a:fld>
            <a:endParaRPr lang="lv-LV" sz="140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400" b="1" dirty="0" smtClean="0">
                <a:latin typeface="+mj-lt"/>
                <a:ea typeface="+mj-ea"/>
                <a:cs typeface="+mj-cs"/>
              </a:rPr>
              <a:t>Jēzus lielais misijas uzdevums Debesbraukšanas dienā</a:t>
            </a:r>
            <a:endParaRPr lang="lv-LV" sz="4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2214554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Mt.28:16-20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Lk.24:44-51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Mk.16:15-19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Ap.d.1:1-8</a:t>
            </a:r>
          </a:p>
          <a:p>
            <a:pPr algn="just" eaLnBrk="0" hangingPunct="0">
              <a:buFont typeface="Arial" pitchFamily="34" charset="0"/>
              <a:buChar char="•"/>
            </a:pPr>
            <a:endParaRPr lang="lv-LV" sz="3600" dirty="0" smtClean="0">
              <a:cs typeface="Arial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Lai iegūtu kopainu – jāskatās uz visām šīm rakstu vietām un jāliek </a:t>
            </a:r>
            <a:r>
              <a:rPr lang="lv-LV" sz="3600" dirty="0" err="1" smtClean="0">
                <a:cs typeface="Arial" charset="0"/>
              </a:rPr>
              <a:t>puzles</a:t>
            </a:r>
            <a:r>
              <a:rPr lang="lv-LV" sz="3600" dirty="0" smtClean="0">
                <a:cs typeface="Arial" charset="0"/>
              </a:rPr>
              <a:t> gabaliņi kopā.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00174"/>
            <a:ext cx="600076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b="1" dirty="0" smtClean="0"/>
              <a:t>Vara un autoritāte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	"Man ir dota visa vara debesīs un virs zemes”</a:t>
            </a:r>
            <a:r>
              <a:rPr lang="lv-LV" sz="14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 descr="Image result for Jesus wor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3"/>
            <a:ext cx="9144000" cy="4806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578078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lv-LV" sz="3200" dirty="0" smtClean="0">
                <a:cs typeface="Arial" charset="0"/>
              </a:rPr>
              <a:t>Tā ir Dieva misija un Viņš savā autoritātē aicina mācekļus tajā līdzdarboties!</a:t>
            </a:r>
            <a:endParaRPr lang="lv-LV" sz="3200" dirty="0" smtClean="0">
              <a:cs typeface="Arial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b="1" dirty="0" smtClean="0"/>
              <a:t>Misijas uzdevums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	 “Tāpēc ejiet un dariet par mācekļiem”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8" name="Picture 2" descr="Image result for jesus make disci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3"/>
            <a:ext cx="9144000" cy="5757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b="1" dirty="0" smtClean="0"/>
              <a:t>Mērķgrupa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	“Visas tautas”</a:t>
            </a:r>
            <a:r>
              <a:rPr lang="lv-LV" sz="1400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2226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10638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558924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lv-LV" sz="3200" b="1" dirty="0" smtClean="0">
                <a:cs typeface="Arial" charset="0"/>
              </a:rPr>
              <a:t>Jēzus </a:t>
            </a:r>
            <a:r>
              <a:rPr lang="lv-LV" sz="3200" b="1" dirty="0" smtClean="0">
                <a:cs typeface="Arial" charset="0"/>
              </a:rPr>
              <a:t>misija </a:t>
            </a:r>
            <a:r>
              <a:rPr lang="lv-LV" sz="3200" dirty="0" smtClean="0">
                <a:cs typeface="Arial" charset="0"/>
              </a:rPr>
              <a:t>ir </a:t>
            </a:r>
            <a:r>
              <a:rPr lang="lv-LV" sz="3200" b="1" dirty="0" smtClean="0">
                <a:cs typeface="Arial" charset="0"/>
              </a:rPr>
              <a:t>Diev</a:t>
            </a:r>
            <a:r>
              <a:rPr lang="lv-LV" sz="3200" b="1" dirty="0" smtClean="0">
                <a:cs typeface="Arial" charset="0"/>
              </a:rPr>
              <a:t>a </a:t>
            </a:r>
            <a:r>
              <a:rPr lang="lv-LV" sz="3200" b="1" dirty="0" smtClean="0">
                <a:cs typeface="Arial" charset="0"/>
              </a:rPr>
              <a:t>valstības atjaunošana šeit virs zemes</a:t>
            </a:r>
            <a:r>
              <a:rPr lang="lv-LV" sz="3200" dirty="0" smtClean="0">
                <a:cs typeface="Arial" charset="0"/>
              </a:rPr>
              <a:t>.</a:t>
            </a:r>
            <a:endParaRPr lang="lv-LV" sz="3200" dirty="0" smtClean="0">
              <a:cs typeface="Arial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B08AFC-3BC1-4A7D-8530-0E1D13A83114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765175"/>
            <a:ext cx="8820150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200" b="1" dirty="0"/>
              <a:t>Jēzus pats</a:t>
            </a:r>
            <a:r>
              <a:rPr lang="lv-LV" sz="3200" dirty="0"/>
              <a:t> rādīja</a:t>
            </a:r>
            <a:r>
              <a:rPr lang="lv-LV" sz="3200" b="1" dirty="0"/>
              <a:t> mācekļa dzīvi</a:t>
            </a:r>
            <a:r>
              <a:rPr lang="lv-LV" sz="3200" dirty="0"/>
              <a:t>, lai mēs zinātu kā par tādiem kļūt:</a:t>
            </a:r>
          </a:p>
          <a:p>
            <a:r>
              <a:rPr lang="lv-LV" sz="3200" i="1" dirty="0"/>
              <a:t>Mk.10:21 “Ņem savu krustu un seko Man.”</a:t>
            </a:r>
          </a:p>
          <a:p>
            <a:pPr>
              <a:buFont typeface="Arial" charset="0"/>
              <a:buChar char="•"/>
            </a:pPr>
            <a:endParaRPr lang="lv-LV" sz="3200" b="1" dirty="0" smtClean="0"/>
          </a:p>
          <a:p>
            <a:pPr>
              <a:buFont typeface="Arial" charset="0"/>
              <a:buChar char="•"/>
            </a:pPr>
            <a:r>
              <a:rPr lang="lv-LV" sz="3200" b="1" dirty="0" smtClean="0"/>
              <a:t>Pielūdz </a:t>
            </a:r>
            <a:r>
              <a:rPr lang="lv-LV" sz="3200" b="1" dirty="0"/>
              <a:t>Dievu, </a:t>
            </a:r>
          </a:p>
          <a:p>
            <a:pPr>
              <a:buFont typeface="Arial" charset="0"/>
              <a:buChar char="•"/>
            </a:pPr>
            <a:r>
              <a:rPr lang="lv-LV" sz="3200" b="1" dirty="0" smtClean="0"/>
              <a:t>Aizliedz </a:t>
            </a:r>
            <a:r>
              <a:rPr lang="lv-LV" sz="3200" b="1" dirty="0" smtClean="0"/>
              <a:t>sevi,</a:t>
            </a:r>
            <a:endParaRPr lang="lv-LV" sz="2800" dirty="0" smtClean="0"/>
          </a:p>
          <a:p>
            <a:pPr>
              <a:buFont typeface="Arial" charset="0"/>
              <a:buChar char="•"/>
            </a:pPr>
            <a:r>
              <a:rPr lang="lv-LV" sz="3200" b="1" dirty="0" smtClean="0"/>
              <a:t>Lasa </a:t>
            </a:r>
            <a:r>
              <a:rPr lang="lv-LV" sz="3200" b="1" dirty="0" smtClean="0"/>
              <a:t>Bībeli un mācās                                             dzīvot saskaņā ar to</a:t>
            </a:r>
            <a:endParaRPr lang="lv-LV" sz="3200" b="1" dirty="0" smtClean="0"/>
          </a:p>
          <a:p>
            <a:pPr>
              <a:buFont typeface="Arial" charset="0"/>
              <a:buChar char="•"/>
            </a:pPr>
            <a:r>
              <a:rPr lang="lv-LV" sz="3200" b="1" dirty="0" smtClean="0"/>
              <a:t>Mācas mīlēt Dievu un</a:t>
            </a:r>
          </a:p>
          <a:p>
            <a:pPr>
              <a:buFont typeface="Arial" charset="0"/>
              <a:buChar char="•"/>
            </a:pPr>
            <a:r>
              <a:rPr lang="lv-LV" sz="3200" b="1" dirty="0" smtClean="0"/>
              <a:t>Kalpot saviem tuvākajiem,</a:t>
            </a:r>
            <a:endParaRPr lang="lv-LV" sz="3200" b="1" dirty="0" smtClean="0"/>
          </a:p>
          <a:p>
            <a:pPr>
              <a:buFont typeface="Arial" charset="0"/>
              <a:buChar char="•"/>
            </a:pPr>
            <a:r>
              <a:rPr lang="lv-LV" sz="3200" b="1" dirty="0" smtClean="0"/>
              <a:t>Liecina par Dieva darbiem                                            mūsu dzīvēs.</a:t>
            </a:r>
            <a:endParaRPr lang="lv-LV" sz="3200" b="1" dirty="0"/>
          </a:p>
          <a:p>
            <a:pPr>
              <a:buFont typeface="Arial" charset="0"/>
              <a:buChar char="•"/>
            </a:pPr>
            <a:endParaRPr lang="lv-LV" sz="2800" dirty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lv-LV" b="1" dirty="0" smtClean="0"/>
              <a:t>Ko nozīmē - b</a:t>
            </a:r>
            <a:r>
              <a:rPr lang="lv-LV" b="1" dirty="0" smtClean="0"/>
              <a:t>ūt Jēzus māceklim?</a:t>
            </a:r>
            <a:endParaRPr lang="en-US" dirty="0" smtClean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5475" y="2420888"/>
            <a:ext cx="3598525" cy="3865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60648"/>
            <a:ext cx="8229600" cy="793733"/>
          </a:xfrm>
        </p:spPr>
        <p:txBody>
          <a:bodyPr/>
          <a:lstStyle/>
          <a:p>
            <a:r>
              <a:rPr lang="lv-LV" sz="4800" b="1" dirty="0" smtClean="0"/>
              <a:t>Redzējums (Vīzija)</a:t>
            </a:r>
            <a:r>
              <a:rPr lang="lv-LV" sz="4800" dirty="0" smtClean="0"/>
              <a:t/>
            </a:r>
            <a:br>
              <a:rPr lang="lv-LV" sz="4800" dirty="0" smtClean="0"/>
            </a:br>
            <a:r>
              <a:rPr lang="lv-LV" sz="4800" dirty="0" smtClean="0"/>
              <a:t> </a:t>
            </a:r>
            <a:r>
              <a:rPr lang="lv-LV" sz="3600" dirty="0" smtClean="0"/>
              <a:t>Kāpēc darīt par mācekļiem?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34532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b="1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lv-LV" sz="2800" dirty="0" smtClean="0">
                <a:cs typeface="Arial" charset="0"/>
              </a:rPr>
              <a:t>“</a:t>
            </a:r>
            <a:r>
              <a:rPr lang="lv-LV" sz="2800" i="1" dirty="0" smtClean="0">
                <a:cs typeface="Arial" charset="0"/>
              </a:rPr>
              <a:t>Dieva valstība ir jūsu vidū</a:t>
            </a:r>
            <a:r>
              <a:rPr lang="lv-LV" sz="2800" dirty="0" smtClean="0">
                <a:cs typeface="Arial" charset="0"/>
              </a:rPr>
              <a:t>.” </a:t>
            </a:r>
            <a:r>
              <a:rPr lang="lv-LV" sz="2800" i="1" dirty="0" smtClean="0">
                <a:cs typeface="Arial" charset="0"/>
              </a:rPr>
              <a:t>(Lk.17:21</a:t>
            </a:r>
            <a:r>
              <a:rPr lang="lv-LV" sz="2800" i="1" dirty="0" smtClean="0">
                <a:cs typeface="Arial" charset="0"/>
              </a:rPr>
              <a:t>)</a:t>
            </a:r>
            <a:endParaRPr lang="lv-LV" sz="2800" b="1" i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“Un notika, kad Viņš tos svētīja, Viņš no tiem šķīrās un tapa uzcelts debesīs.” (Lk.24:51</a:t>
            </a: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lv-LV" sz="1400" dirty="0" smtClean="0">
                <a:latin typeface="Arial" pitchFamily="34" charset="0"/>
                <a:cs typeface="Arial" pitchFamily="34" charset="0"/>
              </a:rPr>
              <a:t> </a:t>
            </a:r>
            <a:endParaRPr lang="lv-LV" sz="1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98906"/>
            <a:ext cx="8136904" cy="40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3733"/>
          </a:xfrm>
        </p:spPr>
        <p:txBody>
          <a:bodyPr/>
          <a:lstStyle/>
          <a:p>
            <a:r>
              <a:rPr lang="lv-LV" b="1" dirty="0" smtClean="0"/>
              <a:t>Misijas uzdevums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42918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i="1" dirty="0" smtClean="0">
                <a:latin typeface="Arial" pitchFamily="34" charset="0"/>
                <a:cs typeface="Arial" pitchFamily="34" charset="0"/>
              </a:rPr>
              <a:t>	 “Tāpēc ejiet un dariet par mācekļiem”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0" y="1556792"/>
            <a:ext cx="91440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lv-LV" sz="4000" b="1" kern="0" dirty="0" smtClean="0">
                <a:latin typeface="Arial" pitchFamily="34" charset="0"/>
                <a:cs typeface="Arial" pitchFamily="34" charset="0"/>
              </a:rPr>
              <a:t>Vai šī pavēle attiecas tikai uz apustuļiem?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endParaRPr lang="lv-LV" sz="4000" b="1" kern="0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lv-LV" sz="4000" b="1" kern="0" dirty="0" smtClean="0">
                <a:latin typeface="Arial" pitchFamily="34" charset="0"/>
                <a:cs typeface="Arial" pitchFamily="34" charset="0"/>
              </a:rPr>
              <a:t>Kāpēc mēs nākam uz baznīcu un klausāmies Dieva vārdus – priekš sevis vai priekš citiem?</a:t>
            </a:r>
          </a:p>
        </p:txBody>
      </p:sp>
      <p:pic>
        <p:nvPicPr>
          <p:cNvPr id="6" name="Picture 8" descr="http://3.bp.blogspot.com/-i_TmZN9ZThM/TtTWwxcOXsI/AAAAAAAAAUo/ujuJJCNiWt0/s1600/world-cross-shad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204864"/>
            <a:ext cx="263857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lv-LV" sz="6000" b="1" dirty="0" smtClean="0"/>
              <a:t>Visi mācekļi</a:t>
            </a:r>
            <a:endParaRPr lang="en-US" sz="6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D0698-955D-43AD-A9ED-C0EEDE8F31E7}" type="slidenum">
              <a:rPr lang="lv-LV" smtClean="0"/>
              <a:pPr>
                <a:defRPr/>
              </a:pPr>
              <a:t>9</a:t>
            </a:fld>
            <a:endParaRPr lang="lv-LV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lv-LV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Ķīnā</a:t>
            </a:r>
            <a:r>
              <a:rPr kumimoji="0" lang="lv-LV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vienā pilsētā </a:t>
            </a:r>
            <a:r>
              <a:rPr lang="lv-LV" sz="3200" dirty="0" smtClean="0">
                <a:latin typeface="Calibri" pitchFamily="34" charset="0"/>
                <a:cs typeface="Times New Roman" pitchFamily="18" charset="0"/>
              </a:rPr>
              <a:t>20 000 000 iedzīvotāji!</a:t>
            </a:r>
            <a:endParaRPr lang="en-US" sz="32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lv-LV" sz="3200" dirty="0" smtClean="0">
                <a:latin typeface="Calibri" pitchFamily="34" charset="0"/>
                <a:cs typeface="Times New Roman" pitchFamily="18" charset="0"/>
              </a:rPr>
              <a:t>Vienam</a:t>
            </a:r>
            <a:r>
              <a:rPr lang="lv-LV" sz="3200" baseline="0" dirty="0" smtClean="0">
                <a:latin typeface="Calibri" pitchFamily="34" charset="0"/>
                <a:cs typeface="Times New Roman" pitchFamily="18" charset="0"/>
              </a:rPr>
              <a:t> mācītājam neiespējami!</a:t>
            </a:r>
          </a:p>
        </p:txBody>
      </p:sp>
      <p:sp>
        <p:nvSpPr>
          <p:cNvPr id="6" name="Rectangle 5"/>
          <p:cNvSpPr/>
          <p:nvPr/>
        </p:nvSpPr>
        <p:spPr>
          <a:xfrm>
            <a:off x="1285852" y="2000240"/>
            <a:ext cx="6597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600" dirty="0" smtClean="0">
                <a:latin typeface="Calibri" pitchFamily="34" charset="0"/>
                <a:cs typeface="Times New Roman" pitchFamily="18" charset="0"/>
              </a:rPr>
              <a:t>1 mācītājs = 20 000 000 iedzīvotāji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785786" y="2643182"/>
            <a:ext cx="7601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600" dirty="0" smtClean="0">
                <a:latin typeface="Calibri" pitchFamily="34" charset="0"/>
                <a:cs typeface="Times New Roman" pitchFamily="18" charset="0"/>
              </a:rPr>
              <a:t>500 mācītāji = katram 40 000 iedzīvotāji</a:t>
            </a:r>
            <a:endParaRPr lang="en-US" sz="3600" dirty="0"/>
          </a:p>
        </p:txBody>
      </p:sp>
      <p:sp>
        <p:nvSpPr>
          <p:cNvPr id="8" name="Rectangle 7"/>
          <p:cNvSpPr/>
          <p:nvPr/>
        </p:nvSpPr>
        <p:spPr>
          <a:xfrm>
            <a:off x="0" y="3357562"/>
            <a:ext cx="92414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600" dirty="0" smtClean="0">
                <a:latin typeface="Calibri" pitchFamily="34" charset="0"/>
                <a:cs typeface="Times New Roman" pitchFamily="18" charset="0"/>
              </a:rPr>
              <a:t>500 000 draudzes locekļu = katram 40 iedzīvotāji</a:t>
            </a:r>
            <a:endParaRPr lang="en-US" sz="3600" dirty="0"/>
          </a:p>
        </p:txBody>
      </p:sp>
      <p:pic>
        <p:nvPicPr>
          <p:cNvPr id="30722" name="Picture 2" descr="10+ College Scholarships for Anyone &amp; Everyone | Fastweb"/>
          <p:cNvPicPr>
            <a:picLocks noChangeAspect="1" noChangeArrowheads="1"/>
          </p:cNvPicPr>
          <p:nvPr/>
        </p:nvPicPr>
        <p:blipFill>
          <a:blip r:embed="rId2" cstate="print"/>
          <a:srcRect t="13544" b="13656"/>
          <a:stretch>
            <a:fillRect/>
          </a:stretch>
        </p:blipFill>
        <p:spPr bwMode="auto">
          <a:xfrm>
            <a:off x="857224" y="3929066"/>
            <a:ext cx="75057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6508</TotalTime>
  <Words>401</Words>
  <Application>Microsoft Office PowerPoint</Application>
  <PresentationFormat>On-screen Show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Mt.28:18-20 Jēzus lielā Pavēle</vt:lpstr>
      <vt:lpstr>Slide 2</vt:lpstr>
      <vt:lpstr>Vara un autoritāte</vt:lpstr>
      <vt:lpstr>Misijas uzdevums</vt:lpstr>
      <vt:lpstr>Mērķgrupa</vt:lpstr>
      <vt:lpstr>Ko nozīmē - būt Jēzus māceklim?</vt:lpstr>
      <vt:lpstr>Redzējums (Vīzija)  Kāpēc darīt par mācekļiem?</vt:lpstr>
      <vt:lpstr>Misijas uzdevums</vt:lpstr>
      <vt:lpstr>Visi mācekļi</vt:lpstr>
      <vt:lpstr>Misijas uzdevums</vt:lpstr>
      <vt:lpstr>Stratēģija</vt:lpstr>
      <vt:lpstr>1. Kristīdami</vt:lpstr>
      <vt:lpstr>2. Mācīdami</vt:lpstr>
      <vt:lpstr>Atbalsta solījums</vt:lpstr>
      <vt:lpstr>Termiņš</vt:lpstr>
      <vt:lpstr>Slide 16</vt:lpstr>
      <vt:lpstr>Mt.28:18-20 Jēzus lielā pavēle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102</cp:revision>
  <dcterms:created xsi:type="dcterms:W3CDTF">2010-10-07T14:46:11Z</dcterms:created>
  <dcterms:modified xsi:type="dcterms:W3CDTF">2021-05-16T06:53:21Z</dcterms:modified>
</cp:coreProperties>
</file>