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omments/comment3.xml" ContentType="application/vnd.openxmlformats-officedocument.presentationml.comments+xml"/>
  <Override PartName="/ppt/commentAuthors.xml" ContentType="application/vnd.openxmlformats-officedocument.presentationml.commentAuthors+xml"/>
  <Override PartName="/ppt/slideLayouts/slideLayout10.xml" ContentType="application/vnd.openxmlformats-officedocument.presentationml.slideLayout+xml"/>
  <Override PartName="/ppt/comments/comment1.xml" ContentType="application/vnd.openxmlformats-officedocument.presentationml.comments+xml"/>
  <Override PartName="/ppt/comments/comment2.xml" ContentType="application/vnd.openxmlformats-officedocument.presentationml.comment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82" r:id="rId2"/>
    <p:sldId id="286" r:id="rId3"/>
    <p:sldId id="293" r:id="rId4"/>
    <p:sldId id="288" r:id="rId5"/>
    <p:sldId id="292" r:id="rId6"/>
    <p:sldId id="284" r:id="rId7"/>
    <p:sldId id="290" r:id="rId8"/>
    <p:sldId id="294" r:id="rId9"/>
    <p:sldId id="291" r:id="rId10"/>
    <p:sldId id="295" r:id="rId11"/>
    <p:sldId id="296" r:id="rId12"/>
    <p:sldId id="298" r:id="rId13"/>
    <p:sldId id="297" r:id="rId14"/>
    <p:sldId id="299" r:id="rId15"/>
    <p:sldId id="300" r:id="rId16"/>
    <p:sldId id="301" r:id="rId17"/>
    <p:sldId id="272" r:id="rId18"/>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RO" initials="R" lastIdx="3" clrIdx="0"/>
</p:cmAuthorLst>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showOutlineIcons="0" horzBarState="maximized">
    <p:restoredLeft sz="15620"/>
    <p:restoredTop sz="94660"/>
  </p:normalViewPr>
  <p:slideViewPr>
    <p:cSldViewPr>
      <p:cViewPr varScale="1">
        <p:scale>
          <a:sx n="73" d="100"/>
          <a:sy n="73" d="100"/>
        </p:scale>
        <p:origin x="-1284"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8-11-14T15:03:59.816" idx="2">
    <p:pos x="5423" y="1786"/>
    <p:text>Latvijas Baznīcas Vēsture /R.Feldmanis?, 293.lpp.</p:text>
  </p:cm>
</p:cmLst>
</file>

<file path=ppt/comments/comment2.xml><?xml version="1.0" encoding="utf-8"?>
<p:cmLst xmlns:a="http://schemas.openxmlformats.org/drawingml/2006/main" xmlns:r="http://schemas.openxmlformats.org/officeDocument/2006/relationships" xmlns:p="http://schemas.openxmlformats.org/presentationml/2006/main">
  <p:cm authorId="0" dt="2018-11-14T15:29:18.636" idx="3">
    <p:pos x="2312" y="2049"/>
    <p:text>Feldmanis, 315-316 </p:text>
  </p:cm>
</p:cmLst>
</file>

<file path=ppt/comments/comment3.xml><?xml version="1.0" encoding="utf-8"?>
<p:cmLst xmlns:a="http://schemas.openxmlformats.org/drawingml/2006/main" xmlns:r="http://schemas.openxmlformats.org/officeDocument/2006/relationships" xmlns:p="http://schemas.openxmlformats.org/presentationml/2006/main">
  <p:cm authorId="0" dt="2018-11-14T14:06:21.563" idx="1">
    <p:pos x="5678" y="4073"/>
    <p:text>https://kllproject.lv/salidzinasim-pirmo-un-otro-latvijas-brivvalsts-veikumu.html</p:text>
  </p:cm>
</p:cmLst>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30C19A93-FB3B-4BE1-9C72-13AD38D23E11}"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83023E98-2EA9-461B-B9C1-B7CEF710077F}"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E47894CA-33E0-425D-B420-418FDEDF4DF5}"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C629AB91-E154-475C-AE7C-F02BFBE89F1C}"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A8B99740-ADA5-40D2-9FDF-2F3F5C7583FB}"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7954B45C-1A36-44AF-A2F1-401A059570CA}"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355AB726-44E8-41B7-801B-5B90D9983512}"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5A9418F8-C989-47B7-83C1-D78FCE6F8BC2}"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D6C58456-B549-48E0-93C3-4CB5A5CA32EC}"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BA040964-8A18-4AB2-90DA-4154F614B427}"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5E12D6B9-9A7D-41AD-8EB2-213820F997C3}"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1">
          <a:gsLst>
            <a:gs pos="0">
              <a:srgbClr val="8488C4"/>
            </a:gs>
            <a:gs pos="53000">
              <a:srgbClr val="D4DEFF"/>
            </a:gs>
            <a:gs pos="83000">
              <a:srgbClr val="D4DEFF"/>
            </a:gs>
            <a:gs pos="100000">
              <a:srgbClr val="96AB94"/>
            </a:gs>
          </a:gsLst>
          <a:lin ang="5400000"/>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8EB8E3FE-307F-4D75-89EF-AB664471593B}"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wmf"/><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6.jpeg"/><Relationship Id="rId7" Type="http://schemas.openxmlformats.org/officeDocument/2006/relationships/image" Target="../media/image20.jpeg"/><Relationship Id="rId2" Type="http://schemas.openxmlformats.org/officeDocument/2006/relationships/image" Target="../media/image15.jpeg"/><Relationship Id="rId1" Type="http://schemas.openxmlformats.org/officeDocument/2006/relationships/slideLayout" Target="../slideLayouts/slideLayout2.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jpeg"/><Relationship Id="rId9" Type="http://schemas.openxmlformats.org/officeDocument/2006/relationships/image" Target="../media/image22.jpeg"/></Relationships>
</file>

<file path=ppt/slides/_rels/slide14.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7.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comments" Target="../comments/comment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comments" Target="../comments/commen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comments" Target="../comments/comment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357188" y="125413"/>
            <a:ext cx="8391525" cy="927100"/>
          </a:xfrm>
        </p:spPr>
        <p:txBody>
          <a:bodyPr/>
          <a:lstStyle/>
          <a:p>
            <a:pPr eaLnBrk="1" hangingPunct="1"/>
            <a:r>
              <a:rPr lang="lv-LV" b="1" dirty="0" smtClean="0"/>
              <a:t>Mt.6:24 Latvijai 100</a:t>
            </a:r>
            <a:endParaRPr lang="lv-LV" dirty="0" smtClean="0"/>
          </a:p>
        </p:txBody>
      </p:sp>
      <p:pic>
        <p:nvPicPr>
          <p:cNvPr id="2051" name="Picture 3" descr="DOVE019"/>
          <p:cNvPicPr>
            <a:picLocks noChangeAspect="1" noChangeArrowheads="1"/>
          </p:cNvPicPr>
          <p:nvPr/>
        </p:nvPicPr>
        <p:blipFill>
          <a:blip r:embed="rId2"/>
          <a:srcRect/>
          <a:stretch>
            <a:fillRect/>
          </a:stretch>
        </p:blipFill>
        <p:spPr bwMode="auto">
          <a:xfrm>
            <a:off x="53975" y="44450"/>
            <a:ext cx="485775" cy="692150"/>
          </a:xfrm>
          <a:prstGeom prst="rect">
            <a:avLst/>
          </a:prstGeom>
          <a:noFill/>
          <a:ln w="9525">
            <a:noFill/>
            <a:miter lim="800000"/>
            <a:headEnd/>
            <a:tailEnd/>
          </a:ln>
        </p:spPr>
      </p:pic>
      <p:sp>
        <p:nvSpPr>
          <p:cNvPr id="2052" name="Text Box 6"/>
          <p:cNvSpPr txBox="1">
            <a:spLocks noChangeArrowheads="1"/>
          </p:cNvSpPr>
          <p:nvPr/>
        </p:nvSpPr>
        <p:spPr bwMode="auto">
          <a:xfrm>
            <a:off x="7286625" y="0"/>
            <a:ext cx="1857375" cy="400050"/>
          </a:xfrm>
          <a:prstGeom prst="rect">
            <a:avLst/>
          </a:prstGeom>
          <a:noFill/>
          <a:ln w="9525">
            <a:noFill/>
            <a:miter lim="800000"/>
            <a:headEnd/>
            <a:tailEnd/>
          </a:ln>
        </p:spPr>
        <p:txBody>
          <a:bodyPr>
            <a:spAutoFit/>
          </a:bodyPr>
          <a:lstStyle/>
          <a:p>
            <a:pPr>
              <a:spcBef>
                <a:spcPct val="50000"/>
              </a:spcBef>
            </a:pPr>
            <a:r>
              <a:rPr lang="lv-LV" sz="2000" dirty="0" smtClean="0"/>
              <a:t>18.nov. 2018.</a:t>
            </a:r>
            <a:endParaRPr lang="lv-LV" sz="2000" dirty="0"/>
          </a:p>
        </p:txBody>
      </p:sp>
      <p:sp>
        <p:nvSpPr>
          <p:cNvPr id="2053" name="Rectangle 3"/>
          <p:cNvSpPr>
            <a:spLocks noChangeArrowheads="1"/>
          </p:cNvSpPr>
          <p:nvPr/>
        </p:nvSpPr>
        <p:spPr bwMode="auto">
          <a:xfrm>
            <a:off x="5580063" y="871538"/>
            <a:ext cx="3563937" cy="396875"/>
          </a:xfrm>
          <a:prstGeom prst="rect">
            <a:avLst/>
          </a:prstGeom>
          <a:noFill/>
          <a:ln w="9525">
            <a:noFill/>
            <a:miter lim="800000"/>
            <a:headEnd/>
            <a:tailEnd/>
          </a:ln>
        </p:spPr>
        <p:txBody>
          <a:bodyPr>
            <a:spAutoFit/>
          </a:bodyPr>
          <a:lstStyle/>
          <a:p>
            <a:pPr algn="ctr">
              <a:buFont typeface="Wingdings" pitchFamily="2" charset="2"/>
              <a:buNone/>
            </a:pPr>
            <a:r>
              <a:rPr lang="lv-LV" sz="2000" b="1">
                <a:latin typeface="Verdana" pitchFamily="34" charset="0"/>
              </a:rPr>
              <a:t>māc. Roberts Otomers</a:t>
            </a:r>
          </a:p>
        </p:txBody>
      </p:sp>
      <p:pic>
        <p:nvPicPr>
          <p:cNvPr id="7" name="Picture 6"/>
          <p:cNvPicPr>
            <a:picLocks noChangeAspect="1" noChangeArrowheads="1"/>
          </p:cNvPicPr>
          <p:nvPr/>
        </p:nvPicPr>
        <p:blipFill>
          <a:blip r:embed="rId3"/>
          <a:srcRect/>
          <a:stretch>
            <a:fillRect/>
          </a:stretch>
        </p:blipFill>
        <p:spPr bwMode="auto">
          <a:xfrm>
            <a:off x="611188" y="2235214"/>
            <a:ext cx="7921625" cy="4479934"/>
          </a:xfrm>
          <a:prstGeom prst="rect">
            <a:avLst/>
          </a:prstGeom>
          <a:noFill/>
          <a:ln w="9525">
            <a:noFill/>
            <a:miter lim="800000"/>
            <a:headEnd/>
            <a:tailEnd/>
          </a:ln>
        </p:spPr>
      </p:pic>
      <p:pic>
        <p:nvPicPr>
          <p:cNvPr id="8" name="Picture 5"/>
          <p:cNvPicPr>
            <a:picLocks noChangeAspect="1" noChangeArrowheads="1"/>
          </p:cNvPicPr>
          <p:nvPr/>
        </p:nvPicPr>
        <p:blipFill>
          <a:blip r:embed="rId4"/>
          <a:srcRect/>
          <a:stretch>
            <a:fillRect/>
          </a:stretch>
        </p:blipFill>
        <p:spPr bwMode="auto">
          <a:xfrm>
            <a:off x="785786" y="2343156"/>
            <a:ext cx="3887788" cy="1585910"/>
          </a:xfrm>
          <a:prstGeom prst="rect">
            <a:avLst/>
          </a:prstGeom>
          <a:noFill/>
          <a:ln w="9525">
            <a:noFill/>
            <a:miter lim="800000"/>
            <a:headEnd/>
            <a:tailEnd/>
          </a:ln>
        </p:spPr>
      </p:pic>
      <p:sp>
        <p:nvSpPr>
          <p:cNvPr id="9" name="Rectangle 3"/>
          <p:cNvSpPr txBox="1">
            <a:spLocks noChangeArrowheads="1"/>
          </p:cNvSpPr>
          <p:nvPr/>
        </p:nvSpPr>
        <p:spPr bwMode="auto">
          <a:xfrm>
            <a:off x="-323850" y="1142984"/>
            <a:ext cx="9467850" cy="10810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just" defTabSz="914400" rtl="0" eaLnBrk="0" fontAlgn="base" latinLnBrk="0" hangingPunct="0">
              <a:lnSpc>
                <a:spcPct val="90000"/>
              </a:lnSpc>
              <a:spcBef>
                <a:spcPct val="20000"/>
              </a:spcBef>
              <a:spcAft>
                <a:spcPct val="0"/>
              </a:spcAft>
              <a:buClrTx/>
              <a:buSzTx/>
              <a:buFontTx/>
              <a:buNone/>
              <a:tabLst/>
              <a:defRPr/>
            </a:pPr>
            <a:r>
              <a:rPr kumimoji="0" lang="lv-LV" sz="2800" b="0" i="1" u="none" strike="noStrike" kern="0" cap="none" spc="0" normalizeH="0" baseline="0" noProof="0" dirty="0" smtClean="0">
                <a:ln>
                  <a:noFill/>
                </a:ln>
                <a:solidFill>
                  <a:schemeClr val="tx1"/>
                </a:solidFill>
                <a:effectLst/>
                <a:uLnTx/>
                <a:uFillTx/>
                <a:latin typeface="+mn-lt"/>
                <a:ea typeface="+mn-ea"/>
                <a:cs typeface="+mn-cs"/>
              </a:rPr>
              <a:t>	</a:t>
            </a:r>
            <a:r>
              <a:rPr kumimoji="0" lang="lv-LV" sz="2400" b="0" i="1" u="none" strike="noStrike" kern="0" cap="none" spc="0" normalizeH="0" baseline="0" noProof="0" dirty="0" smtClean="0">
                <a:ln>
                  <a:noFill/>
                </a:ln>
                <a:solidFill>
                  <a:schemeClr val="tx1"/>
                </a:solidFill>
                <a:effectLst/>
                <a:uLnTx/>
                <a:uFillTx/>
                <a:latin typeface="+mn-lt"/>
                <a:ea typeface="+mn-ea"/>
                <a:cs typeface="+mn-cs"/>
              </a:rPr>
              <a:t>Jēzus saka: Neviens nevar kalpot diviem kungiem: vai viņš vienu ienīdīs un otru mīlēs, jeb viņš vienam pieķersies un otru atmetīs. Jūs nevarat kalpot Dievam un mantai.</a:t>
            </a:r>
            <a:endParaRPr kumimoji="0" lang="en-US" sz="2400" b="0" i="1" u="none" strike="noStrike" kern="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 calcmode="lin" valueType="num">
                                      <p:cBhvr additive="base">
                                        <p:cTn id="7"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full church.jpg"/>
          <p:cNvPicPr>
            <a:picLocks noGrp="1" noChangeAspect="1"/>
          </p:cNvPicPr>
          <p:nvPr>
            <p:ph idx="1"/>
          </p:nvPr>
        </p:nvPicPr>
        <p:blipFill>
          <a:blip r:embed="rId2">
            <a:duotone>
              <a:prstClr val="black"/>
              <a:schemeClr val="accent4">
                <a:tint val="45000"/>
                <a:satMod val="400000"/>
              </a:schemeClr>
            </a:duotone>
          </a:blip>
          <a:stretch>
            <a:fillRect/>
          </a:stretch>
        </p:blipFill>
        <p:spPr>
          <a:xfrm>
            <a:off x="571472" y="4000504"/>
            <a:ext cx="7572428" cy="2857496"/>
          </a:xfrm>
          <a:prstGeom prst="rect">
            <a:avLst/>
          </a:prstGeom>
          <a:ln>
            <a:noFill/>
          </a:ln>
          <a:effectLst>
            <a:softEdge rad="112500"/>
          </a:effectLst>
        </p:spPr>
      </p:pic>
      <p:sp>
        <p:nvSpPr>
          <p:cNvPr id="5" name="Title 1"/>
          <p:cNvSpPr txBox="1">
            <a:spLocks/>
          </p:cNvSpPr>
          <p:nvPr/>
        </p:nvSpPr>
        <p:spPr bwMode="auto">
          <a:xfrm>
            <a:off x="0" y="214290"/>
            <a:ext cx="9144000" cy="785794"/>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lv-LV" sz="4000" b="1" i="0" u="none" strike="noStrike" kern="0" cap="none" spc="0" normalizeH="0" baseline="0" noProof="0" dirty="0" smtClean="0">
                <a:ln>
                  <a:noFill/>
                </a:ln>
                <a:solidFill>
                  <a:schemeClr val="tx2"/>
                </a:solidFill>
                <a:effectLst/>
                <a:uLnTx/>
                <a:uFillTx/>
                <a:latin typeface="+mj-lt"/>
                <a:ea typeface="+mj-ea"/>
                <a:cs typeface="+mj-cs"/>
              </a:rPr>
              <a:t>Jo</a:t>
            </a:r>
            <a:r>
              <a:rPr kumimoji="0" lang="lv-LV" sz="4000" b="1" i="0" u="none" strike="noStrike" kern="0" cap="none" spc="0" normalizeH="0" noProof="0" dirty="0" smtClean="0">
                <a:ln>
                  <a:noFill/>
                </a:ln>
                <a:solidFill>
                  <a:schemeClr val="tx2"/>
                </a:solidFill>
                <a:effectLst/>
                <a:uLnTx/>
                <a:uFillTx/>
                <a:latin typeface="+mj-lt"/>
                <a:ea typeface="+mj-ea"/>
                <a:cs typeface="+mj-cs"/>
              </a:rPr>
              <a:t> bagātāki kļuvām, jo vairāk aizmirsām par Dievu...</a:t>
            </a:r>
            <a:endParaRPr kumimoji="0" lang="en-US" sz="4000" b="1" i="0" u="none" strike="noStrike" kern="0" cap="none" spc="0" normalizeH="0" baseline="0" noProof="0" dirty="0">
              <a:ln>
                <a:noFill/>
              </a:ln>
              <a:solidFill>
                <a:schemeClr val="tx2"/>
              </a:solidFill>
              <a:effectLst/>
              <a:uLnTx/>
              <a:uFillTx/>
              <a:latin typeface="+mj-lt"/>
              <a:ea typeface="+mj-ea"/>
              <a:cs typeface="+mj-cs"/>
            </a:endParaRPr>
          </a:p>
        </p:txBody>
      </p:sp>
      <p:sp>
        <p:nvSpPr>
          <p:cNvPr id="6" name="Rectangle 5"/>
          <p:cNvSpPr/>
          <p:nvPr/>
        </p:nvSpPr>
        <p:spPr>
          <a:xfrm>
            <a:off x="0" y="1643050"/>
            <a:ext cx="9144000" cy="2246769"/>
          </a:xfrm>
          <a:prstGeom prst="rect">
            <a:avLst/>
          </a:prstGeom>
        </p:spPr>
        <p:txBody>
          <a:bodyPr wrap="square">
            <a:spAutoFit/>
          </a:bodyPr>
          <a:lstStyle/>
          <a:p>
            <a:r>
              <a:rPr lang="lv-LV" sz="2800" b="1" dirty="0" smtClean="0"/>
              <a:t>Liepājas Lutera draudzē dievkalpojumu apmeklējumi </a:t>
            </a:r>
            <a:r>
              <a:rPr lang="lv-LV" sz="2800" dirty="0" smtClean="0"/>
              <a:t> </a:t>
            </a:r>
            <a:r>
              <a:rPr lang="lv-LV" sz="2800" b="1" dirty="0" smtClean="0"/>
              <a:t>katru svētdienu</a:t>
            </a:r>
            <a:r>
              <a:rPr lang="lv-LV" sz="2800" dirty="0" smtClean="0"/>
              <a:t>: </a:t>
            </a:r>
          </a:p>
          <a:p>
            <a:pPr>
              <a:buFont typeface="Arial" pitchFamily="34" charset="0"/>
              <a:buChar char="•"/>
            </a:pPr>
            <a:r>
              <a:rPr lang="lv-LV" sz="2800" b="1" dirty="0" smtClean="0"/>
              <a:t>Neatkarības sākumā ap 1920.g. ~ 800 cilvēku</a:t>
            </a:r>
          </a:p>
          <a:p>
            <a:pPr>
              <a:buFont typeface="Arial" pitchFamily="34" charset="0"/>
              <a:buChar char="•"/>
            </a:pPr>
            <a:r>
              <a:rPr lang="lv-LV" sz="2800" b="1" dirty="0" smtClean="0"/>
              <a:t>Neatkarības vidū ap 1930.g. ~ 400 cilvēku</a:t>
            </a:r>
          </a:p>
          <a:p>
            <a:pPr>
              <a:buFont typeface="Arial" pitchFamily="34" charset="0"/>
              <a:buChar char="•"/>
            </a:pPr>
            <a:r>
              <a:rPr lang="lv-LV" sz="2800" b="1" dirty="0" smtClean="0"/>
              <a:t>Neatkarības beigās ap 1940.g. ~ 200 cilvēku</a:t>
            </a:r>
          </a:p>
        </p:txBody>
      </p:sp>
      <p:sp>
        <p:nvSpPr>
          <p:cNvPr id="7" name="Rectangle 3"/>
          <p:cNvSpPr txBox="1">
            <a:spLocks noChangeArrowheads="1"/>
          </p:cNvSpPr>
          <p:nvPr/>
        </p:nvSpPr>
        <p:spPr bwMode="auto">
          <a:xfrm>
            <a:off x="0" y="1142984"/>
            <a:ext cx="9144000" cy="64294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ctr" defTabSz="914400" rtl="0" eaLnBrk="0" fontAlgn="base" latinLnBrk="0" hangingPunct="0">
              <a:lnSpc>
                <a:spcPct val="90000"/>
              </a:lnSpc>
              <a:spcBef>
                <a:spcPct val="20000"/>
              </a:spcBef>
              <a:spcAft>
                <a:spcPct val="0"/>
              </a:spcAft>
              <a:buClrTx/>
              <a:buSzTx/>
              <a:buFontTx/>
              <a:buNone/>
              <a:tabLst/>
              <a:defRPr/>
            </a:pPr>
            <a:r>
              <a:rPr kumimoji="0" lang="lv-LV" sz="2800" b="0" i="1" u="none" strike="noStrike" kern="0" cap="none" spc="0" normalizeH="0" baseline="0" noProof="0" dirty="0" smtClean="0">
                <a:ln>
                  <a:noFill/>
                </a:ln>
                <a:solidFill>
                  <a:schemeClr val="tx1"/>
                </a:solidFill>
                <a:effectLst/>
                <a:uLnTx/>
                <a:uFillTx/>
                <a:latin typeface="+mn-lt"/>
                <a:ea typeface="+mn-ea"/>
                <a:cs typeface="+mn-cs"/>
              </a:rPr>
              <a:t>Jēzus saka: Jūs nevarat kalpot Dievam un mantai.</a:t>
            </a:r>
            <a:endParaRPr kumimoji="0" lang="en-US" sz="2800" b="0" i="1" u="none" strike="noStrike" kern="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2000"/>
                                        <p:tgtEl>
                                          <p:spTgt spid="4"/>
                                        </p:tgtEl>
                                      </p:cBhvr>
                                    </p:animEffect>
                                  </p:childTnLst>
                                </p:cTn>
                              </p:par>
                            </p:childTnLst>
                          </p:cTn>
                        </p:par>
                        <p:par>
                          <p:cTn id="12" fill="hold">
                            <p:stCondLst>
                              <p:cond delay="2000"/>
                            </p:stCondLst>
                            <p:childTnLst>
                              <p:par>
                                <p:cTn id="13" presetID="2" presetClass="entr" presetSubtype="4" fill="hold" grpId="0"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6">
                                            <p:txEl>
                                              <p:pRg st="0" end="0"/>
                                            </p:txEl>
                                          </p:spTgt>
                                        </p:tgtEl>
                                        <p:attrNameLst>
                                          <p:attrName>style.visibility</p:attrName>
                                        </p:attrNameLst>
                                      </p:cBhvr>
                                      <p:to>
                                        <p:strVal val="visible"/>
                                      </p:to>
                                    </p:set>
                                    <p:anim calcmode="lin" valueType="num">
                                      <p:cBhvr additive="base">
                                        <p:cTn id="20"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 calcmode="lin" valueType="num">
                                      <p:cBhvr additive="base">
                                        <p:cTn id="2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6">
                                            <p:txEl>
                                              <p:pRg st="2" end="2"/>
                                            </p:txEl>
                                          </p:spTgt>
                                        </p:tgtEl>
                                        <p:attrNameLst>
                                          <p:attrName>style.visibility</p:attrName>
                                        </p:attrNameLst>
                                      </p:cBhvr>
                                      <p:to>
                                        <p:strVal val="visible"/>
                                      </p:to>
                                    </p:set>
                                    <p:anim calcmode="lin" valueType="num">
                                      <p:cBhvr additive="base">
                                        <p:cTn id="30"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6">
                                            <p:txEl>
                                              <p:pRg st="3" end="3"/>
                                            </p:txEl>
                                          </p:spTgt>
                                        </p:tgtEl>
                                        <p:attrNameLst>
                                          <p:attrName>style.visibility</p:attrName>
                                        </p:attrNameLst>
                                      </p:cBhvr>
                                      <p:to>
                                        <p:strVal val="visible"/>
                                      </p:to>
                                    </p:set>
                                    <p:anim calcmode="lin" valueType="num">
                                      <p:cBhvr additive="base">
                                        <p:cTn id="35"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bwMode="auto">
          <a:xfrm>
            <a:off x="0" y="0"/>
            <a:ext cx="9144000" cy="50004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lang="lv-LV" sz="4000" b="1" kern="0" dirty="0" smtClean="0">
                <a:solidFill>
                  <a:schemeClr val="tx2"/>
                </a:solidFill>
                <a:latin typeface="+mj-lt"/>
                <a:ea typeface="+mj-ea"/>
                <a:cs typeface="+mj-cs"/>
              </a:rPr>
              <a:t>Vēstures paralēle</a:t>
            </a:r>
            <a:endParaRPr kumimoji="0" lang="en-US" sz="4000" b="1" i="0" u="none" strike="noStrike" kern="0" cap="none" spc="0" normalizeH="0" baseline="0" noProof="0" dirty="0">
              <a:ln>
                <a:noFill/>
              </a:ln>
              <a:solidFill>
                <a:schemeClr val="tx2"/>
              </a:solidFill>
              <a:effectLst/>
              <a:uLnTx/>
              <a:uFillTx/>
              <a:latin typeface="+mj-lt"/>
              <a:ea typeface="+mj-ea"/>
              <a:cs typeface="+mj-cs"/>
            </a:endParaRPr>
          </a:p>
        </p:txBody>
      </p:sp>
      <p:sp>
        <p:nvSpPr>
          <p:cNvPr id="6" name="Rectangle 5"/>
          <p:cNvSpPr/>
          <p:nvPr/>
        </p:nvSpPr>
        <p:spPr>
          <a:xfrm>
            <a:off x="0" y="1643050"/>
            <a:ext cx="5143504" cy="5262979"/>
          </a:xfrm>
          <a:prstGeom prst="rect">
            <a:avLst/>
          </a:prstGeom>
        </p:spPr>
        <p:txBody>
          <a:bodyPr wrap="square">
            <a:spAutoFit/>
          </a:bodyPr>
          <a:lstStyle/>
          <a:p>
            <a:pPr>
              <a:buFont typeface="Arial" pitchFamily="34" charset="0"/>
              <a:buChar char="•"/>
            </a:pPr>
            <a:r>
              <a:rPr lang="lv-LV" sz="2800" b="1" dirty="0" smtClean="0"/>
              <a:t>Dieva izredzētā tauta </a:t>
            </a:r>
            <a:r>
              <a:rPr lang="lv-LV" sz="2800" dirty="0" smtClean="0"/>
              <a:t>bija </a:t>
            </a:r>
            <a:r>
              <a:rPr lang="lv-LV" sz="2800" b="1" dirty="0" smtClean="0"/>
              <a:t>daudzreiz atkāpusies </a:t>
            </a:r>
            <a:r>
              <a:rPr lang="lv-LV" sz="2800" dirty="0" smtClean="0"/>
              <a:t>no </a:t>
            </a:r>
            <a:r>
              <a:rPr lang="lv-LV" sz="2800" b="1" dirty="0" smtClean="0"/>
              <a:t>dzīvā Dieva </a:t>
            </a:r>
            <a:r>
              <a:rPr lang="lv-LV" sz="2800" dirty="0" smtClean="0"/>
              <a:t>un </a:t>
            </a:r>
            <a:r>
              <a:rPr lang="lv-LV" sz="2800" b="1" dirty="0" smtClean="0"/>
              <a:t>nodevušies kalpošanai elku dieviem </a:t>
            </a:r>
            <a:r>
              <a:rPr lang="lv-LV" sz="2800" dirty="0" smtClean="0"/>
              <a:t>un </a:t>
            </a:r>
            <a:r>
              <a:rPr lang="lv-LV" sz="2800" b="1" dirty="0" smtClean="0"/>
              <a:t>visādām netiklībām</a:t>
            </a:r>
            <a:r>
              <a:rPr lang="lv-LV" sz="2800" dirty="0" smtClean="0"/>
              <a:t>.</a:t>
            </a:r>
          </a:p>
          <a:p>
            <a:pPr>
              <a:buFont typeface="Arial" pitchFamily="34" charset="0"/>
              <a:buChar char="•"/>
            </a:pPr>
            <a:r>
              <a:rPr lang="lv-LV" sz="2800" dirty="0" smtClean="0"/>
              <a:t>Kā </a:t>
            </a:r>
            <a:r>
              <a:rPr lang="lv-LV" sz="2800" b="1" dirty="0" smtClean="0"/>
              <a:t>Dieva</a:t>
            </a:r>
            <a:r>
              <a:rPr lang="lv-LV" sz="2800" dirty="0" smtClean="0"/>
              <a:t> </a:t>
            </a:r>
            <a:r>
              <a:rPr lang="lv-LV" sz="2800" b="1" dirty="0" smtClean="0"/>
              <a:t>sods</a:t>
            </a:r>
            <a:r>
              <a:rPr lang="lv-LV" sz="2800" dirty="0" smtClean="0"/>
              <a:t> tam bija </a:t>
            </a:r>
            <a:r>
              <a:rPr lang="lv-LV" sz="2800" b="1" dirty="0" smtClean="0"/>
              <a:t>Izraēla iekarošana </a:t>
            </a:r>
            <a:r>
              <a:rPr lang="lv-LV" sz="2800" dirty="0" smtClean="0"/>
              <a:t>un </a:t>
            </a:r>
            <a:r>
              <a:rPr lang="lv-LV" sz="2800" b="1" dirty="0" smtClean="0"/>
              <a:t>iedzīvotāju aizvešana gūstā </a:t>
            </a:r>
            <a:r>
              <a:rPr lang="lv-LV" sz="2800" dirty="0" smtClean="0"/>
              <a:t>uz </a:t>
            </a:r>
            <a:r>
              <a:rPr lang="lv-LV" sz="2800" b="1" dirty="0" smtClean="0"/>
              <a:t>Austrumiem</a:t>
            </a:r>
            <a:r>
              <a:rPr lang="lv-LV" sz="2800" dirty="0" smtClean="0"/>
              <a:t> uz </a:t>
            </a:r>
            <a:r>
              <a:rPr lang="lv-LV" sz="2800" b="1" dirty="0" smtClean="0"/>
              <a:t>Bābeli</a:t>
            </a:r>
            <a:r>
              <a:rPr lang="lv-LV" sz="2800" dirty="0" smtClean="0"/>
              <a:t>. </a:t>
            </a:r>
          </a:p>
          <a:p>
            <a:pPr>
              <a:buFont typeface="Arial" pitchFamily="34" charset="0"/>
              <a:buChar char="•"/>
            </a:pPr>
            <a:endParaRPr lang="lv-LV" sz="2800" dirty="0" smtClean="0"/>
          </a:p>
          <a:p>
            <a:pPr>
              <a:buFont typeface="Arial" pitchFamily="34" charset="0"/>
              <a:buChar char="•"/>
            </a:pPr>
            <a:r>
              <a:rPr lang="lv-LV" sz="2800" b="1" dirty="0" smtClean="0"/>
              <a:t>Vai kas līdzīgs bija noticis arī ar latviešu tautu?</a:t>
            </a:r>
          </a:p>
        </p:txBody>
      </p:sp>
      <p:sp>
        <p:nvSpPr>
          <p:cNvPr id="7" name="Rectangle 3"/>
          <p:cNvSpPr txBox="1">
            <a:spLocks noChangeArrowheads="1"/>
          </p:cNvSpPr>
          <p:nvPr/>
        </p:nvSpPr>
        <p:spPr bwMode="auto">
          <a:xfrm>
            <a:off x="0" y="500042"/>
            <a:ext cx="9144000" cy="64294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algn="ctr" eaLnBrk="0" hangingPunct="0">
              <a:lnSpc>
                <a:spcPct val="90000"/>
              </a:lnSpc>
              <a:spcBef>
                <a:spcPct val="20000"/>
              </a:spcBef>
              <a:defRPr/>
            </a:pPr>
            <a:r>
              <a:rPr lang="lv-LV" sz="2800" i="1" kern="0" dirty="0" smtClean="0">
                <a:latin typeface="+mn-lt"/>
              </a:rPr>
              <a:t>Jeremijas 20:6 “jūs kritīsit gūstā, tevi aizvedīs uz Bābeli, tur tu nomirsi, un tur tevi apglabās un tāpat arī visus tavus draugus”</a:t>
            </a:r>
            <a:endParaRPr kumimoji="0" lang="en-US" sz="2800" b="0" i="1" u="none" strike="noStrike" kern="0" cap="none" spc="0" normalizeH="0" baseline="0" noProof="0" dirty="0" smtClean="0">
              <a:ln>
                <a:noFill/>
              </a:ln>
              <a:solidFill>
                <a:schemeClr val="tx1"/>
              </a:solidFill>
              <a:effectLst/>
              <a:uLnTx/>
              <a:uFillTx/>
              <a:latin typeface="+mn-lt"/>
              <a:ea typeface="+mn-ea"/>
              <a:cs typeface="+mn-cs"/>
            </a:endParaRPr>
          </a:p>
        </p:txBody>
      </p:sp>
      <p:pic>
        <p:nvPicPr>
          <p:cNvPr id="26626" name="Picture 2" descr="Attēlu rezultāti vaicājumam “Bābeles gūsts”"/>
          <p:cNvPicPr>
            <a:picLocks noChangeAspect="1" noChangeArrowheads="1"/>
          </p:cNvPicPr>
          <p:nvPr/>
        </p:nvPicPr>
        <p:blipFill>
          <a:blip r:embed="rId2"/>
          <a:srcRect/>
          <a:stretch>
            <a:fillRect/>
          </a:stretch>
        </p:blipFill>
        <p:spPr bwMode="auto">
          <a:xfrm>
            <a:off x="5067300" y="1857364"/>
            <a:ext cx="4076700" cy="4667251"/>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6626"/>
                                        </p:tgtEl>
                                        <p:attrNameLst>
                                          <p:attrName>style.visibility</p:attrName>
                                        </p:attrNameLst>
                                      </p:cBhvr>
                                      <p:to>
                                        <p:strVal val="visible"/>
                                      </p:to>
                                    </p:set>
                                    <p:animEffect transition="in" filter="fade">
                                      <p:cBhvr>
                                        <p:cTn id="11" dur="2000"/>
                                        <p:tgtEl>
                                          <p:spTgt spid="26626"/>
                                        </p:tgtEl>
                                      </p:cBhvr>
                                    </p:animEffect>
                                  </p:childTnLst>
                                </p:cTn>
                              </p:par>
                            </p:childTnLst>
                          </p:cTn>
                        </p:par>
                        <p:par>
                          <p:cTn id="12" fill="hold">
                            <p:stCondLst>
                              <p:cond delay="2000"/>
                            </p:stCondLst>
                            <p:childTnLst>
                              <p:par>
                                <p:cTn id="13" presetID="2" presetClass="entr" presetSubtype="4" fill="hold" grpId="0"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6">
                                            <p:txEl>
                                              <p:pRg st="0" end="0"/>
                                            </p:txEl>
                                          </p:spTgt>
                                        </p:tgtEl>
                                        <p:attrNameLst>
                                          <p:attrName>style.visibility</p:attrName>
                                        </p:attrNameLst>
                                      </p:cBhvr>
                                      <p:to>
                                        <p:strVal val="visible"/>
                                      </p:to>
                                    </p:set>
                                    <p:anim calcmode="lin" valueType="num">
                                      <p:cBhvr additive="base">
                                        <p:cTn id="20"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 calcmode="lin" valueType="num">
                                      <p:cBhvr additive="base">
                                        <p:cTn id="2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6">
                                            <p:txEl>
                                              <p:pRg st="3" end="3"/>
                                            </p:txEl>
                                          </p:spTgt>
                                        </p:tgtEl>
                                        <p:attrNameLst>
                                          <p:attrName>style.visibility</p:attrName>
                                        </p:attrNameLst>
                                      </p:cBhvr>
                                      <p:to>
                                        <p:strVal val="visible"/>
                                      </p:to>
                                    </p:set>
                                    <p:anim calcmode="lin" valueType="num">
                                      <p:cBhvr additive="base">
                                        <p:cTn id="30"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dirty="0" smtClean="0"/>
              <a:t>1940.g.</a:t>
            </a:r>
            <a:r>
              <a:rPr lang="en-US" dirty="0" smtClean="0"/>
              <a:t>"Es </a:t>
            </a:r>
            <a:r>
              <a:rPr lang="en-US" dirty="0" err="1" smtClean="0"/>
              <a:t>palikšu</a:t>
            </a:r>
            <a:r>
              <a:rPr lang="en-US" dirty="0" smtClean="0"/>
              <a:t> </a:t>
            </a:r>
            <a:r>
              <a:rPr lang="en-US" dirty="0" err="1" smtClean="0"/>
              <a:t>savā</a:t>
            </a:r>
            <a:r>
              <a:rPr lang="en-US" dirty="0" smtClean="0"/>
              <a:t> </a:t>
            </a:r>
            <a:r>
              <a:rPr lang="en-US" dirty="0" err="1" smtClean="0"/>
              <a:t>vietā</a:t>
            </a:r>
            <a:r>
              <a:rPr lang="en-US" dirty="0" smtClean="0"/>
              <a:t>, </a:t>
            </a:r>
            <a:r>
              <a:rPr lang="en-US" dirty="0" err="1" smtClean="0"/>
              <a:t>jūs</a:t>
            </a:r>
            <a:r>
              <a:rPr lang="en-US" dirty="0" smtClean="0"/>
              <a:t> </a:t>
            </a:r>
            <a:r>
              <a:rPr lang="en-US" dirty="0" err="1" smtClean="0"/>
              <a:t>palieciet</a:t>
            </a:r>
            <a:r>
              <a:rPr lang="en-US" dirty="0" smtClean="0"/>
              <a:t> </a:t>
            </a:r>
            <a:r>
              <a:rPr lang="en-US" dirty="0" err="1" smtClean="0"/>
              <a:t>savās</a:t>
            </a:r>
            <a:r>
              <a:rPr lang="en-US" dirty="0" smtClean="0"/>
              <a:t>"</a:t>
            </a:r>
            <a:endParaRPr lang="en-US" dirty="0"/>
          </a:p>
        </p:txBody>
      </p:sp>
      <p:pic>
        <p:nvPicPr>
          <p:cNvPr id="4" name="Picture 2" descr="Attēlu rezultāti vaicājumam “kārlis ulmanis”"/>
          <p:cNvPicPr>
            <a:picLocks noChangeAspect="1" noChangeArrowheads="1"/>
          </p:cNvPicPr>
          <p:nvPr/>
        </p:nvPicPr>
        <p:blipFill>
          <a:blip r:embed="rId2"/>
          <a:srcRect/>
          <a:stretch>
            <a:fillRect/>
          </a:stretch>
        </p:blipFill>
        <p:spPr bwMode="auto">
          <a:xfrm>
            <a:off x="5214942" y="1643050"/>
            <a:ext cx="3765704" cy="4857760"/>
          </a:xfrm>
          <a:prstGeom prst="rect">
            <a:avLst/>
          </a:prstGeom>
          <a:noFill/>
        </p:spPr>
      </p:pic>
      <p:pic>
        <p:nvPicPr>
          <p:cNvPr id="5" name="Picture 10" descr="Attēlu rezultāti vaicājumam “Padomju savienība”"/>
          <p:cNvPicPr>
            <a:picLocks noChangeAspect="1" noChangeArrowheads="1"/>
          </p:cNvPicPr>
          <p:nvPr/>
        </p:nvPicPr>
        <p:blipFill>
          <a:blip r:embed="rId3"/>
          <a:srcRect/>
          <a:stretch>
            <a:fillRect/>
          </a:stretch>
        </p:blipFill>
        <p:spPr bwMode="auto">
          <a:xfrm>
            <a:off x="357158" y="1643050"/>
            <a:ext cx="4076700" cy="464347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2000"/>
                                        <p:tgtEl>
                                          <p:spTgt spid="4"/>
                                        </p:tgtEl>
                                      </p:cBhvr>
                                    </p:animEffect>
                                  </p:childTnLst>
                                </p:cTn>
                              </p:par>
                            </p:childTnLst>
                          </p:cTn>
                        </p:par>
                        <p:par>
                          <p:cTn id="13" fill="hold">
                            <p:stCondLst>
                              <p:cond delay="2500"/>
                            </p:stCondLst>
                            <p:childTnLst>
                              <p:par>
                                <p:cTn id="14" presetID="10" presetClass="entr" presetSubtype="0" fill="hold"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422"/>
            <a:ext cx="9144000" cy="1143000"/>
          </a:xfrm>
        </p:spPr>
        <p:txBody>
          <a:bodyPr/>
          <a:lstStyle/>
          <a:p>
            <a:r>
              <a:rPr lang="lv-LV" sz="3200" b="1" dirty="0" smtClean="0"/>
              <a:t>Padomju okupācijas gadi </a:t>
            </a:r>
            <a:br>
              <a:rPr lang="lv-LV" sz="3200" b="1" dirty="0" smtClean="0"/>
            </a:br>
            <a:r>
              <a:rPr lang="lv-LV" sz="3200" b="1" dirty="0" smtClean="0"/>
              <a:t>Kristietībai </a:t>
            </a:r>
            <a:r>
              <a:rPr lang="lv-LV" sz="3200" b="1" dirty="0" err="1" smtClean="0"/>
              <a:t>pretinieciski</a:t>
            </a:r>
            <a:r>
              <a:rPr lang="lv-LV" sz="3200" b="1" dirty="0" smtClean="0"/>
              <a:t> spēki</a:t>
            </a:r>
            <a:br>
              <a:rPr lang="lv-LV" sz="3200" b="1" dirty="0" smtClean="0"/>
            </a:br>
            <a:r>
              <a:rPr lang="lv-LV" sz="3200" b="1" dirty="0" smtClean="0"/>
              <a:t>Ekonomikas Stagnācijas gadi</a:t>
            </a:r>
            <a:endParaRPr lang="en-US" sz="3200" b="1" dirty="0"/>
          </a:p>
        </p:txBody>
      </p:sp>
      <p:pic>
        <p:nvPicPr>
          <p:cNvPr id="29698" name="Picture 2" descr="Attēlu rezultāti vaicājumam “Padomju savienība”"/>
          <p:cNvPicPr>
            <a:picLocks noChangeAspect="1" noChangeArrowheads="1"/>
          </p:cNvPicPr>
          <p:nvPr/>
        </p:nvPicPr>
        <p:blipFill>
          <a:blip r:embed="rId2"/>
          <a:srcRect/>
          <a:stretch>
            <a:fillRect/>
          </a:stretch>
        </p:blipFill>
        <p:spPr bwMode="auto">
          <a:xfrm>
            <a:off x="5067300" y="4162424"/>
            <a:ext cx="4076700" cy="2695576"/>
          </a:xfrm>
          <a:prstGeom prst="rect">
            <a:avLst/>
          </a:prstGeom>
          <a:noFill/>
        </p:spPr>
      </p:pic>
      <p:pic>
        <p:nvPicPr>
          <p:cNvPr id="29700" name="Picture 4" descr="Attēlu rezultāti vaicājumam “Padomju savienība”"/>
          <p:cNvPicPr>
            <a:picLocks noChangeAspect="1" noChangeArrowheads="1"/>
          </p:cNvPicPr>
          <p:nvPr/>
        </p:nvPicPr>
        <p:blipFill>
          <a:blip r:embed="rId3"/>
          <a:srcRect/>
          <a:stretch>
            <a:fillRect/>
          </a:stretch>
        </p:blipFill>
        <p:spPr bwMode="auto">
          <a:xfrm>
            <a:off x="0" y="4419600"/>
            <a:ext cx="4076700" cy="2438400"/>
          </a:xfrm>
          <a:prstGeom prst="rect">
            <a:avLst/>
          </a:prstGeom>
          <a:noFill/>
        </p:spPr>
      </p:pic>
      <p:pic>
        <p:nvPicPr>
          <p:cNvPr id="29702" name="Picture 6" descr="Saistīts attēls"/>
          <p:cNvPicPr>
            <a:picLocks noChangeAspect="1" noChangeArrowheads="1"/>
          </p:cNvPicPr>
          <p:nvPr/>
        </p:nvPicPr>
        <p:blipFill>
          <a:blip r:embed="rId4"/>
          <a:srcRect/>
          <a:stretch>
            <a:fillRect/>
          </a:stretch>
        </p:blipFill>
        <p:spPr bwMode="auto">
          <a:xfrm>
            <a:off x="214282" y="1357298"/>
            <a:ext cx="4076700" cy="2466975"/>
          </a:xfrm>
          <a:prstGeom prst="rect">
            <a:avLst/>
          </a:prstGeom>
          <a:noFill/>
        </p:spPr>
      </p:pic>
      <p:pic>
        <p:nvPicPr>
          <p:cNvPr id="29704" name="Picture 8" descr="Attēlu rezultāti vaicājumam “Padomju savienība”"/>
          <p:cNvPicPr>
            <a:picLocks noChangeAspect="1" noChangeArrowheads="1"/>
          </p:cNvPicPr>
          <p:nvPr/>
        </p:nvPicPr>
        <p:blipFill>
          <a:blip r:embed="rId5"/>
          <a:srcRect/>
          <a:stretch>
            <a:fillRect/>
          </a:stretch>
        </p:blipFill>
        <p:spPr bwMode="auto">
          <a:xfrm>
            <a:off x="5715008" y="1357298"/>
            <a:ext cx="2521406" cy="3357586"/>
          </a:xfrm>
          <a:prstGeom prst="rect">
            <a:avLst/>
          </a:prstGeom>
          <a:noFill/>
        </p:spPr>
      </p:pic>
      <p:pic>
        <p:nvPicPr>
          <p:cNvPr id="29708" name="Picture 12" descr="Attēlu rezultāti vaicājumam “Padomju savienība”"/>
          <p:cNvPicPr>
            <a:picLocks noChangeAspect="1" noChangeArrowheads="1"/>
          </p:cNvPicPr>
          <p:nvPr/>
        </p:nvPicPr>
        <p:blipFill>
          <a:blip r:embed="rId6"/>
          <a:srcRect/>
          <a:stretch>
            <a:fillRect/>
          </a:stretch>
        </p:blipFill>
        <p:spPr bwMode="auto">
          <a:xfrm>
            <a:off x="798094" y="4214818"/>
            <a:ext cx="1822885" cy="2643182"/>
          </a:xfrm>
          <a:prstGeom prst="rect">
            <a:avLst/>
          </a:prstGeom>
          <a:noFill/>
        </p:spPr>
      </p:pic>
      <p:pic>
        <p:nvPicPr>
          <p:cNvPr id="29710" name="Picture 14" descr="Attēlu rezultāti vaicājumam “Ļeņins”"/>
          <p:cNvPicPr>
            <a:picLocks noChangeAspect="1" noChangeArrowheads="1"/>
          </p:cNvPicPr>
          <p:nvPr/>
        </p:nvPicPr>
        <p:blipFill>
          <a:blip r:embed="rId7"/>
          <a:srcRect/>
          <a:stretch>
            <a:fillRect/>
          </a:stretch>
        </p:blipFill>
        <p:spPr bwMode="auto">
          <a:xfrm>
            <a:off x="5357818" y="1643050"/>
            <a:ext cx="3162300" cy="4972050"/>
          </a:xfrm>
          <a:prstGeom prst="rect">
            <a:avLst/>
          </a:prstGeom>
          <a:noFill/>
        </p:spPr>
      </p:pic>
      <p:pic>
        <p:nvPicPr>
          <p:cNvPr id="29714" name="Picture 18" descr="Saistīts attēls"/>
          <p:cNvPicPr>
            <a:picLocks noChangeAspect="1" noChangeArrowheads="1"/>
          </p:cNvPicPr>
          <p:nvPr/>
        </p:nvPicPr>
        <p:blipFill>
          <a:blip r:embed="rId8"/>
          <a:srcRect/>
          <a:stretch>
            <a:fillRect/>
          </a:stretch>
        </p:blipFill>
        <p:spPr bwMode="auto">
          <a:xfrm>
            <a:off x="0" y="1357298"/>
            <a:ext cx="4076700" cy="2038350"/>
          </a:xfrm>
          <a:prstGeom prst="rect">
            <a:avLst/>
          </a:prstGeom>
          <a:noFill/>
        </p:spPr>
      </p:pic>
      <p:pic>
        <p:nvPicPr>
          <p:cNvPr id="29712" name="Picture 16" descr="Attēlu rezultāti vaicājumam “Staļins”"/>
          <p:cNvPicPr>
            <a:picLocks noChangeAspect="1" noChangeArrowheads="1"/>
          </p:cNvPicPr>
          <p:nvPr/>
        </p:nvPicPr>
        <p:blipFill>
          <a:blip r:embed="rId9"/>
          <a:srcRect/>
          <a:stretch>
            <a:fillRect/>
          </a:stretch>
        </p:blipFill>
        <p:spPr bwMode="auto">
          <a:xfrm>
            <a:off x="1928794" y="2440275"/>
            <a:ext cx="3324228" cy="441772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29702"/>
                                        </p:tgtEl>
                                        <p:attrNameLst>
                                          <p:attrName>style.visibility</p:attrName>
                                        </p:attrNameLst>
                                      </p:cBhvr>
                                      <p:to>
                                        <p:strVal val="visible"/>
                                      </p:to>
                                    </p:set>
                                    <p:animEffect transition="in" filter="fade">
                                      <p:cBhvr>
                                        <p:cTn id="12" dur="2000"/>
                                        <p:tgtEl>
                                          <p:spTgt spid="29702"/>
                                        </p:tgtEl>
                                      </p:cBhvr>
                                    </p:animEffect>
                                  </p:childTnLst>
                                </p:cTn>
                              </p:par>
                            </p:childTnLst>
                          </p:cTn>
                        </p:par>
                        <p:par>
                          <p:cTn id="13" fill="hold">
                            <p:stCondLst>
                              <p:cond delay="2500"/>
                            </p:stCondLst>
                            <p:childTnLst>
                              <p:par>
                                <p:cTn id="14" presetID="10" presetClass="entr" presetSubtype="0" fill="hold" nodeType="afterEffect">
                                  <p:stCondLst>
                                    <p:cond delay="0"/>
                                  </p:stCondLst>
                                  <p:childTnLst>
                                    <p:set>
                                      <p:cBhvr>
                                        <p:cTn id="15" dur="1" fill="hold">
                                          <p:stCondLst>
                                            <p:cond delay="0"/>
                                          </p:stCondLst>
                                        </p:cTn>
                                        <p:tgtEl>
                                          <p:spTgt spid="29700"/>
                                        </p:tgtEl>
                                        <p:attrNameLst>
                                          <p:attrName>style.visibility</p:attrName>
                                        </p:attrNameLst>
                                      </p:cBhvr>
                                      <p:to>
                                        <p:strVal val="visible"/>
                                      </p:to>
                                    </p:set>
                                    <p:animEffect transition="in" filter="fade">
                                      <p:cBhvr>
                                        <p:cTn id="16" dur="5000"/>
                                        <p:tgtEl>
                                          <p:spTgt spid="29700"/>
                                        </p:tgtEl>
                                      </p:cBhvr>
                                    </p:animEffect>
                                  </p:childTnLst>
                                </p:cTn>
                              </p:par>
                            </p:childTnLst>
                          </p:cTn>
                        </p:par>
                        <p:par>
                          <p:cTn id="17" fill="hold">
                            <p:stCondLst>
                              <p:cond delay="7500"/>
                            </p:stCondLst>
                            <p:childTnLst>
                              <p:par>
                                <p:cTn id="18" presetID="10" presetClass="entr" presetSubtype="0" fill="hold" nodeType="afterEffect">
                                  <p:stCondLst>
                                    <p:cond delay="0"/>
                                  </p:stCondLst>
                                  <p:childTnLst>
                                    <p:set>
                                      <p:cBhvr>
                                        <p:cTn id="19" dur="1" fill="hold">
                                          <p:stCondLst>
                                            <p:cond delay="0"/>
                                          </p:stCondLst>
                                        </p:cTn>
                                        <p:tgtEl>
                                          <p:spTgt spid="29698"/>
                                        </p:tgtEl>
                                        <p:attrNameLst>
                                          <p:attrName>style.visibility</p:attrName>
                                        </p:attrNameLst>
                                      </p:cBhvr>
                                      <p:to>
                                        <p:strVal val="visible"/>
                                      </p:to>
                                    </p:set>
                                    <p:animEffect transition="in" filter="fade">
                                      <p:cBhvr>
                                        <p:cTn id="20" dur="5000"/>
                                        <p:tgtEl>
                                          <p:spTgt spid="29698"/>
                                        </p:tgtEl>
                                      </p:cBhvr>
                                    </p:animEffect>
                                  </p:childTnLst>
                                </p:cTn>
                              </p:par>
                            </p:childTnLst>
                          </p:cTn>
                        </p:par>
                        <p:par>
                          <p:cTn id="21" fill="hold">
                            <p:stCondLst>
                              <p:cond delay="12500"/>
                            </p:stCondLst>
                            <p:childTnLst>
                              <p:par>
                                <p:cTn id="22" presetID="10" presetClass="entr" presetSubtype="0" fill="hold" nodeType="afterEffect">
                                  <p:stCondLst>
                                    <p:cond delay="0"/>
                                  </p:stCondLst>
                                  <p:childTnLst>
                                    <p:set>
                                      <p:cBhvr>
                                        <p:cTn id="23" dur="1" fill="hold">
                                          <p:stCondLst>
                                            <p:cond delay="0"/>
                                          </p:stCondLst>
                                        </p:cTn>
                                        <p:tgtEl>
                                          <p:spTgt spid="29704"/>
                                        </p:tgtEl>
                                        <p:attrNameLst>
                                          <p:attrName>style.visibility</p:attrName>
                                        </p:attrNameLst>
                                      </p:cBhvr>
                                      <p:to>
                                        <p:strVal val="visible"/>
                                      </p:to>
                                    </p:set>
                                    <p:animEffect transition="in" filter="fade">
                                      <p:cBhvr>
                                        <p:cTn id="24" dur="5000"/>
                                        <p:tgtEl>
                                          <p:spTgt spid="29704"/>
                                        </p:tgtEl>
                                      </p:cBhvr>
                                    </p:animEffect>
                                  </p:childTnLst>
                                </p:cTn>
                              </p:par>
                            </p:childTnLst>
                          </p:cTn>
                        </p:par>
                        <p:par>
                          <p:cTn id="25" fill="hold">
                            <p:stCondLst>
                              <p:cond delay="17500"/>
                            </p:stCondLst>
                            <p:childTnLst>
                              <p:par>
                                <p:cTn id="26" presetID="10" presetClass="entr" presetSubtype="0" fill="hold" nodeType="afterEffect">
                                  <p:stCondLst>
                                    <p:cond delay="0"/>
                                  </p:stCondLst>
                                  <p:childTnLst>
                                    <p:set>
                                      <p:cBhvr>
                                        <p:cTn id="27" dur="1" fill="hold">
                                          <p:stCondLst>
                                            <p:cond delay="0"/>
                                          </p:stCondLst>
                                        </p:cTn>
                                        <p:tgtEl>
                                          <p:spTgt spid="29708"/>
                                        </p:tgtEl>
                                        <p:attrNameLst>
                                          <p:attrName>style.visibility</p:attrName>
                                        </p:attrNameLst>
                                      </p:cBhvr>
                                      <p:to>
                                        <p:strVal val="visible"/>
                                      </p:to>
                                    </p:set>
                                    <p:animEffect transition="in" filter="fade">
                                      <p:cBhvr>
                                        <p:cTn id="28" dur="5000"/>
                                        <p:tgtEl>
                                          <p:spTgt spid="29708"/>
                                        </p:tgtEl>
                                      </p:cBhvr>
                                    </p:animEffect>
                                  </p:childTnLst>
                                </p:cTn>
                              </p:par>
                            </p:childTnLst>
                          </p:cTn>
                        </p:par>
                        <p:par>
                          <p:cTn id="29" fill="hold">
                            <p:stCondLst>
                              <p:cond delay="22500"/>
                            </p:stCondLst>
                            <p:childTnLst>
                              <p:par>
                                <p:cTn id="30" presetID="10" presetClass="entr" presetSubtype="0" fill="hold" nodeType="afterEffect">
                                  <p:stCondLst>
                                    <p:cond delay="0"/>
                                  </p:stCondLst>
                                  <p:childTnLst>
                                    <p:set>
                                      <p:cBhvr>
                                        <p:cTn id="31" dur="1" fill="hold">
                                          <p:stCondLst>
                                            <p:cond delay="0"/>
                                          </p:stCondLst>
                                        </p:cTn>
                                        <p:tgtEl>
                                          <p:spTgt spid="29714"/>
                                        </p:tgtEl>
                                        <p:attrNameLst>
                                          <p:attrName>style.visibility</p:attrName>
                                        </p:attrNameLst>
                                      </p:cBhvr>
                                      <p:to>
                                        <p:strVal val="visible"/>
                                      </p:to>
                                    </p:set>
                                    <p:animEffect transition="in" filter="fade">
                                      <p:cBhvr>
                                        <p:cTn id="32" dur="5000"/>
                                        <p:tgtEl>
                                          <p:spTgt spid="29714"/>
                                        </p:tgtEl>
                                      </p:cBhvr>
                                    </p:animEffect>
                                  </p:childTnLst>
                                </p:cTn>
                              </p:par>
                            </p:childTnLst>
                          </p:cTn>
                        </p:par>
                        <p:par>
                          <p:cTn id="33" fill="hold">
                            <p:stCondLst>
                              <p:cond delay="27500"/>
                            </p:stCondLst>
                            <p:childTnLst>
                              <p:par>
                                <p:cTn id="34" presetID="10" presetClass="entr" presetSubtype="0" fill="hold" nodeType="afterEffect">
                                  <p:stCondLst>
                                    <p:cond delay="0"/>
                                  </p:stCondLst>
                                  <p:childTnLst>
                                    <p:set>
                                      <p:cBhvr>
                                        <p:cTn id="35" dur="1" fill="hold">
                                          <p:stCondLst>
                                            <p:cond delay="0"/>
                                          </p:stCondLst>
                                        </p:cTn>
                                        <p:tgtEl>
                                          <p:spTgt spid="29710"/>
                                        </p:tgtEl>
                                        <p:attrNameLst>
                                          <p:attrName>style.visibility</p:attrName>
                                        </p:attrNameLst>
                                      </p:cBhvr>
                                      <p:to>
                                        <p:strVal val="visible"/>
                                      </p:to>
                                    </p:set>
                                    <p:animEffect transition="in" filter="fade">
                                      <p:cBhvr>
                                        <p:cTn id="36" dur="5000"/>
                                        <p:tgtEl>
                                          <p:spTgt spid="29710"/>
                                        </p:tgtEl>
                                      </p:cBhvr>
                                    </p:animEffect>
                                  </p:childTnLst>
                                </p:cTn>
                              </p:par>
                            </p:childTnLst>
                          </p:cTn>
                        </p:par>
                        <p:par>
                          <p:cTn id="37" fill="hold">
                            <p:stCondLst>
                              <p:cond delay="32500"/>
                            </p:stCondLst>
                            <p:childTnLst>
                              <p:par>
                                <p:cTn id="38" presetID="10" presetClass="entr" presetSubtype="0" fill="hold" nodeType="afterEffect">
                                  <p:stCondLst>
                                    <p:cond delay="0"/>
                                  </p:stCondLst>
                                  <p:childTnLst>
                                    <p:set>
                                      <p:cBhvr>
                                        <p:cTn id="39" dur="1" fill="hold">
                                          <p:stCondLst>
                                            <p:cond delay="0"/>
                                          </p:stCondLst>
                                        </p:cTn>
                                        <p:tgtEl>
                                          <p:spTgt spid="29712"/>
                                        </p:tgtEl>
                                        <p:attrNameLst>
                                          <p:attrName>style.visibility</p:attrName>
                                        </p:attrNameLst>
                                      </p:cBhvr>
                                      <p:to>
                                        <p:strVal val="visible"/>
                                      </p:to>
                                    </p:set>
                                    <p:animEffect transition="in" filter="fade">
                                      <p:cBhvr>
                                        <p:cTn id="40" dur="5000"/>
                                        <p:tgtEl>
                                          <p:spTgt spid="297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13" descr="http://www.ntz.lv/wp-content/uploads/2012/04/photo/289/25/149.jpg"/>
          <p:cNvPicPr>
            <a:picLocks noChangeAspect="1" noChangeArrowheads="1"/>
          </p:cNvPicPr>
          <p:nvPr/>
        </p:nvPicPr>
        <p:blipFill>
          <a:blip r:embed="rId2"/>
          <a:srcRect/>
          <a:stretch>
            <a:fillRect/>
          </a:stretch>
        </p:blipFill>
        <p:spPr bwMode="auto">
          <a:xfrm>
            <a:off x="4027430" y="3429000"/>
            <a:ext cx="5116569" cy="3429000"/>
          </a:xfrm>
          <a:prstGeom prst="rect">
            <a:avLst/>
          </a:prstGeom>
          <a:ln>
            <a:noFill/>
          </a:ln>
          <a:effectLst>
            <a:softEdge rad="112500"/>
          </a:effectLst>
        </p:spPr>
      </p:pic>
      <p:pic>
        <p:nvPicPr>
          <p:cNvPr id="8" name="Picture 11" descr="http://www.kasjauns.lv/galerijas/doma_laukuma_iekur_barikazu_piem/doma_laukums_3.jpg"/>
          <p:cNvPicPr>
            <a:picLocks noChangeAspect="1" noChangeArrowheads="1"/>
          </p:cNvPicPr>
          <p:nvPr/>
        </p:nvPicPr>
        <p:blipFill>
          <a:blip r:embed="rId3"/>
          <a:srcRect/>
          <a:stretch>
            <a:fillRect/>
          </a:stretch>
        </p:blipFill>
        <p:spPr bwMode="auto">
          <a:xfrm>
            <a:off x="0" y="4333887"/>
            <a:ext cx="3895913" cy="2524113"/>
          </a:xfrm>
          <a:prstGeom prst="rect">
            <a:avLst/>
          </a:prstGeom>
          <a:ln>
            <a:noFill/>
          </a:ln>
          <a:effectLst>
            <a:softEdge rad="112500"/>
          </a:effectLst>
        </p:spPr>
      </p:pic>
      <p:sp>
        <p:nvSpPr>
          <p:cNvPr id="6147" name="Rectangle 2"/>
          <p:cNvSpPr>
            <a:spLocks noGrp="1" noChangeArrowheads="1"/>
          </p:cNvSpPr>
          <p:nvPr>
            <p:ph type="title"/>
          </p:nvPr>
        </p:nvSpPr>
        <p:spPr>
          <a:xfrm>
            <a:off x="0" y="0"/>
            <a:ext cx="9144000" cy="692150"/>
          </a:xfrm>
        </p:spPr>
        <p:txBody>
          <a:bodyPr/>
          <a:lstStyle/>
          <a:p>
            <a:pPr eaLnBrk="1" hangingPunct="1"/>
            <a:r>
              <a:rPr lang="lv-LV" sz="4300" b="1" dirty="0" smtClean="0">
                <a:solidFill>
                  <a:schemeClr val="tx1"/>
                </a:solidFill>
              </a:rPr>
              <a:t>2.Latvijas neatkarība</a:t>
            </a:r>
          </a:p>
        </p:txBody>
      </p:sp>
      <p:sp>
        <p:nvSpPr>
          <p:cNvPr id="6" name="Rectangle 5"/>
          <p:cNvSpPr>
            <a:spLocks noChangeArrowheads="1"/>
          </p:cNvSpPr>
          <p:nvPr/>
        </p:nvSpPr>
        <p:spPr bwMode="auto">
          <a:xfrm>
            <a:off x="0" y="620713"/>
            <a:ext cx="9144000" cy="3693319"/>
          </a:xfrm>
          <a:prstGeom prst="rect">
            <a:avLst/>
          </a:prstGeom>
          <a:noFill/>
          <a:ln w="9525">
            <a:noFill/>
            <a:miter lim="800000"/>
            <a:headEnd/>
            <a:tailEnd/>
          </a:ln>
        </p:spPr>
        <p:txBody>
          <a:bodyPr>
            <a:spAutoFit/>
          </a:bodyPr>
          <a:lstStyle/>
          <a:p>
            <a:pPr>
              <a:buFont typeface="Wingdings" pitchFamily="2" charset="2"/>
              <a:buChar char="§"/>
            </a:pPr>
            <a:r>
              <a:rPr lang="lv-LV" sz="2600" dirty="0" smtClean="0"/>
              <a:t>Kad </a:t>
            </a:r>
            <a:r>
              <a:rPr lang="lv-LV" sz="2600" b="1" dirty="0" smtClean="0"/>
              <a:t>tautai palika ļoti grūti </a:t>
            </a:r>
            <a:r>
              <a:rPr lang="lv-LV" sz="2600" dirty="0" smtClean="0"/>
              <a:t>tā </a:t>
            </a:r>
            <a:r>
              <a:rPr lang="lv-LV" sz="2600" b="1" dirty="0" smtClean="0"/>
              <a:t>atkal atcerējās Dievu </a:t>
            </a:r>
            <a:r>
              <a:rPr lang="lv-LV" sz="2600" dirty="0" smtClean="0"/>
              <a:t>un griezās pie Viņa </a:t>
            </a:r>
            <a:r>
              <a:rPr lang="lv-LV" sz="2600" b="1" dirty="0" smtClean="0"/>
              <a:t>lūgšanās</a:t>
            </a:r>
            <a:r>
              <a:rPr lang="lv-LV" sz="2600" dirty="0" smtClean="0"/>
              <a:t>, </a:t>
            </a:r>
            <a:r>
              <a:rPr lang="lv-LV" sz="2600" b="1" dirty="0" smtClean="0"/>
              <a:t>baznīcas atkal pildījās!</a:t>
            </a:r>
            <a:endParaRPr lang="lv-LV" sz="2600" dirty="0" smtClean="0"/>
          </a:p>
          <a:p>
            <a:pPr>
              <a:buFont typeface="Wingdings" pitchFamily="2" charset="2"/>
              <a:buChar char="§"/>
            </a:pPr>
            <a:r>
              <a:rPr lang="lv-LV" sz="2600" dirty="0" smtClean="0"/>
              <a:t>Kā </a:t>
            </a:r>
            <a:r>
              <a:rPr lang="lv-LV" sz="2600" dirty="0"/>
              <a:t>L</a:t>
            </a:r>
            <a:r>
              <a:rPr lang="lv-LV" sz="2600" dirty="0" smtClean="0"/>
              <a:t>atvija ieguva </a:t>
            </a:r>
            <a:r>
              <a:rPr lang="lv-LV" sz="2600" b="1" dirty="0" smtClean="0"/>
              <a:t>savu otro neatkarību 1990.g.</a:t>
            </a:r>
            <a:r>
              <a:rPr lang="lv-LV" sz="2600" dirty="0" smtClean="0"/>
              <a:t>? Ar </a:t>
            </a:r>
            <a:r>
              <a:rPr lang="lv-LV" sz="2600" b="1" dirty="0" err="1" smtClean="0"/>
              <a:t>bezvardardarbīgu</a:t>
            </a:r>
            <a:r>
              <a:rPr lang="lv-LV" sz="2600" b="1" dirty="0" smtClean="0"/>
              <a:t> pretošanos</a:t>
            </a:r>
            <a:r>
              <a:rPr lang="lv-LV" sz="2600" dirty="0" smtClean="0"/>
              <a:t>! </a:t>
            </a:r>
            <a:r>
              <a:rPr lang="lv-LV" sz="2600" b="1" dirty="0" smtClean="0"/>
              <a:t>Pārdabiska doma!</a:t>
            </a:r>
            <a:r>
              <a:rPr lang="lv-LV" sz="2600" dirty="0" smtClean="0"/>
              <a:t> Kur cilvēki rada domu, ka ar </a:t>
            </a:r>
            <a:r>
              <a:rPr lang="lv-LV" sz="2600" b="1" dirty="0" smtClean="0"/>
              <a:t>mīlestību var uzvarēt naidu</a:t>
            </a:r>
            <a:r>
              <a:rPr lang="lv-LV" sz="2600" dirty="0" smtClean="0"/>
              <a:t>?</a:t>
            </a:r>
          </a:p>
          <a:p>
            <a:pPr>
              <a:buFont typeface="Wingdings" pitchFamily="2" charset="2"/>
              <a:buChar char="§"/>
            </a:pPr>
            <a:r>
              <a:rPr lang="lv-LV" sz="2600" dirty="0" smtClean="0"/>
              <a:t>Pie </a:t>
            </a:r>
            <a:r>
              <a:rPr lang="lv-LV" sz="2600" b="1" dirty="0"/>
              <a:t>neatkarības atgūšanas </a:t>
            </a:r>
            <a:r>
              <a:rPr lang="lv-LV" sz="2600" b="1" dirty="0" smtClean="0"/>
              <a:t>kristīgā ticība</a:t>
            </a:r>
            <a:r>
              <a:rPr lang="lv-LV" sz="2600" dirty="0" smtClean="0"/>
              <a:t> </a:t>
            </a:r>
            <a:r>
              <a:rPr lang="lv-LV" sz="2600" dirty="0"/>
              <a:t>spēlēja </a:t>
            </a:r>
            <a:r>
              <a:rPr lang="lv-LV" sz="2600" b="1" dirty="0"/>
              <a:t>milzīgu lomu</a:t>
            </a:r>
            <a:r>
              <a:rPr lang="lv-LV" sz="2600" dirty="0"/>
              <a:t>, jo tieši </a:t>
            </a:r>
            <a:r>
              <a:rPr lang="lv-LV" sz="2600" b="1" dirty="0"/>
              <a:t>Baznīcā</a:t>
            </a:r>
            <a:r>
              <a:rPr lang="lv-LV" sz="2600" dirty="0"/>
              <a:t>, klausoties </a:t>
            </a:r>
            <a:r>
              <a:rPr lang="lv-LV" sz="2600" b="1" dirty="0"/>
              <a:t>Jēzus</a:t>
            </a:r>
            <a:r>
              <a:rPr lang="lv-LV" sz="2600" dirty="0"/>
              <a:t> </a:t>
            </a:r>
            <a:r>
              <a:rPr lang="lv-LV" sz="2600" b="1" dirty="0"/>
              <a:t>vārdus</a:t>
            </a:r>
            <a:r>
              <a:rPr lang="lv-LV" sz="2600" dirty="0"/>
              <a:t>, cilvēki </a:t>
            </a:r>
            <a:r>
              <a:rPr lang="lv-LV" sz="2600" b="1" dirty="0"/>
              <a:t>guva pārliecību</a:t>
            </a:r>
            <a:r>
              <a:rPr lang="lv-LV" sz="2600" dirty="0"/>
              <a:t>, ka caur </a:t>
            </a:r>
            <a:r>
              <a:rPr lang="lv-LV" sz="2600" b="1" dirty="0" err="1"/>
              <a:t>bezvardarbīgo</a:t>
            </a:r>
            <a:r>
              <a:rPr lang="lv-LV" sz="2600" dirty="0"/>
              <a:t> </a:t>
            </a:r>
            <a:r>
              <a:rPr lang="lv-LV" sz="2600" b="1" dirty="0"/>
              <a:t>pretošanos,</a:t>
            </a:r>
            <a:r>
              <a:rPr lang="lv-LV" sz="2600" dirty="0"/>
              <a:t> pēc </a:t>
            </a:r>
            <a:r>
              <a:rPr lang="lv-LV" sz="2600" b="1" dirty="0"/>
              <a:t>Jēzus</a:t>
            </a:r>
            <a:r>
              <a:rPr lang="lv-LV" sz="2600" dirty="0"/>
              <a:t> </a:t>
            </a:r>
            <a:r>
              <a:rPr lang="lv-LV" sz="2600" b="1" dirty="0"/>
              <a:t>parauga</a:t>
            </a:r>
            <a:r>
              <a:rPr lang="lv-LV" sz="2600" dirty="0"/>
              <a:t>, var </a:t>
            </a:r>
            <a:r>
              <a:rPr lang="lv-LV" sz="2600" b="1" dirty="0"/>
              <a:t>gūt</a:t>
            </a:r>
            <a:r>
              <a:rPr lang="lv-LV" sz="2600" dirty="0"/>
              <a:t> </a:t>
            </a:r>
            <a:r>
              <a:rPr lang="lv-LV" sz="2600" b="1" dirty="0"/>
              <a:t>uzvaru</a:t>
            </a:r>
            <a:r>
              <a:rPr lang="lv-LV" sz="2600" dirty="0"/>
              <a:t>.</a:t>
            </a:r>
          </a:p>
        </p:txBody>
      </p:sp>
      <p:sp>
        <p:nvSpPr>
          <p:cNvPr id="15364" name="Slide Number Placeholder 6"/>
          <p:cNvSpPr>
            <a:spLocks noGrp="1"/>
          </p:cNvSpPr>
          <p:nvPr>
            <p:ph type="sldNum" sz="quarter" idx="12"/>
          </p:nvPr>
        </p:nvSpPr>
        <p:spPr>
          <a:noFill/>
        </p:spPr>
        <p:txBody>
          <a:bodyPr/>
          <a:lstStyle/>
          <a:p>
            <a:fld id="{74DC128C-2D64-48D9-BDCE-FFC73C0E6ECA}" type="slidenum">
              <a:rPr lang="lv-LV" smtClean="0">
                <a:latin typeface="Arial" pitchFamily="34" charset="0"/>
              </a:rPr>
              <a:pPr/>
              <a:t>14</a:t>
            </a:fld>
            <a:endParaRPr lang="lv-LV" smtClean="0">
              <a:latin typeface="Arial" pitchFamily="34" charset="0"/>
            </a:endParaRPr>
          </a:p>
        </p:txBody>
      </p:sp>
      <p:pic>
        <p:nvPicPr>
          <p:cNvPr id="9" name="Picture 5"/>
          <p:cNvPicPr>
            <a:picLocks noChangeAspect="1" noChangeArrowheads="1"/>
          </p:cNvPicPr>
          <p:nvPr/>
        </p:nvPicPr>
        <p:blipFill>
          <a:blip r:embed="rId4"/>
          <a:srcRect/>
          <a:stretch>
            <a:fillRect/>
          </a:stretch>
        </p:blipFill>
        <p:spPr bwMode="auto">
          <a:xfrm>
            <a:off x="5643570" y="3786190"/>
            <a:ext cx="3101970" cy="1265359"/>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147"/>
                                        </p:tgtEl>
                                        <p:attrNameLst>
                                          <p:attrName>style.visibility</p:attrName>
                                        </p:attrNameLst>
                                      </p:cBhvr>
                                      <p:to>
                                        <p:strVal val="visible"/>
                                      </p:to>
                                    </p:set>
                                    <p:anim calcmode="lin" valueType="num">
                                      <p:cBhvr additive="base">
                                        <p:cTn id="7" dur="500" fill="hold"/>
                                        <p:tgtEl>
                                          <p:spTgt spid="6147"/>
                                        </p:tgtEl>
                                        <p:attrNameLst>
                                          <p:attrName>ppt_x</p:attrName>
                                        </p:attrNameLst>
                                      </p:cBhvr>
                                      <p:tavLst>
                                        <p:tav tm="0">
                                          <p:val>
                                            <p:strVal val="#ppt_x"/>
                                          </p:val>
                                        </p:tav>
                                        <p:tav tm="100000">
                                          <p:val>
                                            <p:strVal val="#ppt_x"/>
                                          </p:val>
                                        </p:tav>
                                      </p:tavLst>
                                    </p:anim>
                                    <p:anim calcmode="lin" valueType="num">
                                      <p:cBhvr additive="base">
                                        <p:cTn id="8" dur="500" fill="hold"/>
                                        <p:tgtEl>
                                          <p:spTgt spid="614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6">
                                            <p:txEl>
                                              <p:pRg st="2" end="2"/>
                                            </p:txEl>
                                          </p:spTgt>
                                        </p:tgtEl>
                                        <p:attrNameLst>
                                          <p:attrName>style.visibility</p:attrName>
                                        </p:attrNameLst>
                                      </p:cBhvr>
                                      <p:to>
                                        <p:strVal val="visible"/>
                                      </p:to>
                                    </p:set>
                                    <p:anim calcmode="lin" valueType="num">
                                      <p:cBhvr additive="base">
                                        <p:cTn id="12"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 calcmode="lin" valueType="num">
                                      <p:cBhvr additive="base">
                                        <p:cTn id="17"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6">
                                            <p:txEl>
                                              <p:pRg st="0" end="0"/>
                                            </p:txEl>
                                          </p:spTgt>
                                        </p:tgtEl>
                                        <p:attrNameLst>
                                          <p:attrName>style.visibility</p:attrName>
                                        </p:attrNameLst>
                                      </p:cBhvr>
                                      <p:to>
                                        <p:strVal val="visible"/>
                                      </p:to>
                                    </p:set>
                                    <p:anim calcmode="lin" valueType="num">
                                      <p:cBhvr additive="base">
                                        <p:cTn id="22"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10" presetClass="entr" presetSubtype="0"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000"/>
                                        <p:tgtEl>
                                          <p:spTgt spid="8"/>
                                        </p:tgtEl>
                                      </p:cBhvr>
                                    </p:animEffect>
                                  </p:childTnLst>
                                </p:cTn>
                              </p:par>
                            </p:childTnLst>
                          </p:cTn>
                        </p:par>
                        <p:par>
                          <p:cTn id="28" fill="hold">
                            <p:stCondLst>
                              <p:cond delay="4000"/>
                            </p:stCondLst>
                            <p:childTnLst>
                              <p:par>
                                <p:cTn id="29" presetID="10" presetClass="entr" presetSubtype="0" fill="hold"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438"/>
            <a:ext cx="9144000" cy="1143000"/>
          </a:xfrm>
        </p:spPr>
        <p:txBody>
          <a:bodyPr/>
          <a:lstStyle/>
          <a:p>
            <a:r>
              <a:rPr lang="lv-LV" b="1" dirty="0" smtClean="0"/>
              <a:t>Palīdzi Dievs (Ieva Akurātere)</a:t>
            </a:r>
          </a:p>
        </p:txBody>
      </p:sp>
      <p:sp>
        <p:nvSpPr>
          <p:cNvPr id="3" name="Content Placeholder 2"/>
          <p:cNvSpPr>
            <a:spLocks noGrp="1"/>
          </p:cNvSpPr>
          <p:nvPr>
            <p:ph idx="1"/>
          </p:nvPr>
        </p:nvSpPr>
        <p:spPr>
          <a:xfrm>
            <a:off x="0" y="928670"/>
            <a:ext cx="9144000" cy="4525962"/>
          </a:xfrm>
        </p:spPr>
        <p:txBody>
          <a:bodyPr/>
          <a:lstStyle/>
          <a:p>
            <a:pPr marL="0" indent="0">
              <a:spcBef>
                <a:spcPts val="600"/>
              </a:spcBef>
            </a:pPr>
            <a:r>
              <a:rPr lang="lv-LV" sz="2800" dirty="0" smtClean="0"/>
              <a:t>Tās bija </a:t>
            </a:r>
            <a:r>
              <a:rPr lang="lv-LV" sz="2800" b="1" dirty="0" smtClean="0"/>
              <a:t>izdziedātas lūgšanas</a:t>
            </a:r>
            <a:r>
              <a:rPr lang="lv-LV" sz="2800" dirty="0" smtClean="0"/>
              <a:t>, kas sasniedza </a:t>
            </a:r>
            <a:r>
              <a:rPr lang="lv-LV" sz="2800" b="1" dirty="0" smtClean="0"/>
              <a:t>Dieva ausis</a:t>
            </a:r>
            <a:r>
              <a:rPr lang="lv-LV" sz="2800" dirty="0" smtClean="0"/>
              <a:t>, ka varējām </a:t>
            </a:r>
            <a:r>
              <a:rPr lang="lv-LV" sz="2800" b="1" dirty="0" smtClean="0"/>
              <a:t>iegūt brīvību</a:t>
            </a:r>
            <a:r>
              <a:rPr lang="lv-LV" sz="2800" dirty="0" smtClean="0"/>
              <a:t>, pret </a:t>
            </a:r>
            <a:r>
              <a:rPr lang="lv-LV" sz="2800" b="1" dirty="0" smtClean="0"/>
              <a:t>neskaitāmāki lielāku ienaidnieku</a:t>
            </a:r>
            <a:r>
              <a:rPr lang="lv-LV" sz="2800" dirty="0" smtClean="0"/>
              <a:t>, bez </a:t>
            </a:r>
            <a:r>
              <a:rPr lang="lv-LV" sz="2800" b="1" dirty="0" smtClean="0"/>
              <a:t>asins izliešanas</a:t>
            </a:r>
            <a:r>
              <a:rPr lang="lv-LV" sz="2800" dirty="0" smtClean="0"/>
              <a:t>.</a:t>
            </a:r>
          </a:p>
          <a:p>
            <a:pPr marL="0" indent="0">
              <a:spcBef>
                <a:spcPts val="600"/>
              </a:spcBef>
            </a:pPr>
            <a:r>
              <a:rPr lang="lv-LV" sz="2800" b="1" dirty="0" smtClean="0"/>
              <a:t>Akurātere</a:t>
            </a:r>
            <a:r>
              <a:rPr lang="lv-LV" sz="2800" dirty="0" smtClean="0"/>
              <a:t>: </a:t>
            </a:r>
            <a:r>
              <a:rPr lang="lv-LV" sz="2800" b="1" dirty="0" smtClean="0"/>
              <a:t>Palīdzi Dievs, palīdzi Dievs </a:t>
            </a:r>
            <a:r>
              <a:rPr lang="lv-LV" sz="2800" dirty="0" smtClean="0"/>
              <a:t>visai </a:t>
            </a:r>
            <a:r>
              <a:rPr lang="lv-LV" sz="2800" b="1" dirty="0" smtClean="0"/>
              <a:t>latviešu tautai</a:t>
            </a:r>
            <a:r>
              <a:rPr lang="lv-LV" sz="2800" dirty="0" smtClean="0"/>
              <a:t>, </a:t>
            </a:r>
            <a:r>
              <a:rPr lang="lv-LV" sz="2800" b="1" dirty="0" smtClean="0"/>
              <a:t>Saved to mājās pie Daugavas krastiem</a:t>
            </a:r>
            <a:r>
              <a:rPr lang="lv-LV" sz="2800" dirty="0" smtClean="0"/>
              <a:t>, saved to mājās! </a:t>
            </a:r>
            <a:r>
              <a:rPr lang="lv-LV" sz="2800" b="1" dirty="0" smtClean="0"/>
              <a:t>Dzīt saknes drīz brīvas Latvijas zemē!</a:t>
            </a:r>
            <a:endParaRPr lang="lv-LV" sz="2800" dirty="0" smtClean="0"/>
          </a:p>
          <a:p>
            <a:pPr marL="0" indent="0">
              <a:spcBef>
                <a:spcPts val="600"/>
              </a:spcBef>
            </a:pPr>
            <a:r>
              <a:rPr lang="lv-LV" sz="2800" b="1" dirty="0" smtClean="0"/>
              <a:t>Latvijas neatkarība nenāca </a:t>
            </a:r>
            <a:r>
              <a:rPr lang="lv-LV" sz="2800" dirty="0" smtClean="0"/>
              <a:t>tikai no tā, ka mēs latvieši </a:t>
            </a:r>
            <a:r>
              <a:rPr lang="lv-LV" sz="2800" b="1" dirty="0" smtClean="0"/>
              <a:t>sadevāmies rokās</a:t>
            </a:r>
            <a:r>
              <a:rPr lang="lv-LV" sz="2800" dirty="0" smtClean="0"/>
              <a:t>, bet sadevāmies rokās ar </a:t>
            </a:r>
            <a:r>
              <a:rPr lang="lv-LV" sz="2800" b="1" dirty="0" smtClean="0"/>
              <a:t>kopēju vēlmi un lūgšanu par brīvu Latviju</a:t>
            </a:r>
            <a:r>
              <a:rPr lang="lv-LV" sz="2800" dirty="0" smtClean="0"/>
              <a:t>! Un Dievs to sadzirdēja, </a:t>
            </a:r>
            <a:r>
              <a:rPr lang="lv-LV" sz="2800" b="1" dirty="0" smtClean="0"/>
              <a:t>bez Dieva</a:t>
            </a:r>
            <a:r>
              <a:rPr lang="lv-LV" sz="2800" dirty="0" smtClean="0"/>
              <a:t>, tas </a:t>
            </a:r>
          </a:p>
          <a:p>
            <a:pPr marL="0" indent="0">
              <a:spcBef>
                <a:spcPts val="600"/>
              </a:spcBef>
              <a:buNone/>
            </a:pPr>
            <a:r>
              <a:rPr lang="lv-LV" sz="2800" b="1" dirty="0" smtClean="0"/>
              <a:t>nebūtu bijis iespējams</a:t>
            </a:r>
            <a:r>
              <a:rPr lang="lv-LV" sz="2800" dirty="0" smtClean="0"/>
              <a:t>!</a:t>
            </a:r>
          </a:p>
        </p:txBody>
      </p:sp>
      <p:sp>
        <p:nvSpPr>
          <p:cNvPr id="12292" name="Slide Number Placeholder 3"/>
          <p:cNvSpPr>
            <a:spLocks noGrp="1"/>
          </p:cNvSpPr>
          <p:nvPr>
            <p:ph type="sldNum" sz="quarter" idx="12"/>
          </p:nvPr>
        </p:nvSpPr>
        <p:spPr>
          <a:noFill/>
        </p:spPr>
        <p:txBody>
          <a:bodyPr/>
          <a:lstStyle/>
          <a:p>
            <a:fld id="{08B711D4-A029-4703-AD19-0196B380F69A}" type="slidenum">
              <a:rPr lang="lv-LV" smtClean="0"/>
              <a:pPr/>
              <a:t>15</a:t>
            </a:fld>
            <a:endParaRPr lang="lv-LV" smtClean="0"/>
          </a:p>
        </p:txBody>
      </p:sp>
      <p:pic>
        <p:nvPicPr>
          <p:cNvPr id="27650" name="Picture 2" descr="Attēlu rezultāti vaicājumam “ieva akurātere”"/>
          <p:cNvPicPr>
            <a:picLocks noChangeAspect="1" noChangeArrowheads="1"/>
          </p:cNvPicPr>
          <p:nvPr/>
        </p:nvPicPr>
        <p:blipFill>
          <a:blip r:embed="rId2" cstate="print"/>
          <a:srcRect/>
          <a:stretch>
            <a:fillRect/>
          </a:stretch>
        </p:blipFill>
        <p:spPr bwMode="auto">
          <a:xfrm>
            <a:off x="5143504" y="4981426"/>
            <a:ext cx="3338494" cy="1876574"/>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7650"/>
                                        </p:tgtEl>
                                        <p:attrNameLst>
                                          <p:attrName>style.visibility</p:attrName>
                                        </p:attrNameLst>
                                      </p:cBhvr>
                                      <p:to>
                                        <p:strVal val="visible"/>
                                      </p:to>
                                    </p:set>
                                    <p:animEffect transition="in" filter="fade">
                                      <p:cBhvr>
                                        <p:cTn id="11" dur="2000"/>
                                        <p:tgtEl>
                                          <p:spTgt spid="27650"/>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 calcmode="lin" valueType="num">
                                      <p:cBhvr additive="base">
                                        <p:cTn id="20"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3">
                                            <p:txEl>
                                              <p:pRg st="0" end="0"/>
                                            </p:txEl>
                                          </p:spTgt>
                                        </p:tgtEl>
                                        <p:attrNameLst>
                                          <p:attrName>style.visibility</p:attrName>
                                        </p:attrNameLst>
                                      </p:cBhvr>
                                      <p:to>
                                        <p:strVal val="visible"/>
                                      </p:to>
                                    </p:set>
                                    <p:anim calcmode="lin" valueType="num">
                                      <p:cBhvr additive="base">
                                        <p:cTn id="3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smtClean="0">
                <a:solidFill>
                  <a:schemeClr val="tx1"/>
                </a:solidFill>
              </a:rPr>
              <a:t>Kopsavilkums</a:t>
            </a:r>
          </a:p>
        </p:txBody>
      </p:sp>
      <p:sp>
        <p:nvSpPr>
          <p:cNvPr id="7" name="Rectangle 6"/>
          <p:cNvSpPr>
            <a:spLocks noChangeArrowheads="1"/>
          </p:cNvSpPr>
          <p:nvPr/>
        </p:nvSpPr>
        <p:spPr bwMode="auto">
          <a:xfrm>
            <a:off x="0" y="1214422"/>
            <a:ext cx="6429388" cy="5493812"/>
          </a:xfrm>
          <a:prstGeom prst="rect">
            <a:avLst/>
          </a:prstGeom>
          <a:noFill/>
          <a:ln w="9525">
            <a:noFill/>
            <a:miter lim="800000"/>
            <a:headEnd/>
            <a:tailEnd/>
          </a:ln>
        </p:spPr>
        <p:txBody>
          <a:bodyPr wrap="square">
            <a:spAutoFit/>
          </a:bodyPr>
          <a:lstStyle/>
          <a:p>
            <a:pPr>
              <a:buFont typeface="Arial" charset="0"/>
              <a:buChar char="•"/>
            </a:pPr>
            <a:r>
              <a:rPr lang="lv-LV" sz="2700" b="1" dirty="0" smtClean="0"/>
              <a:t>Tauta</a:t>
            </a:r>
            <a:r>
              <a:rPr lang="lv-LV" sz="2700" dirty="0" smtClean="0"/>
              <a:t> ir tik </a:t>
            </a:r>
            <a:r>
              <a:rPr lang="lv-LV" sz="2700" b="1" dirty="0" smtClean="0"/>
              <a:t>stipra</a:t>
            </a:r>
            <a:r>
              <a:rPr lang="lv-LV" sz="2700" dirty="0" smtClean="0"/>
              <a:t>, cik tā </a:t>
            </a:r>
            <a:r>
              <a:rPr lang="lv-LV" sz="2700" b="1" dirty="0" smtClean="0"/>
              <a:t>paļaujas</a:t>
            </a:r>
            <a:r>
              <a:rPr lang="lv-LV" sz="2700" dirty="0" smtClean="0"/>
              <a:t> uz </a:t>
            </a:r>
            <a:r>
              <a:rPr lang="lv-LV" sz="2700" b="1" dirty="0" smtClean="0"/>
              <a:t>3vienīgo Dievu</a:t>
            </a:r>
            <a:r>
              <a:rPr lang="lv-LV" sz="2700" dirty="0" smtClean="0"/>
              <a:t>!</a:t>
            </a:r>
          </a:p>
          <a:p>
            <a:pPr>
              <a:buFont typeface="Arial" charset="0"/>
              <a:buChar char="•"/>
            </a:pPr>
            <a:r>
              <a:rPr lang="lv-LV" sz="2700" b="1" dirty="0" smtClean="0"/>
              <a:t>Dievs jau 2x sadzirdēja šīs lūgšanas </a:t>
            </a:r>
            <a:r>
              <a:rPr lang="lv-LV" sz="2700" dirty="0" smtClean="0"/>
              <a:t>un </a:t>
            </a:r>
            <a:r>
              <a:rPr lang="lv-LV" sz="2700" b="1" dirty="0" smtClean="0"/>
              <a:t>deva mums brīvu zemi, brīvu Latviju</a:t>
            </a:r>
            <a:r>
              <a:rPr lang="lv-LV" sz="2700" dirty="0" smtClean="0"/>
              <a:t>, kur </a:t>
            </a:r>
            <a:r>
              <a:rPr lang="lv-LV" sz="2700" b="1" dirty="0" smtClean="0"/>
              <a:t>pašiem</a:t>
            </a:r>
            <a:r>
              <a:rPr lang="lv-LV" sz="2700" dirty="0" smtClean="0"/>
              <a:t> tagad </a:t>
            </a:r>
            <a:r>
              <a:rPr lang="lv-LV" sz="2700" b="1" dirty="0" smtClean="0"/>
              <a:t>jāsaimnieko</a:t>
            </a:r>
            <a:r>
              <a:rPr lang="lv-LV" sz="2700" dirty="0" smtClean="0"/>
              <a:t>, viss </a:t>
            </a:r>
            <a:r>
              <a:rPr lang="lv-LV" sz="2700" b="1" dirty="0" smtClean="0"/>
              <a:t>šodien nav perfekti</a:t>
            </a:r>
            <a:r>
              <a:rPr lang="lv-LV" sz="2700" dirty="0" smtClean="0"/>
              <a:t>, tā ir </a:t>
            </a:r>
            <a:r>
              <a:rPr lang="lv-LV" sz="2700" b="1" dirty="0" smtClean="0"/>
              <a:t>liela atbildība</a:t>
            </a:r>
            <a:r>
              <a:rPr lang="lv-LV" sz="2700" dirty="0" smtClean="0"/>
              <a:t>!</a:t>
            </a:r>
            <a:endParaRPr lang="lv-LV" sz="2700" dirty="0"/>
          </a:p>
          <a:p>
            <a:pPr>
              <a:buFont typeface="Arial" charset="0"/>
              <a:buChar char="•"/>
            </a:pPr>
            <a:r>
              <a:rPr lang="lv-LV" sz="2700" b="1" dirty="0" smtClean="0"/>
              <a:t>Laika gaitā par Dievu aizmirstam</a:t>
            </a:r>
            <a:r>
              <a:rPr lang="lv-LV" sz="2700" dirty="0" smtClean="0"/>
              <a:t>!</a:t>
            </a:r>
          </a:p>
          <a:p>
            <a:pPr>
              <a:buFont typeface="Arial" charset="0"/>
              <a:buChar char="•"/>
            </a:pPr>
            <a:r>
              <a:rPr lang="lv-LV" sz="2700" dirty="0" smtClean="0"/>
              <a:t>Ja no </a:t>
            </a:r>
            <a:r>
              <a:rPr lang="lv-LV" sz="2700" b="1" dirty="0" smtClean="0"/>
              <a:t>Viņa vēl vairāk novērsīsimies</a:t>
            </a:r>
            <a:r>
              <a:rPr lang="lv-LV" sz="2700" dirty="0" smtClean="0"/>
              <a:t>, tad </a:t>
            </a:r>
            <a:r>
              <a:rPr lang="lv-LV" sz="2700" b="1" dirty="0" smtClean="0"/>
              <a:t>Dievs var atkal savu žēlastību no mums atņemt</a:t>
            </a:r>
            <a:r>
              <a:rPr lang="lv-LV" sz="2700" dirty="0" smtClean="0"/>
              <a:t>! </a:t>
            </a:r>
          </a:p>
          <a:p>
            <a:pPr>
              <a:buFont typeface="Arial" charset="0"/>
              <a:buChar char="•"/>
            </a:pPr>
            <a:r>
              <a:rPr lang="lv-LV" sz="2700" dirty="0" smtClean="0"/>
              <a:t>Tāpēc </a:t>
            </a:r>
            <a:r>
              <a:rPr lang="lv-LV" sz="2700" b="1" dirty="0" smtClean="0"/>
              <a:t>pieķersimies Dievam vēl vairāk</a:t>
            </a:r>
            <a:r>
              <a:rPr lang="lv-LV" sz="2700" dirty="0" smtClean="0"/>
              <a:t>, lai </a:t>
            </a:r>
            <a:r>
              <a:rPr lang="lv-LV" sz="2700" b="1" dirty="0" smtClean="0"/>
              <a:t>Dievs</a:t>
            </a:r>
            <a:r>
              <a:rPr lang="lv-LV" sz="2700" dirty="0" smtClean="0"/>
              <a:t> </a:t>
            </a:r>
            <a:r>
              <a:rPr lang="lv-LV" sz="2700" b="1" dirty="0" smtClean="0"/>
              <a:t>patiesi svētī Latviju! </a:t>
            </a:r>
            <a:r>
              <a:rPr lang="lv-LV" sz="2700" dirty="0" smtClean="0"/>
              <a:t>Ā</a:t>
            </a:r>
            <a:endParaRPr lang="lv-LV" sz="2700" dirty="0"/>
          </a:p>
        </p:txBody>
      </p:sp>
      <p:sp>
        <p:nvSpPr>
          <p:cNvPr id="13316" name="Slide Number Placeholder 3"/>
          <p:cNvSpPr>
            <a:spLocks noGrp="1"/>
          </p:cNvSpPr>
          <p:nvPr>
            <p:ph type="sldNum" sz="quarter" idx="12"/>
          </p:nvPr>
        </p:nvSpPr>
        <p:spPr>
          <a:noFill/>
        </p:spPr>
        <p:txBody>
          <a:bodyPr/>
          <a:lstStyle/>
          <a:p>
            <a:fld id="{18A31C49-FC59-472C-A587-2EBE6D73ADD8}" type="slidenum">
              <a:rPr lang="lv-LV" smtClean="0"/>
              <a:pPr/>
              <a:t>16</a:t>
            </a:fld>
            <a:endParaRPr lang="lv-LV" dirty="0" smtClean="0"/>
          </a:p>
        </p:txBody>
      </p:sp>
      <p:pic>
        <p:nvPicPr>
          <p:cNvPr id="9222" name="Picture 6" descr="http://2.bp.blogspot.com/-CLqxtjHUG3k/TrzawPP2wnI/AAAAAAAAASA/tT2tHHIREpc/s1600/11novembris_sveces_lacplesa_dienaIMG_5836.jpg"/>
          <p:cNvPicPr>
            <a:picLocks noChangeAspect="1" noChangeArrowheads="1"/>
          </p:cNvPicPr>
          <p:nvPr/>
        </p:nvPicPr>
        <p:blipFill>
          <a:blip r:embed="rId2"/>
          <a:srcRect/>
          <a:stretch>
            <a:fillRect/>
          </a:stretch>
        </p:blipFill>
        <p:spPr bwMode="auto">
          <a:xfrm>
            <a:off x="6215074" y="1071546"/>
            <a:ext cx="2928926" cy="5000660"/>
          </a:xfrm>
          <a:prstGeom prst="rect">
            <a:avLst/>
          </a:prstGeom>
          <a:ln>
            <a:noFill/>
          </a:ln>
          <a:effectLst>
            <a:softEdge rad="112500"/>
          </a:effectLst>
        </p:spPr>
      </p:pic>
      <p:sp>
        <p:nvSpPr>
          <p:cNvPr id="6" name="Rectangle 5"/>
          <p:cNvSpPr/>
          <p:nvPr/>
        </p:nvSpPr>
        <p:spPr>
          <a:xfrm>
            <a:off x="0" y="642918"/>
            <a:ext cx="7715272" cy="523220"/>
          </a:xfrm>
          <a:prstGeom prst="rect">
            <a:avLst/>
          </a:prstGeom>
        </p:spPr>
        <p:txBody>
          <a:bodyPr wrap="square">
            <a:spAutoFit/>
          </a:bodyPr>
          <a:lstStyle/>
          <a:p>
            <a:r>
              <a:rPr lang="lv-LV" sz="2800" i="1" dirty="0" smtClean="0"/>
              <a:t>Mt.6:24 </a:t>
            </a:r>
            <a:r>
              <a:rPr lang="lv-LV" sz="2800" i="1" kern="0" dirty="0" smtClean="0"/>
              <a:t>Neviens nevar kalpot diviem kungiem</a:t>
            </a:r>
            <a:endParaRPr lang="en-US" sz="2800" i="1"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2000"/>
                                        <p:tgtEl>
                                          <p:spTgt spid="6"/>
                                        </p:tgtEl>
                                      </p:cBhvr>
                                    </p:animEffect>
                                  </p:childTnLst>
                                </p:cTn>
                              </p:par>
                              <p:par>
                                <p:cTn id="13" presetID="10" presetClass="entr" presetSubtype="0" fill="hold" nodeType="withEffect">
                                  <p:stCondLst>
                                    <p:cond delay="0"/>
                                  </p:stCondLst>
                                  <p:childTnLst>
                                    <p:set>
                                      <p:cBhvr>
                                        <p:cTn id="14" dur="1" fill="hold">
                                          <p:stCondLst>
                                            <p:cond delay="0"/>
                                          </p:stCondLst>
                                        </p:cTn>
                                        <p:tgtEl>
                                          <p:spTgt spid="9222"/>
                                        </p:tgtEl>
                                        <p:attrNameLst>
                                          <p:attrName>style.visibility</p:attrName>
                                        </p:attrNameLst>
                                      </p:cBhvr>
                                      <p:to>
                                        <p:strVal val="visible"/>
                                      </p:to>
                                    </p:set>
                                    <p:animEffect transition="in" filter="fade">
                                      <p:cBhvr>
                                        <p:cTn id="15" dur="2000"/>
                                        <p:tgtEl>
                                          <p:spTgt spid="9222"/>
                                        </p:tgtEl>
                                      </p:cBhvr>
                                    </p:animEffect>
                                  </p:childTnLst>
                                </p:cTn>
                              </p:par>
                            </p:childTnLst>
                          </p:cTn>
                        </p:par>
                        <p:par>
                          <p:cTn id="16" fill="hold">
                            <p:stCondLst>
                              <p:cond delay="2500"/>
                            </p:stCondLst>
                            <p:childTnLst>
                              <p:par>
                                <p:cTn id="17" presetID="2" presetClass="entr" presetSubtype="4" fill="hold" nodeType="afterEffect">
                                  <p:stCondLst>
                                    <p:cond delay="0"/>
                                  </p:stCondLst>
                                  <p:childTnLst>
                                    <p:set>
                                      <p:cBhvr>
                                        <p:cTn id="18" dur="1" fill="hold">
                                          <p:stCondLst>
                                            <p:cond delay="0"/>
                                          </p:stCondLst>
                                        </p:cTn>
                                        <p:tgtEl>
                                          <p:spTgt spid="7">
                                            <p:txEl>
                                              <p:pRg st="1" end="1"/>
                                            </p:txEl>
                                          </p:spTgt>
                                        </p:tgtEl>
                                        <p:attrNameLst>
                                          <p:attrName>style.visibility</p:attrName>
                                        </p:attrNameLst>
                                      </p:cBhvr>
                                      <p:to>
                                        <p:strVal val="visible"/>
                                      </p:to>
                                    </p:set>
                                    <p:anim calcmode="lin" valueType="num">
                                      <p:cBhvr additive="base">
                                        <p:cTn id="19"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1" fill="hold">
                            <p:stCondLst>
                              <p:cond delay="3000"/>
                            </p:stCondLst>
                            <p:childTnLst>
                              <p:par>
                                <p:cTn id="22" presetID="2" presetClass="entr" presetSubtype="4" fill="hold" nodeType="afterEffect">
                                  <p:stCondLst>
                                    <p:cond delay="0"/>
                                  </p:stCondLst>
                                  <p:childTnLst>
                                    <p:set>
                                      <p:cBhvr>
                                        <p:cTn id="23" dur="1" fill="hold">
                                          <p:stCondLst>
                                            <p:cond delay="0"/>
                                          </p:stCondLst>
                                        </p:cTn>
                                        <p:tgtEl>
                                          <p:spTgt spid="7">
                                            <p:txEl>
                                              <p:pRg st="0" end="0"/>
                                            </p:txEl>
                                          </p:spTgt>
                                        </p:tgtEl>
                                        <p:attrNameLst>
                                          <p:attrName>style.visibility</p:attrName>
                                        </p:attrNameLst>
                                      </p:cBhvr>
                                      <p:to>
                                        <p:strVal val="visible"/>
                                      </p:to>
                                    </p:set>
                                    <p:anim calcmode="lin" valueType="num">
                                      <p:cBhvr additive="base">
                                        <p:cTn id="24"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6" fill="hold">
                            <p:stCondLst>
                              <p:cond delay="3500"/>
                            </p:stCondLst>
                            <p:childTnLst>
                              <p:par>
                                <p:cTn id="27" presetID="2" presetClass="entr" presetSubtype="4" fill="hold" nodeType="afterEffect">
                                  <p:stCondLst>
                                    <p:cond delay="0"/>
                                  </p:stCondLst>
                                  <p:childTnLst>
                                    <p:set>
                                      <p:cBhvr>
                                        <p:cTn id="28" dur="1" fill="hold">
                                          <p:stCondLst>
                                            <p:cond delay="0"/>
                                          </p:stCondLst>
                                        </p:cTn>
                                        <p:tgtEl>
                                          <p:spTgt spid="7">
                                            <p:txEl>
                                              <p:pRg st="3" end="3"/>
                                            </p:txEl>
                                          </p:spTgt>
                                        </p:tgtEl>
                                        <p:attrNameLst>
                                          <p:attrName>style.visibility</p:attrName>
                                        </p:attrNameLst>
                                      </p:cBhvr>
                                      <p:to>
                                        <p:strVal val="visible"/>
                                      </p:to>
                                    </p:set>
                                    <p:anim calcmode="lin" valueType="num">
                                      <p:cBhvr additive="base">
                                        <p:cTn id="29"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1" fill="hold">
                            <p:stCondLst>
                              <p:cond delay="4000"/>
                            </p:stCondLst>
                            <p:childTnLst>
                              <p:par>
                                <p:cTn id="32" presetID="2" presetClass="entr" presetSubtype="4" fill="hold" nodeType="afterEffect">
                                  <p:stCondLst>
                                    <p:cond delay="0"/>
                                  </p:stCondLst>
                                  <p:childTnLst>
                                    <p:set>
                                      <p:cBhvr>
                                        <p:cTn id="33" dur="1" fill="hold">
                                          <p:stCondLst>
                                            <p:cond delay="0"/>
                                          </p:stCondLst>
                                        </p:cTn>
                                        <p:tgtEl>
                                          <p:spTgt spid="7">
                                            <p:txEl>
                                              <p:pRg st="4" end="4"/>
                                            </p:txEl>
                                          </p:spTgt>
                                        </p:tgtEl>
                                        <p:attrNameLst>
                                          <p:attrName>style.visibility</p:attrName>
                                        </p:attrNameLst>
                                      </p:cBhvr>
                                      <p:to>
                                        <p:strVal val="visible"/>
                                      </p:to>
                                    </p:set>
                                    <p:anim calcmode="lin" valueType="num">
                                      <p:cBhvr additive="base">
                                        <p:cTn id="34"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par>
                          <p:cTn id="36" fill="hold">
                            <p:stCondLst>
                              <p:cond delay="4500"/>
                            </p:stCondLst>
                            <p:childTnLst>
                              <p:par>
                                <p:cTn id="37" presetID="2" presetClass="entr" presetSubtype="4" fill="hold" nodeType="afterEffect">
                                  <p:stCondLst>
                                    <p:cond delay="0"/>
                                  </p:stCondLst>
                                  <p:childTnLst>
                                    <p:set>
                                      <p:cBhvr>
                                        <p:cTn id="38" dur="1" fill="hold">
                                          <p:stCondLst>
                                            <p:cond delay="0"/>
                                          </p:stCondLst>
                                        </p:cTn>
                                        <p:tgtEl>
                                          <p:spTgt spid="7">
                                            <p:txEl>
                                              <p:pRg st="2" end="2"/>
                                            </p:txEl>
                                          </p:spTgt>
                                        </p:tgtEl>
                                        <p:attrNameLst>
                                          <p:attrName>style.visibility</p:attrName>
                                        </p:attrNameLst>
                                      </p:cBhvr>
                                      <p:to>
                                        <p:strVal val="visible"/>
                                      </p:to>
                                    </p:set>
                                    <p:anim calcmode="lin" valueType="num">
                                      <p:cBhvr additive="base">
                                        <p:cTn id="39"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autoUpdateAnimBg="0"/>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a:srcRect/>
          <a:stretch>
            <a:fillRect/>
          </a:stretch>
        </p:blipFill>
        <p:spPr bwMode="auto">
          <a:xfrm>
            <a:off x="4040188" y="765175"/>
            <a:ext cx="5103812" cy="6092825"/>
          </a:xfrm>
          <a:prstGeom prst="rect">
            <a:avLst/>
          </a:prstGeom>
          <a:noFill/>
          <a:ln w="9525">
            <a:noFill/>
            <a:miter lim="800000"/>
            <a:headEnd/>
            <a:tailEnd/>
          </a:ln>
        </p:spPr>
      </p:pic>
      <p:sp>
        <p:nvSpPr>
          <p:cNvPr id="14339"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title"/>
          </p:nvPr>
        </p:nvSpPr>
        <p:spPr>
          <a:xfrm>
            <a:off x="0" y="0"/>
            <a:ext cx="9144000" cy="692150"/>
          </a:xfrm>
        </p:spPr>
        <p:txBody>
          <a:bodyPr/>
          <a:lstStyle/>
          <a:p>
            <a:r>
              <a:rPr lang="lv-LV" sz="4000" b="1" dirty="0" smtClean="0"/>
              <a:t>Latvijas valstij 100 gadi!!!</a:t>
            </a:r>
          </a:p>
        </p:txBody>
      </p:sp>
      <p:sp>
        <p:nvSpPr>
          <p:cNvPr id="6" name="Rectangle 5"/>
          <p:cNvSpPr>
            <a:spLocks noChangeArrowheads="1"/>
          </p:cNvSpPr>
          <p:nvPr/>
        </p:nvSpPr>
        <p:spPr bwMode="auto">
          <a:xfrm>
            <a:off x="0" y="642918"/>
            <a:ext cx="9144000" cy="1292662"/>
          </a:xfrm>
          <a:prstGeom prst="rect">
            <a:avLst/>
          </a:prstGeom>
          <a:noFill/>
          <a:ln w="9525">
            <a:noFill/>
            <a:miter lim="800000"/>
            <a:headEnd/>
            <a:tailEnd/>
          </a:ln>
        </p:spPr>
        <p:txBody>
          <a:bodyPr>
            <a:spAutoFit/>
          </a:bodyPr>
          <a:lstStyle/>
          <a:p>
            <a:pPr>
              <a:buFont typeface="Wingdings" pitchFamily="2" charset="2"/>
              <a:buChar char="§"/>
            </a:pPr>
            <a:r>
              <a:rPr lang="lv-LV" sz="2600" dirty="0" smtClean="0"/>
              <a:t>1918.g. 18.novembrī tika pasludināta Latvijas neatkarība.</a:t>
            </a:r>
          </a:p>
          <a:p>
            <a:pPr>
              <a:buFont typeface="Wingdings" pitchFamily="2" charset="2"/>
              <a:buChar char="§"/>
            </a:pPr>
            <a:r>
              <a:rPr lang="lv-LV" sz="2600" dirty="0" smtClean="0"/>
              <a:t>1919.g. 11.novembrī Rīga tiek atbrīvota no ienaidniekiem.</a:t>
            </a:r>
          </a:p>
          <a:p>
            <a:pPr>
              <a:buFont typeface="Wingdings" pitchFamily="2" charset="2"/>
              <a:buChar char="§"/>
            </a:pPr>
            <a:r>
              <a:rPr lang="en-US" sz="2600" dirty="0" smtClean="0"/>
              <a:t>1921</a:t>
            </a:r>
            <a:r>
              <a:rPr lang="lv-LV" sz="2600" dirty="0" smtClean="0"/>
              <a:t>.</a:t>
            </a:r>
            <a:r>
              <a:rPr lang="en-US" sz="2600" dirty="0" smtClean="0"/>
              <a:t>g</a:t>
            </a:r>
            <a:r>
              <a:rPr lang="lv-LV" sz="2600" dirty="0" smtClean="0"/>
              <a:t>.</a:t>
            </a:r>
            <a:r>
              <a:rPr lang="en-US" sz="2600" dirty="0" smtClean="0"/>
              <a:t> 26.</a:t>
            </a:r>
            <a:r>
              <a:rPr lang="lv-LV" sz="2600" dirty="0" smtClean="0"/>
              <a:t>janvārī</a:t>
            </a:r>
            <a:r>
              <a:rPr lang="en-US" sz="2600" dirty="0" smtClean="0"/>
              <a:t> </a:t>
            </a:r>
            <a:r>
              <a:rPr lang="en-US" sz="2600" dirty="0" err="1" smtClean="0"/>
              <a:t>Latvij</a:t>
            </a:r>
            <a:r>
              <a:rPr lang="lv-LV" sz="2600" dirty="0" smtClean="0"/>
              <a:t>as atzīšana </a:t>
            </a:r>
            <a:r>
              <a:rPr lang="lv-LV" sz="2600" i="1" dirty="0" err="1" smtClean="0"/>
              <a:t>de</a:t>
            </a:r>
            <a:r>
              <a:rPr lang="lv-LV" sz="2600" i="1" dirty="0" smtClean="0"/>
              <a:t> </a:t>
            </a:r>
            <a:r>
              <a:rPr lang="lv-LV" sz="2600" i="1" dirty="0" err="1" smtClean="0"/>
              <a:t>iure</a:t>
            </a:r>
            <a:endParaRPr lang="lv-LV" sz="2600" i="1" dirty="0"/>
          </a:p>
        </p:txBody>
      </p:sp>
      <p:sp>
        <p:nvSpPr>
          <p:cNvPr id="9220" name="Slide Number Placeholder 6"/>
          <p:cNvSpPr>
            <a:spLocks noGrp="1"/>
          </p:cNvSpPr>
          <p:nvPr>
            <p:ph type="sldNum" sz="quarter" idx="12"/>
          </p:nvPr>
        </p:nvSpPr>
        <p:spPr>
          <a:noFill/>
        </p:spPr>
        <p:txBody>
          <a:bodyPr/>
          <a:lstStyle/>
          <a:p>
            <a:fld id="{D24864F0-B3B4-4FF0-AC53-0F33A8B0E887}" type="slidenum">
              <a:rPr lang="lv-LV" smtClean="0"/>
              <a:pPr/>
              <a:t>2</a:t>
            </a:fld>
            <a:endParaRPr lang="lv-LV" smtClean="0"/>
          </a:p>
        </p:txBody>
      </p:sp>
      <p:pic>
        <p:nvPicPr>
          <p:cNvPr id="11266" name="Picture 2" descr="https://upload.wikimedia.org/wikipedia/lv/2/29/Latvijas_Republikas_pasludin%C4%81%C5%A1ana_1918._gada_18._novembr%C4%AB.jpg"/>
          <p:cNvPicPr>
            <a:picLocks noChangeAspect="1" noChangeArrowheads="1"/>
          </p:cNvPicPr>
          <p:nvPr/>
        </p:nvPicPr>
        <p:blipFill>
          <a:blip r:embed="rId2"/>
          <a:srcRect/>
          <a:stretch>
            <a:fillRect/>
          </a:stretch>
        </p:blipFill>
        <p:spPr bwMode="auto">
          <a:xfrm>
            <a:off x="214282" y="2209219"/>
            <a:ext cx="8654146" cy="4648781"/>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147"/>
                                        </p:tgtEl>
                                        <p:attrNameLst>
                                          <p:attrName>style.visibility</p:attrName>
                                        </p:attrNameLst>
                                      </p:cBhvr>
                                      <p:to>
                                        <p:strVal val="visible"/>
                                      </p:to>
                                    </p:set>
                                    <p:anim calcmode="lin" valueType="num">
                                      <p:cBhvr additive="base">
                                        <p:cTn id="7" dur="500" fill="hold"/>
                                        <p:tgtEl>
                                          <p:spTgt spid="6147"/>
                                        </p:tgtEl>
                                        <p:attrNameLst>
                                          <p:attrName>ppt_x</p:attrName>
                                        </p:attrNameLst>
                                      </p:cBhvr>
                                      <p:tavLst>
                                        <p:tav tm="0">
                                          <p:val>
                                            <p:strVal val="#ppt_x"/>
                                          </p:val>
                                        </p:tav>
                                        <p:tav tm="100000">
                                          <p:val>
                                            <p:strVal val="#ppt_x"/>
                                          </p:val>
                                        </p:tav>
                                      </p:tavLst>
                                    </p:anim>
                                    <p:anim calcmode="lin" valueType="num">
                                      <p:cBhvr additive="base">
                                        <p:cTn id="8" dur="500" fill="hold"/>
                                        <p:tgtEl>
                                          <p:spTgt spid="614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1266"/>
                                        </p:tgtEl>
                                        <p:attrNameLst>
                                          <p:attrName>style.visibility</p:attrName>
                                        </p:attrNameLst>
                                      </p:cBhvr>
                                      <p:to>
                                        <p:strVal val="visible"/>
                                      </p:to>
                                    </p:set>
                                    <p:animEffect transition="in" filter="fade">
                                      <p:cBhvr>
                                        <p:cTn id="11" dur="2000"/>
                                        <p:tgtEl>
                                          <p:spTgt spid="1126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anim calcmode="lin" valueType="num">
                                      <p:cBhvr additive="base">
                                        <p:cTn id="1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6">
                                            <p:txEl>
                                              <p:pRg st="1" end="1"/>
                                            </p:txEl>
                                          </p:spTgt>
                                        </p:tgtEl>
                                        <p:attrNameLst>
                                          <p:attrName>style.visibility</p:attrName>
                                        </p:attrNameLst>
                                      </p:cBhvr>
                                      <p:to>
                                        <p:strVal val="visible"/>
                                      </p:to>
                                    </p:set>
                                    <p:anim calcmode="lin" valueType="num">
                                      <p:cBhvr additive="base">
                                        <p:cTn id="20"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6">
                                            <p:txEl>
                                              <p:pRg st="2" end="2"/>
                                            </p:txEl>
                                          </p:spTgt>
                                        </p:tgtEl>
                                        <p:attrNameLst>
                                          <p:attrName>style.visibility</p:attrName>
                                        </p:attrNameLst>
                                      </p:cBhvr>
                                      <p:to>
                                        <p:strVal val="visible"/>
                                      </p:to>
                                    </p:set>
                                    <p:anim calcmode="lin" valueType="num">
                                      <p:cBhvr additive="base">
                                        <p:cTn id="2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500034" y="0"/>
            <a:ext cx="8229600" cy="1143000"/>
          </a:xfrm>
        </p:spPr>
        <p:txBody>
          <a:bodyPr/>
          <a:lstStyle/>
          <a:p>
            <a:r>
              <a:rPr lang="lv-LV" dirty="0" smtClean="0"/>
              <a:t>Kādi bija latvieši šajā zeme pirms brāļu draudzēm</a:t>
            </a:r>
            <a:endParaRPr lang="en-US" dirty="0"/>
          </a:p>
        </p:txBody>
      </p:sp>
      <p:sp>
        <p:nvSpPr>
          <p:cNvPr id="8" name="Content Placeholder 2"/>
          <p:cNvSpPr txBox="1">
            <a:spLocks/>
          </p:cNvSpPr>
          <p:nvPr/>
        </p:nvSpPr>
        <p:spPr bwMode="auto">
          <a:xfrm>
            <a:off x="0" y="1142984"/>
            <a:ext cx="9144000" cy="571501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buFont typeface="Arial" pitchFamily="34" charset="0"/>
              <a:buChar char="•"/>
            </a:pPr>
            <a:r>
              <a:rPr lang="lv-LV" sz="2600" b="1" dirty="0" smtClean="0"/>
              <a:t>1834.g. mācītājs </a:t>
            </a:r>
            <a:r>
              <a:rPr lang="lv-LV" sz="2600" b="1" dirty="0" err="1" smtClean="0"/>
              <a:t>Kēlbrants</a:t>
            </a:r>
            <a:r>
              <a:rPr lang="lv-LV" sz="2600" b="1" dirty="0" smtClean="0"/>
              <a:t> Vidzemes sinodē </a:t>
            </a:r>
            <a:r>
              <a:rPr lang="lv-LV" sz="2600" dirty="0" smtClean="0"/>
              <a:t>runā par </a:t>
            </a:r>
            <a:r>
              <a:rPr lang="lv-LV" sz="2600" b="1" dirty="0" smtClean="0"/>
              <a:t>latviešu tautas vienaldzību ticības lietās.</a:t>
            </a:r>
            <a:r>
              <a:rPr lang="lv-LV" sz="2600" dirty="0" smtClean="0"/>
              <a:t> </a:t>
            </a:r>
          </a:p>
          <a:p>
            <a:pPr lvl="0">
              <a:buFont typeface="Arial" pitchFamily="34" charset="0"/>
              <a:buChar char="•"/>
            </a:pPr>
            <a:r>
              <a:rPr lang="lv-LV" sz="2600" dirty="0" smtClean="0"/>
              <a:t>Vidzemes zemnieku </a:t>
            </a:r>
            <a:r>
              <a:rPr lang="lv-LV" sz="2600" b="1" dirty="0" smtClean="0"/>
              <a:t>materiālais stāvoklis </a:t>
            </a:r>
            <a:r>
              <a:rPr lang="lv-LV" sz="2600" dirty="0" smtClean="0"/>
              <a:t>bija </a:t>
            </a:r>
            <a:r>
              <a:rPr lang="lv-LV" sz="2600" b="1" dirty="0" smtClean="0"/>
              <a:t>liels trūkums </a:t>
            </a:r>
            <a:r>
              <a:rPr lang="lv-LV" sz="2600" dirty="0" smtClean="0"/>
              <a:t>un </a:t>
            </a:r>
            <a:r>
              <a:rPr lang="lv-LV" sz="2600" b="1" dirty="0" smtClean="0"/>
              <a:t>nabadzība</a:t>
            </a:r>
            <a:r>
              <a:rPr lang="lv-LV" sz="2600" dirty="0" smtClean="0"/>
              <a:t>. </a:t>
            </a:r>
            <a:r>
              <a:rPr lang="lv-LV" sz="2600" b="1" dirty="0" smtClean="0"/>
              <a:t>Nožēlojamos zemnieku mitekļos gaisma ieplūda </a:t>
            </a:r>
            <a:r>
              <a:rPr lang="lv-LV" sz="2600" dirty="0" smtClean="0"/>
              <a:t>un </a:t>
            </a:r>
            <a:r>
              <a:rPr lang="lv-LV" sz="2600" b="1" dirty="0" smtClean="0"/>
              <a:t>dūmi izplūda </a:t>
            </a:r>
            <a:r>
              <a:rPr lang="lv-LV" sz="2600" dirty="0" smtClean="0"/>
              <a:t>tikai pa puspavērtajām </a:t>
            </a:r>
            <a:r>
              <a:rPr lang="lv-LV" sz="2600" b="1" dirty="0" smtClean="0"/>
              <a:t>durvju augšām</a:t>
            </a:r>
            <a:r>
              <a:rPr lang="lv-LV" sz="2600" dirty="0" smtClean="0"/>
              <a:t>, tumšajā gada laikā </a:t>
            </a:r>
            <a:r>
              <a:rPr lang="lv-LV" sz="2600" b="1" dirty="0" smtClean="0"/>
              <a:t>vienīgais apgaismojums </a:t>
            </a:r>
            <a:r>
              <a:rPr lang="lv-LV" sz="2600" dirty="0" smtClean="0"/>
              <a:t>bija </a:t>
            </a:r>
            <a:r>
              <a:rPr lang="lv-LV" sz="2600" b="1" dirty="0" smtClean="0"/>
              <a:t>aizdegtais skals</a:t>
            </a:r>
            <a:r>
              <a:rPr lang="lv-LV" sz="2600" dirty="0" smtClean="0"/>
              <a:t>. </a:t>
            </a:r>
          </a:p>
          <a:p>
            <a:pPr lvl="0">
              <a:buFont typeface="Arial" pitchFamily="34" charset="0"/>
              <a:buChar char="•"/>
            </a:pPr>
            <a:r>
              <a:rPr lang="lv-LV" sz="2600" b="1" dirty="0" smtClean="0"/>
              <a:t>Nekādas iespējas garīgai izaugsmei</a:t>
            </a:r>
            <a:r>
              <a:rPr lang="lv-LV" sz="2600" dirty="0" smtClean="0"/>
              <a:t>, klāt tam vēl nāk </a:t>
            </a:r>
            <a:r>
              <a:rPr lang="lv-LV" sz="2600" b="1" dirty="0" smtClean="0"/>
              <a:t>liela nabadzība</a:t>
            </a:r>
            <a:r>
              <a:rPr lang="lv-LV" sz="2600" dirty="0" smtClean="0"/>
              <a:t>, </a:t>
            </a:r>
            <a:r>
              <a:rPr lang="lv-LV" sz="2600" b="1" dirty="0" smtClean="0"/>
              <a:t>tautas grimšana dzeršanā</a:t>
            </a:r>
            <a:r>
              <a:rPr lang="lv-LV" sz="2600" dirty="0" smtClean="0"/>
              <a:t>, </a:t>
            </a:r>
            <a:r>
              <a:rPr lang="lv-LV" sz="2600" b="1" dirty="0" smtClean="0"/>
              <a:t>rupjībā</a:t>
            </a:r>
            <a:r>
              <a:rPr lang="lv-LV" sz="2600" dirty="0" smtClean="0"/>
              <a:t> un </a:t>
            </a:r>
            <a:r>
              <a:rPr lang="lv-LV" sz="2600" b="1" dirty="0" err="1" smtClean="0"/>
              <a:t>negodībā</a:t>
            </a:r>
            <a:r>
              <a:rPr lang="lv-LV" sz="2600" dirty="0" smtClean="0"/>
              <a:t>. Un vēl līdztekus šim visam latviešu tauta piedzīvoja ļoti </a:t>
            </a:r>
            <a:r>
              <a:rPr lang="lv-LV" sz="2600" b="1" dirty="0" smtClean="0"/>
              <a:t>necilvēcīgu apiešanos </a:t>
            </a:r>
            <a:r>
              <a:rPr lang="lv-LV" sz="2600" dirty="0" smtClean="0"/>
              <a:t>no </a:t>
            </a:r>
            <a:r>
              <a:rPr lang="lv-LV" sz="2600" b="1" dirty="0" smtClean="0"/>
              <a:t>vācu muižniekiem</a:t>
            </a:r>
            <a:r>
              <a:rPr lang="lv-LV" sz="2600" dirty="0" smtClean="0"/>
              <a:t>. Bieži vien tieši vācu </a:t>
            </a:r>
            <a:r>
              <a:rPr lang="lv-LV" sz="2600" b="1" dirty="0" smtClean="0"/>
              <a:t>muižkungi uzturēja latviešus žūpībā</a:t>
            </a:r>
            <a:r>
              <a:rPr lang="lv-LV" sz="2600" dirty="0" smtClean="0"/>
              <a:t>, uzturot </a:t>
            </a:r>
            <a:r>
              <a:rPr lang="lv-LV" sz="2600" b="1" dirty="0" smtClean="0"/>
              <a:t>krogus</a:t>
            </a:r>
            <a:r>
              <a:rPr lang="lv-LV" sz="2600" dirty="0" smtClean="0"/>
              <a:t>, kuros zemnieki atstāja savu sūri grūti nopelnīto naudu.</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8">
                                            <p:txEl>
                                              <p:pRg st="1" end="1"/>
                                            </p:txEl>
                                          </p:spTgt>
                                        </p:tgtEl>
                                        <p:attrNameLst>
                                          <p:attrName>style.visibility</p:attrName>
                                        </p:attrNameLst>
                                      </p:cBhvr>
                                      <p:to>
                                        <p:strVal val="visible"/>
                                      </p:to>
                                    </p:set>
                                    <p:anim calcmode="lin" valueType="num">
                                      <p:cBhvr additive="base">
                                        <p:cTn id="12"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8">
                                            <p:txEl>
                                              <p:pRg st="1" end="1"/>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8">
                                            <p:txEl>
                                              <p:pRg st="0" end="0"/>
                                            </p:txEl>
                                          </p:spTgt>
                                        </p:tgtEl>
                                        <p:attrNameLst>
                                          <p:attrName>style.visibility</p:attrName>
                                        </p:attrNameLst>
                                      </p:cBhvr>
                                      <p:to>
                                        <p:strVal val="visible"/>
                                      </p:to>
                                    </p:set>
                                    <p:anim calcmode="lin" valueType="num">
                                      <p:cBhvr additive="base">
                                        <p:cTn id="17"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8">
                                            <p:txEl>
                                              <p:pRg st="2" end="2"/>
                                            </p:txEl>
                                          </p:spTgt>
                                        </p:tgtEl>
                                        <p:attrNameLst>
                                          <p:attrName>style.visibility</p:attrName>
                                        </p:attrNameLst>
                                      </p:cBhvr>
                                      <p:to>
                                        <p:strVal val="visible"/>
                                      </p:to>
                                    </p:set>
                                    <p:anim calcmode="lin" valueType="num">
                                      <p:cBhvr additive="base">
                                        <p:cTn id="22" dur="500" fill="hold"/>
                                        <p:tgtEl>
                                          <p:spTgt spid="8">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8">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2017-12-24 16.58.06.jpg"/>
          <p:cNvPicPr>
            <a:picLocks noGrp="1" noChangeAspect="1"/>
          </p:cNvPicPr>
          <p:nvPr>
            <p:ph idx="1"/>
          </p:nvPr>
        </p:nvPicPr>
        <p:blipFill>
          <a:blip r:embed="rId2" cstate="print">
            <a:duotone>
              <a:prstClr val="black"/>
              <a:schemeClr val="accent1">
                <a:tint val="45000"/>
                <a:satMod val="400000"/>
              </a:schemeClr>
            </a:duotone>
          </a:blip>
          <a:srcRect t="40021"/>
          <a:stretch>
            <a:fillRect/>
          </a:stretch>
        </p:blipFill>
        <p:spPr>
          <a:xfrm>
            <a:off x="214282" y="3571876"/>
            <a:ext cx="8831543" cy="3286124"/>
          </a:xfrm>
          <a:prstGeom prst="rect">
            <a:avLst/>
          </a:prstGeom>
          <a:ln>
            <a:noFill/>
          </a:ln>
          <a:effectLst>
            <a:softEdge rad="112500"/>
          </a:effectLst>
        </p:spPr>
      </p:pic>
      <p:sp>
        <p:nvSpPr>
          <p:cNvPr id="6" name="Title 5"/>
          <p:cNvSpPr>
            <a:spLocks noGrp="1"/>
          </p:cNvSpPr>
          <p:nvPr>
            <p:ph type="title"/>
          </p:nvPr>
        </p:nvSpPr>
        <p:spPr>
          <a:xfrm>
            <a:off x="500034" y="0"/>
            <a:ext cx="8229600" cy="928670"/>
          </a:xfrm>
        </p:spPr>
        <p:txBody>
          <a:bodyPr/>
          <a:lstStyle/>
          <a:p>
            <a:r>
              <a:rPr lang="lv-LV" b="1" dirty="0" smtClean="0"/>
              <a:t>Brāļu draudžu atmoda</a:t>
            </a:r>
            <a:endParaRPr lang="en-US" b="1" dirty="0"/>
          </a:p>
        </p:txBody>
      </p:sp>
      <p:sp>
        <p:nvSpPr>
          <p:cNvPr id="8" name="Content Placeholder 2"/>
          <p:cNvSpPr txBox="1">
            <a:spLocks/>
          </p:cNvSpPr>
          <p:nvPr/>
        </p:nvSpPr>
        <p:spPr bwMode="auto">
          <a:xfrm>
            <a:off x="0" y="928670"/>
            <a:ext cx="9144000" cy="264320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lnSpc>
                <a:spcPts val="3000"/>
              </a:lnSpc>
              <a:buFont typeface="Wingdings" pitchFamily="2" charset="2"/>
              <a:buChar char="§"/>
            </a:pPr>
            <a:r>
              <a:rPr lang="lv-LV" sz="2800" b="1" dirty="0" smtClean="0"/>
              <a:t>Brāļu draudzēs </a:t>
            </a:r>
            <a:r>
              <a:rPr lang="lv-LV" sz="2800" dirty="0" smtClean="0"/>
              <a:t>latvieši atrada sev </a:t>
            </a:r>
            <a:r>
              <a:rPr lang="lv-LV" sz="2800" b="1" dirty="0" smtClean="0"/>
              <a:t>stiprinājumu</a:t>
            </a:r>
            <a:r>
              <a:rPr lang="lv-LV" sz="2800" dirty="0" smtClean="0"/>
              <a:t> un </a:t>
            </a:r>
            <a:r>
              <a:rPr lang="lv-LV" sz="2800" b="1" dirty="0" smtClean="0"/>
              <a:t>drošību</a:t>
            </a:r>
            <a:r>
              <a:rPr lang="lv-LV" sz="2800" dirty="0" smtClean="0"/>
              <a:t>, kas </a:t>
            </a:r>
            <a:r>
              <a:rPr lang="lv-LV" sz="2800" b="1" dirty="0" err="1" smtClean="0"/>
              <a:t>rezultējās</a:t>
            </a:r>
            <a:r>
              <a:rPr lang="lv-LV" sz="2800" b="1" dirty="0" smtClean="0"/>
              <a:t> tautas atmodā</a:t>
            </a:r>
            <a:r>
              <a:rPr lang="lv-LV" sz="2800" dirty="0" smtClean="0"/>
              <a:t>, ka daudzviet Latvijā </a:t>
            </a:r>
            <a:r>
              <a:rPr lang="lv-LV" sz="2800" b="1" dirty="0" smtClean="0"/>
              <a:t>daudzi krogi bija jāslēdz ciet</a:t>
            </a:r>
            <a:r>
              <a:rPr lang="lv-LV" sz="2800" dirty="0" smtClean="0"/>
              <a:t>, jo ļaudis tur vairs negāja, bet bija baznīcās. </a:t>
            </a:r>
            <a:endParaRPr lang="en-US" sz="2800" dirty="0" smtClean="0"/>
          </a:p>
          <a:p>
            <a:pPr>
              <a:lnSpc>
                <a:spcPts val="3000"/>
              </a:lnSpc>
              <a:buFont typeface="Wingdings" pitchFamily="2" charset="2"/>
              <a:buChar char="§"/>
            </a:pPr>
            <a:r>
              <a:rPr lang="lv-LV" sz="2800" b="1" dirty="0" smtClean="0"/>
              <a:t>1872</a:t>
            </a:r>
            <a:r>
              <a:rPr lang="lv-LV" sz="2800" dirty="0" smtClean="0"/>
              <a:t>.g. </a:t>
            </a:r>
            <a:r>
              <a:rPr lang="lv-LV" sz="2800" b="1" dirty="0" smtClean="0"/>
              <a:t>Rīgas</a:t>
            </a:r>
            <a:r>
              <a:rPr lang="lv-LV" sz="2800" dirty="0" smtClean="0"/>
              <a:t> </a:t>
            </a:r>
            <a:r>
              <a:rPr lang="lv-LV" sz="2800" b="1" dirty="0" smtClean="0"/>
              <a:t>Mārtiņa</a:t>
            </a:r>
            <a:r>
              <a:rPr lang="lv-LV" sz="2800" dirty="0" smtClean="0"/>
              <a:t> draudzē bija 22 000 locekļu, </a:t>
            </a:r>
            <a:r>
              <a:rPr lang="lv-LV" sz="2800" b="1" dirty="0" smtClean="0"/>
              <a:t>Pāvila</a:t>
            </a:r>
            <a:r>
              <a:rPr lang="lv-LV" sz="2800" dirty="0" smtClean="0"/>
              <a:t> – 22t., </a:t>
            </a:r>
            <a:r>
              <a:rPr lang="lv-LV" sz="2800" b="1" dirty="0" smtClean="0"/>
              <a:t>Jēzus</a:t>
            </a:r>
            <a:r>
              <a:rPr lang="lv-LV" sz="2800" dirty="0" smtClean="0"/>
              <a:t> </a:t>
            </a:r>
            <a:r>
              <a:rPr lang="lv-LV" sz="2800" dirty="0" err="1" smtClean="0"/>
              <a:t>dr</a:t>
            </a:r>
            <a:r>
              <a:rPr lang="lv-LV" sz="2800" dirty="0" smtClean="0"/>
              <a:t>. 19t., </a:t>
            </a:r>
            <a:r>
              <a:rPr lang="lv-LV" sz="2800" b="1" dirty="0" smtClean="0"/>
              <a:t>Lutera</a:t>
            </a:r>
            <a:r>
              <a:rPr lang="lv-LV" sz="2800" dirty="0" smtClean="0"/>
              <a:t> – 14t., </a:t>
            </a:r>
            <a:r>
              <a:rPr lang="lv-LV" sz="2800" b="1" dirty="0" smtClean="0"/>
              <a:t>Trīsvienībā</a:t>
            </a:r>
            <a:r>
              <a:rPr lang="lv-LV" sz="2800" dirty="0" smtClean="0"/>
              <a:t> - 12t., </a:t>
            </a:r>
            <a:r>
              <a:rPr lang="lv-LV" sz="2800" b="1" dirty="0" smtClean="0"/>
              <a:t>Ģertrūdes</a:t>
            </a:r>
            <a:r>
              <a:rPr lang="lv-LV" sz="2800" dirty="0" smtClean="0"/>
              <a:t> – 50t.</a:t>
            </a:r>
            <a:endParaRPr lang="lv-LV" sz="2800" dirty="0"/>
          </a:p>
        </p:txBody>
      </p:sp>
      <p:pic>
        <p:nvPicPr>
          <p:cNvPr id="9" name="Picture 7" descr="http://www.ohiosfirstvillage.com/%7Eschoen/uploads/Moravians.gif"/>
          <p:cNvPicPr>
            <a:picLocks noChangeAspect="1" noChangeArrowheads="1"/>
          </p:cNvPicPr>
          <p:nvPr/>
        </p:nvPicPr>
        <p:blipFill>
          <a:blip r:embed="rId3"/>
          <a:srcRect/>
          <a:stretch>
            <a:fillRect/>
          </a:stretch>
        </p:blipFill>
        <p:spPr bwMode="auto">
          <a:xfrm>
            <a:off x="7489841" y="4357694"/>
            <a:ext cx="1654159" cy="1647767"/>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8">
                                            <p:txEl>
                                              <p:pRg st="0" end="0"/>
                                            </p:txEl>
                                          </p:spTgt>
                                        </p:tgtEl>
                                        <p:attrNameLst>
                                          <p:attrName>style.visibility</p:attrName>
                                        </p:attrNameLst>
                                      </p:cBhvr>
                                      <p:to>
                                        <p:strVal val="visible"/>
                                      </p:to>
                                    </p:set>
                                    <p:anim calcmode="lin" valueType="num">
                                      <p:cBhvr additive="base">
                                        <p:cTn id="12"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8">
                                            <p:txEl>
                                              <p:pRg st="1" end="1"/>
                                            </p:txEl>
                                          </p:spTgt>
                                        </p:tgtEl>
                                        <p:attrNameLst>
                                          <p:attrName>style.visibility</p:attrName>
                                        </p:attrNameLst>
                                      </p:cBhvr>
                                      <p:to>
                                        <p:strVal val="visible"/>
                                      </p:to>
                                    </p:set>
                                    <p:anim calcmode="lin" valueType="num">
                                      <p:cBhvr additive="base">
                                        <p:cTn id="17"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8">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10" presetClass="entr" presetSubtype="0" fill="hold" nodeType="after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2000"/>
                                        <p:tgtEl>
                                          <p:spTgt spid="5"/>
                                        </p:tgtEl>
                                      </p:cBhvr>
                                    </p:animEffect>
                                  </p:childTnLst>
                                </p:cTn>
                              </p:par>
                            </p:childTnLst>
                          </p:cTn>
                        </p:par>
                        <p:par>
                          <p:cTn id="23" fill="hold">
                            <p:stCondLst>
                              <p:cond delay="3500"/>
                            </p:stCondLst>
                            <p:childTnLst>
                              <p:par>
                                <p:cTn id="24" presetID="10" presetClass="entr" presetSubtype="0" fill="hold" nodeType="after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2010" y="1071546"/>
            <a:ext cx="4471990" cy="1143000"/>
          </a:xfrm>
        </p:spPr>
        <p:txBody>
          <a:bodyPr/>
          <a:lstStyle/>
          <a:p>
            <a:r>
              <a:rPr lang="lv-LV" dirty="0" smtClean="0"/>
              <a:t>Kādi </a:t>
            </a:r>
            <a:br>
              <a:rPr lang="lv-LV" dirty="0" smtClean="0"/>
            </a:br>
            <a:r>
              <a:rPr lang="lv-LV" dirty="0" smtClean="0"/>
              <a:t>ļaudis mums vajadzīgi </a:t>
            </a:r>
            <a:r>
              <a:rPr lang="lv-LV" b="1" dirty="0" smtClean="0"/>
              <a:t>K.Ulmanis</a:t>
            </a:r>
            <a:r>
              <a:rPr lang="lv-LV" dirty="0" smtClean="0"/>
              <a:t/>
            </a:r>
            <a:br>
              <a:rPr lang="lv-LV" dirty="0" smtClean="0"/>
            </a:br>
            <a:r>
              <a:rPr lang="lv-LV" dirty="0" smtClean="0"/>
              <a:t>1914.g.</a:t>
            </a:r>
            <a:endParaRPr lang="en-US" dirty="0"/>
          </a:p>
        </p:txBody>
      </p:sp>
      <p:pic>
        <p:nvPicPr>
          <p:cNvPr id="4" name="Content Placeholder 3" descr="2018-10-06 16.16.37-1.jpg"/>
          <p:cNvPicPr>
            <a:picLocks noGrp="1" noChangeAspect="1"/>
          </p:cNvPicPr>
          <p:nvPr>
            <p:ph idx="1"/>
          </p:nvPr>
        </p:nvPicPr>
        <p:blipFill>
          <a:blip r:embed="rId2" cstate="print"/>
          <a:srcRect l="11223" t="12627" r="13014" b="27394"/>
          <a:stretch>
            <a:fillRect/>
          </a:stretch>
        </p:blipFill>
        <p:spPr>
          <a:xfrm>
            <a:off x="0" y="0"/>
            <a:ext cx="4872790" cy="6858000"/>
          </a:xfrm>
        </p:spPr>
      </p:pic>
      <p:pic>
        <p:nvPicPr>
          <p:cNvPr id="3074" name="Picture 2" descr="Attēlu rezultāti vaicājumam “kārlis ulmanis”"/>
          <p:cNvPicPr>
            <a:picLocks noChangeAspect="1" noChangeArrowheads="1"/>
          </p:cNvPicPr>
          <p:nvPr/>
        </p:nvPicPr>
        <p:blipFill>
          <a:blip r:embed="rId3"/>
          <a:srcRect/>
          <a:stretch>
            <a:fillRect/>
          </a:stretch>
        </p:blipFill>
        <p:spPr bwMode="auto">
          <a:xfrm>
            <a:off x="5572132" y="3429000"/>
            <a:ext cx="2547382" cy="3286124"/>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3074"/>
                                        </p:tgtEl>
                                        <p:attrNameLst>
                                          <p:attrName>style.visibility</p:attrName>
                                        </p:attrNameLst>
                                      </p:cBhvr>
                                      <p:to>
                                        <p:strVal val="visible"/>
                                      </p:to>
                                    </p:set>
                                    <p:animEffect transition="in" filter="fade">
                                      <p:cBhvr>
                                        <p:cTn id="17" dur="20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438"/>
            <a:ext cx="6429375" cy="1143000"/>
          </a:xfrm>
        </p:spPr>
        <p:txBody>
          <a:bodyPr/>
          <a:lstStyle/>
          <a:p>
            <a:r>
              <a:rPr lang="lv-LV" b="1" dirty="0" smtClean="0"/>
              <a:t>Latvijas valsts himna</a:t>
            </a:r>
          </a:p>
        </p:txBody>
      </p:sp>
      <p:sp>
        <p:nvSpPr>
          <p:cNvPr id="12292" name="Slide Number Placeholder 3"/>
          <p:cNvSpPr>
            <a:spLocks noGrp="1"/>
          </p:cNvSpPr>
          <p:nvPr>
            <p:ph type="sldNum" sz="quarter" idx="12"/>
          </p:nvPr>
        </p:nvSpPr>
        <p:spPr>
          <a:noFill/>
        </p:spPr>
        <p:txBody>
          <a:bodyPr/>
          <a:lstStyle/>
          <a:p>
            <a:fld id="{2F754D05-5B1D-4154-B93D-C146DDEF8B11}" type="slidenum">
              <a:rPr lang="lv-LV" smtClean="0"/>
              <a:pPr/>
              <a:t>6</a:t>
            </a:fld>
            <a:endParaRPr lang="lv-LV" smtClean="0"/>
          </a:p>
        </p:txBody>
      </p:sp>
      <p:pic>
        <p:nvPicPr>
          <p:cNvPr id="57346" name="Picture 2" descr="http://spi3uk.itvnet.lv/upload/articles/39/399447/images/Latvijas-valsts-himnas-1.jpg"/>
          <p:cNvPicPr>
            <a:picLocks noChangeAspect="1" noChangeArrowheads="1"/>
          </p:cNvPicPr>
          <p:nvPr/>
        </p:nvPicPr>
        <p:blipFill>
          <a:blip r:embed="rId2"/>
          <a:srcRect/>
          <a:stretch>
            <a:fillRect/>
          </a:stretch>
        </p:blipFill>
        <p:spPr bwMode="auto">
          <a:xfrm>
            <a:off x="1714480" y="3925810"/>
            <a:ext cx="5242712" cy="2932190"/>
          </a:xfrm>
          <a:prstGeom prst="rect">
            <a:avLst/>
          </a:prstGeom>
          <a:ln>
            <a:noFill/>
          </a:ln>
          <a:effectLst>
            <a:softEdge rad="112500"/>
          </a:effectLst>
        </p:spPr>
      </p:pic>
      <p:pic>
        <p:nvPicPr>
          <p:cNvPr id="57348" name="Picture 4" descr="http://spi4uk.itvnet.lv/upload/articles/47/472380/images/Latvijas-simboli-9.jpg"/>
          <p:cNvPicPr>
            <a:picLocks noChangeAspect="1" noChangeArrowheads="1"/>
          </p:cNvPicPr>
          <p:nvPr/>
        </p:nvPicPr>
        <p:blipFill>
          <a:blip r:embed="rId3"/>
          <a:srcRect t="45652"/>
          <a:stretch>
            <a:fillRect/>
          </a:stretch>
        </p:blipFill>
        <p:spPr bwMode="auto">
          <a:xfrm>
            <a:off x="7072330" y="1"/>
            <a:ext cx="2071669" cy="1322299"/>
          </a:xfrm>
          <a:prstGeom prst="rect">
            <a:avLst/>
          </a:prstGeom>
          <a:ln>
            <a:noFill/>
          </a:ln>
          <a:effectLst>
            <a:softEdge rad="112500"/>
          </a:effectLst>
        </p:spPr>
      </p:pic>
      <p:sp>
        <p:nvSpPr>
          <p:cNvPr id="8" name="Rectangle 7"/>
          <p:cNvSpPr/>
          <p:nvPr/>
        </p:nvSpPr>
        <p:spPr>
          <a:xfrm>
            <a:off x="0" y="1214422"/>
            <a:ext cx="9144000" cy="2677656"/>
          </a:xfrm>
          <a:prstGeom prst="rect">
            <a:avLst/>
          </a:prstGeom>
        </p:spPr>
        <p:txBody>
          <a:bodyPr wrap="square">
            <a:spAutoFit/>
          </a:bodyPr>
          <a:lstStyle/>
          <a:p>
            <a:pPr>
              <a:buFont typeface="Wingdings" pitchFamily="2" charset="2"/>
              <a:buChar char="§"/>
            </a:pPr>
            <a:r>
              <a:rPr lang="lv-LV" sz="2800" dirty="0" smtClean="0"/>
              <a:t>Tieši </a:t>
            </a:r>
            <a:r>
              <a:rPr lang="lv-LV" sz="2800" b="1" dirty="0" smtClean="0"/>
              <a:t>Baznīcas atmoda </a:t>
            </a:r>
            <a:r>
              <a:rPr lang="lv-LV" sz="2800" dirty="0" smtClean="0"/>
              <a:t>caur </a:t>
            </a:r>
            <a:r>
              <a:rPr lang="lv-LV" sz="2800" b="1" dirty="0" smtClean="0"/>
              <a:t>Brāļu draudzēm </a:t>
            </a:r>
            <a:r>
              <a:rPr lang="lv-LV" sz="2800" dirty="0" smtClean="0"/>
              <a:t>20.gs. sākumā noveda pie domas, ka </a:t>
            </a:r>
            <a:r>
              <a:rPr lang="lv-LV" sz="2800" b="1" dirty="0" smtClean="0"/>
              <a:t>latviešu tauta </a:t>
            </a:r>
            <a:r>
              <a:rPr lang="lv-LV" sz="2800" dirty="0" smtClean="0"/>
              <a:t>spētu </a:t>
            </a:r>
            <a:r>
              <a:rPr lang="lv-LV" sz="2800" b="1" dirty="0" smtClean="0"/>
              <a:t>pastāvēt</a:t>
            </a:r>
            <a:r>
              <a:rPr lang="lv-LV" sz="2800" dirty="0" smtClean="0"/>
              <a:t> pati </a:t>
            </a:r>
            <a:r>
              <a:rPr lang="lv-LV" sz="2800" b="1" dirty="0" smtClean="0"/>
              <a:t>par sevi </a:t>
            </a:r>
            <a:r>
              <a:rPr lang="lv-LV" sz="2800" dirty="0" smtClean="0"/>
              <a:t>un </a:t>
            </a:r>
            <a:r>
              <a:rPr lang="lv-LV" sz="2800" b="1" dirty="0" smtClean="0"/>
              <a:t>Latvijas</a:t>
            </a:r>
            <a:r>
              <a:rPr lang="lv-LV" sz="2800" dirty="0" smtClean="0"/>
              <a:t> </a:t>
            </a:r>
            <a:r>
              <a:rPr lang="lv-LV" sz="2800" b="1" dirty="0" smtClean="0"/>
              <a:t>neatkarības</a:t>
            </a:r>
            <a:r>
              <a:rPr lang="lv-LV" sz="2800" dirty="0" smtClean="0"/>
              <a:t> </a:t>
            </a:r>
            <a:r>
              <a:rPr lang="lv-LV" sz="2800" b="1" dirty="0" smtClean="0"/>
              <a:t>1918.g</a:t>
            </a:r>
            <a:r>
              <a:rPr lang="lv-LV" sz="2800" dirty="0" smtClean="0"/>
              <a:t>. 18. novembrī ar valsts Himnu “</a:t>
            </a:r>
            <a:r>
              <a:rPr lang="lv-LV" sz="2800" b="1" dirty="0" smtClean="0"/>
              <a:t>Dievs svētī Latvija</a:t>
            </a:r>
            <a:r>
              <a:rPr lang="lv-LV" sz="2800" dirty="0" smtClean="0"/>
              <a:t>”</a:t>
            </a:r>
          </a:p>
          <a:p>
            <a:pPr>
              <a:buFont typeface="Wingdings" pitchFamily="2" charset="2"/>
              <a:buChar char="§"/>
            </a:pPr>
            <a:r>
              <a:rPr lang="lv-LV" sz="2800" dirty="0" smtClean="0"/>
              <a:t>Šī dziesmas izvēle ir </a:t>
            </a:r>
            <a:r>
              <a:rPr lang="lv-LV" sz="2800" b="1" dirty="0" smtClean="0"/>
              <a:t>apliecinājums gan tautas ticībai</a:t>
            </a:r>
            <a:r>
              <a:rPr lang="lv-LV" sz="2800" dirty="0" smtClean="0"/>
              <a:t>, gan arī </a:t>
            </a:r>
            <a:r>
              <a:rPr lang="lv-LV" sz="2800" b="1" dirty="0" smtClean="0"/>
              <a:t>lūgšana par nākotni.</a:t>
            </a:r>
            <a:endParaRPr lang="lv-LV" sz="28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57348"/>
                                        </p:tgtEl>
                                        <p:attrNameLst>
                                          <p:attrName>style.visibility</p:attrName>
                                        </p:attrNameLst>
                                      </p:cBhvr>
                                      <p:to>
                                        <p:strVal val="visible"/>
                                      </p:to>
                                    </p:set>
                                    <p:anim calcmode="lin" valueType="num">
                                      <p:cBhvr additive="base">
                                        <p:cTn id="11" dur="500" fill="hold"/>
                                        <p:tgtEl>
                                          <p:spTgt spid="57348"/>
                                        </p:tgtEl>
                                        <p:attrNameLst>
                                          <p:attrName>ppt_x</p:attrName>
                                        </p:attrNameLst>
                                      </p:cBhvr>
                                      <p:tavLst>
                                        <p:tav tm="0">
                                          <p:val>
                                            <p:strVal val="#ppt_x"/>
                                          </p:val>
                                        </p:tav>
                                        <p:tav tm="100000">
                                          <p:val>
                                            <p:strVal val="#ppt_x"/>
                                          </p:val>
                                        </p:tav>
                                      </p:tavLst>
                                    </p:anim>
                                    <p:anim calcmode="lin" valueType="num">
                                      <p:cBhvr additive="base">
                                        <p:cTn id="12" dur="500" fill="hold"/>
                                        <p:tgtEl>
                                          <p:spTgt spid="57348"/>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57346"/>
                                        </p:tgtEl>
                                        <p:attrNameLst>
                                          <p:attrName>style.visibility</p:attrName>
                                        </p:attrNameLst>
                                      </p:cBhvr>
                                      <p:to>
                                        <p:strVal val="visible"/>
                                      </p:to>
                                    </p:set>
                                    <p:anim calcmode="lin" valueType="num">
                                      <p:cBhvr additive="base">
                                        <p:cTn id="15" dur="500" fill="hold"/>
                                        <p:tgtEl>
                                          <p:spTgt spid="57346"/>
                                        </p:tgtEl>
                                        <p:attrNameLst>
                                          <p:attrName>ppt_x</p:attrName>
                                        </p:attrNameLst>
                                      </p:cBhvr>
                                      <p:tavLst>
                                        <p:tav tm="0">
                                          <p:val>
                                            <p:strVal val="#ppt_x"/>
                                          </p:val>
                                        </p:tav>
                                        <p:tav tm="100000">
                                          <p:val>
                                            <p:strVal val="#ppt_x"/>
                                          </p:val>
                                        </p:tav>
                                      </p:tavLst>
                                    </p:anim>
                                    <p:anim calcmode="lin" valueType="num">
                                      <p:cBhvr additive="base">
                                        <p:cTn id="16" dur="500" fill="hold"/>
                                        <p:tgtEl>
                                          <p:spTgt spid="57346"/>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2" presetClass="entr" presetSubtype="4" fill="hold" nodeType="afterEffect">
                                  <p:stCondLst>
                                    <p:cond delay="0"/>
                                  </p:stCondLst>
                                  <p:childTnLst>
                                    <p:set>
                                      <p:cBhvr>
                                        <p:cTn id="19" dur="1" fill="hold">
                                          <p:stCondLst>
                                            <p:cond delay="0"/>
                                          </p:stCondLst>
                                        </p:cTn>
                                        <p:tgtEl>
                                          <p:spTgt spid="8">
                                            <p:txEl>
                                              <p:pRg st="0" end="0"/>
                                            </p:txEl>
                                          </p:spTgt>
                                        </p:tgtEl>
                                        <p:attrNameLst>
                                          <p:attrName>style.visibility</p:attrName>
                                        </p:attrNameLst>
                                      </p:cBhvr>
                                      <p:to>
                                        <p:strVal val="visible"/>
                                      </p:to>
                                    </p:set>
                                    <p:anim calcmode="lin" valueType="num">
                                      <p:cBhvr additive="base">
                                        <p:cTn id="20"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par>
                          <p:cTn id="22" fill="hold">
                            <p:stCondLst>
                              <p:cond delay="1000"/>
                            </p:stCondLst>
                            <p:childTnLst>
                              <p:par>
                                <p:cTn id="23" presetID="2" presetClass="entr" presetSubtype="4" fill="hold" nodeType="afterEffect">
                                  <p:stCondLst>
                                    <p:cond delay="0"/>
                                  </p:stCondLst>
                                  <p:childTnLst>
                                    <p:set>
                                      <p:cBhvr>
                                        <p:cTn id="24" dur="1" fill="hold">
                                          <p:stCondLst>
                                            <p:cond delay="0"/>
                                          </p:stCondLst>
                                        </p:cTn>
                                        <p:tgtEl>
                                          <p:spTgt spid="8">
                                            <p:txEl>
                                              <p:pRg st="1" end="1"/>
                                            </p:txEl>
                                          </p:spTgt>
                                        </p:tgtEl>
                                        <p:attrNameLst>
                                          <p:attrName>style.visibility</p:attrName>
                                        </p:attrNameLst>
                                      </p:cBhvr>
                                      <p:to>
                                        <p:strVal val="visible"/>
                                      </p:to>
                                    </p:set>
                                    <p:anim calcmode="lin" valueType="num">
                                      <p:cBhvr additive="base">
                                        <p:cTn id="25"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8">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58" y="0"/>
            <a:ext cx="8229600" cy="714356"/>
          </a:xfrm>
        </p:spPr>
        <p:txBody>
          <a:bodyPr/>
          <a:lstStyle/>
          <a:p>
            <a:r>
              <a:rPr lang="lv-LV" dirty="0" smtClean="0"/>
              <a:t>Diskrēts lūgums mūsu tautietēm</a:t>
            </a:r>
            <a:endParaRPr lang="en-US" dirty="0"/>
          </a:p>
        </p:txBody>
      </p:sp>
      <p:sp>
        <p:nvSpPr>
          <p:cNvPr id="3" name="Content Placeholder 2"/>
          <p:cNvSpPr>
            <a:spLocks noGrp="1"/>
          </p:cNvSpPr>
          <p:nvPr>
            <p:ph idx="1"/>
          </p:nvPr>
        </p:nvSpPr>
        <p:spPr>
          <a:xfrm>
            <a:off x="0" y="571480"/>
            <a:ext cx="9144000" cy="4525963"/>
          </a:xfrm>
        </p:spPr>
        <p:txBody>
          <a:bodyPr/>
          <a:lstStyle/>
          <a:p>
            <a:pPr marL="0" indent="0">
              <a:spcBef>
                <a:spcPts val="0"/>
              </a:spcBef>
            </a:pPr>
            <a:r>
              <a:rPr lang="lv-LV" sz="1800" dirty="0" smtClean="0"/>
              <a:t>Mūsu tauta pasaules karā zaudējusi daudz ļaužu. Rēķina, ka kaujās vien no 1914. līdz 1918. gadam krituši vairāk nekā 30 000. Vēl lielākus upurus prasījuši bēgļu laiki, sevišķi bērnu starpā. Salīdzinot ar agrākiem zaudējumiem, tas, ko mēs tagad, cīnoties par savu pašu brīvību, zaudējam, ir tikai zieds. Šie zaudējumi ir jānolīdzina. Bet kāda cita lieta ir vēl daudz ļaunāka. Tā ir tā viena vai divu bērnu sistēma vai pat bezbērnība. Kurzemē iedzīvotāju skaits vēl priekš kara stāvēja gandrīz uz vietas, Vidzemē tas auga tikpat lēni kā priede mūsu tīrelī. Tikai Latgale ir palikusi dabiska un nebija ielaidusies nekādās noziedzīgās sistēmās. Tagad nu, mīļās tautietes, kad Latvija ir pierādījusi, ka viņa ir dzīvotspējīga, tagad, kur visas sirdis pukst priekš šīs mūsu Latvijas, kur visas rokas priekš viņas strādā, kur jūs pašas ne vien nenogurušas strādājat, bet pat ziedojat tai savas rotas, tagad es vēl jūs lūgtu: padariet mūs stiprus, dodiet mums bērnus. Apdomājiet, ja sistēmu vietā katrā mūsu ģimenē mudžētu sešas mazas galviņas, tad jau pēc viena auguma mēs skaitītu Latvijā nevis 2 un pus miljona iedzīvotāju, bet 7 un pus miljona! Es paredzu, jūs pacelsiet pirkstu un rādīsiet man citus, daudz lielākus noziedzniekus pret savu tautu - mūsu vecpuišus. Es jums piekrītu. Īsti patrioti viņi nav. Tas ir skaidri. Bet kas ar tiem darāms, par to būs jāaprunājas ar mūsu finanšu ministru. Līdz šim jūs, tautietes, dzīvi atsaucāties uz katru aicinājumu pēc palīdzības, kad vīrieši vai strādāja, vai karoja, lai uzceltu valsti. Es esmu pārliecināts, ka jūs neliegsieties padarīt Latviju stipru un varenu. Un jūs to varat.</a:t>
            </a:r>
          </a:p>
          <a:p>
            <a:pPr marL="0" indent="0">
              <a:spcBef>
                <a:spcPts val="0"/>
              </a:spcBef>
              <a:buNone/>
            </a:pPr>
            <a:r>
              <a:rPr lang="lv-LV" sz="1800" dirty="0" smtClean="0"/>
              <a:t/>
            </a:r>
            <a:br>
              <a:rPr lang="lv-LV" sz="1800" dirty="0" smtClean="0"/>
            </a:br>
            <a:r>
              <a:rPr lang="lv-LV" sz="2400" b="1" dirty="0" smtClean="0"/>
              <a:t>Jānis Čakste, 1. Latvijas prezidents un 9 bērnu tēvs  </a:t>
            </a:r>
            <a:r>
              <a:rPr lang="lv-LV" sz="2400" dirty="0" smtClean="0"/>
              <a:t>(Laikraksts "Tēvija" 1919.g.)</a:t>
            </a:r>
            <a:endParaRPr lang="lv-LV" sz="1800" dirty="0" smtClean="0"/>
          </a:p>
          <a:p>
            <a:pPr marL="0" indent="0">
              <a:spcBef>
                <a:spcPts val="0"/>
              </a:spcBef>
              <a:buNone/>
            </a:pPr>
            <a:endParaRPr lang="en-US" sz="18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descr="Attēlu rezultāti vaicājumam “agrārā reforma”"/>
          <p:cNvPicPr>
            <a:picLocks noChangeAspect="1" noChangeArrowheads="1"/>
          </p:cNvPicPr>
          <p:nvPr/>
        </p:nvPicPr>
        <p:blipFill>
          <a:blip r:embed="rId2"/>
          <a:srcRect/>
          <a:stretch>
            <a:fillRect/>
          </a:stretch>
        </p:blipFill>
        <p:spPr bwMode="auto">
          <a:xfrm>
            <a:off x="0" y="3214686"/>
            <a:ext cx="9144001" cy="3643314"/>
          </a:xfrm>
          <a:prstGeom prst="rect">
            <a:avLst/>
          </a:prstGeom>
          <a:noFill/>
        </p:spPr>
      </p:pic>
      <p:sp>
        <p:nvSpPr>
          <p:cNvPr id="2" name="Title 1"/>
          <p:cNvSpPr>
            <a:spLocks noGrp="1"/>
          </p:cNvSpPr>
          <p:nvPr>
            <p:ph type="title"/>
          </p:nvPr>
        </p:nvSpPr>
        <p:spPr>
          <a:xfrm>
            <a:off x="428596" y="0"/>
            <a:ext cx="8229600" cy="857232"/>
          </a:xfrm>
        </p:spPr>
        <p:txBody>
          <a:bodyPr/>
          <a:lstStyle/>
          <a:p>
            <a:r>
              <a:rPr lang="lv-LV" dirty="0" smtClean="0"/>
              <a:t>1. Latvijas laikā</a:t>
            </a:r>
            <a:endParaRPr lang="en-US" dirty="0"/>
          </a:p>
        </p:txBody>
      </p:sp>
      <p:sp>
        <p:nvSpPr>
          <p:cNvPr id="3" name="Content Placeholder 2"/>
          <p:cNvSpPr>
            <a:spLocks noGrp="1"/>
          </p:cNvSpPr>
          <p:nvPr>
            <p:ph idx="1"/>
          </p:nvPr>
        </p:nvSpPr>
        <p:spPr>
          <a:xfrm>
            <a:off x="0" y="642918"/>
            <a:ext cx="9144000" cy="4525963"/>
          </a:xfrm>
        </p:spPr>
        <p:txBody>
          <a:bodyPr/>
          <a:lstStyle/>
          <a:p>
            <a:r>
              <a:rPr lang="lv-LV" sz="2800" dirty="0" smtClean="0"/>
              <a:t>Līdz ar </a:t>
            </a:r>
            <a:r>
              <a:rPr lang="lv-LV" sz="2800" b="1" dirty="0" smtClean="0"/>
              <a:t>kristietības iesakņošanos latviešu tautā</a:t>
            </a:r>
            <a:r>
              <a:rPr lang="lv-LV" sz="2800" dirty="0" smtClean="0"/>
              <a:t>, sākās </a:t>
            </a:r>
            <a:r>
              <a:rPr lang="lv-LV" sz="2800" b="1" dirty="0" smtClean="0"/>
              <a:t>visāda veida attīstība Latvijā</a:t>
            </a:r>
            <a:r>
              <a:rPr lang="lv-LV" sz="2800" dirty="0" smtClean="0"/>
              <a:t>:</a:t>
            </a:r>
          </a:p>
          <a:p>
            <a:r>
              <a:rPr lang="lv-LV" sz="2800" b="1" dirty="0" smtClean="0"/>
              <a:t>Kultūrā un Mākslā</a:t>
            </a:r>
          </a:p>
          <a:p>
            <a:r>
              <a:rPr lang="lv-LV" sz="2800" b="1" dirty="0" smtClean="0"/>
              <a:t>Ekonomikā</a:t>
            </a:r>
          </a:p>
          <a:p>
            <a:r>
              <a:rPr lang="lv-LV" sz="2800" b="1" dirty="0" smtClean="0"/>
              <a:t>Lauksaimniecībā</a:t>
            </a:r>
          </a:p>
          <a:p>
            <a:r>
              <a:rPr lang="lv-LV" sz="2800" b="1" dirty="0" smtClean="0"/>
              <a:t>Rūpniecībā</a:t>
            </a:r>
          </a:p>
          <a:p>
            <a:r>
              <a:rPr lang="lv-LV" sz="2800" b="1" dirty="0" smtClean="0"/>
              <a:t>Tehnoloģijās</a:t>
            </a:r>
          </a:p>
          <a:p>
            <a:endParaRPr lang="en-US" sz="2800" dirty="0"/>
          </a:p>
        </p:txBody>
      </p:sp>
      <p:sp>
        <p:nvSpPr>
          <p:cNvPr id="5" name="Rectangle 4"/>
          <p:cNvSpPr/>
          <p:nvPr/>
        </p:nvSpPr>
        <p:spPr>
          <a:xfrm>
            <a:off x="4572000" y="3214686"/>
            <a:ext cx="4572000" cy="1077218"/>
          </a:xfrm>
          <a:prstGeom prst="rect">
            <a:avLst/>
          </a:prstGeom>
        </p:spPr>
        <p:txBody>
          <a:bodyPr>
            <a:spAutoFit/>
          </a:bodyPr>
          <a:lstStyle/>
          <a:p>
            <a:pPr algn="ctr"/>
            <a:r>
              <a:rPr lang="lv-LV" sz="3200" dirty="0" smtClean="0"/>
              <a:t>Tā notiek visur pasaulē, kur ir patiesa kristietība!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5602"/>
                                        </p:tgtEl>
                                        <p:attrNameLst>
                                          <p:attrName>style.visibility</p:attrName>
                                        </p:attrNameLst>
                                      </p:cBhvr>
                                      <p:to>
                                        <p:strVal val="visible"/>
                                      </p:to>
                                    </p:set>
                                    <p:animEffect transition="in" filter="fade">
                                      <p:cBhvr>
                                        <p:cTn id="11" dur="2000"/>
                                        <p:tgtEl>
                                          <p:spTgt spid="25602"/>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fade">
                                      <p:cBhvr>
                                        <p:cTn id="15" dur="2000"/>
                                        <p:tgtEl>
                                          <p:spTgt spid="3">
                                            <p:txEl>
                                              <p:pRg st="0" end="0"/>
                                            </p:txEl>
                                          </p:spTgt>
                                        </p:tgtEl>
                                      </p:cBhvr>
                                    </p:animEffect>
                                  </p:childTnLst>
                                </p:cTn>
                              </p:par>
                            </p:childTnLst>
                          </p:cTn>
                        </p:par>
                        <p:par>
                          <p:cTn id="16" fill="hold">
                            <p:stCondLst>
                              <p:cond delay="4000"/>
                            </p:stCondLst>
                            <p:childTnLst>
                              <p:par>
                                <p:cTn id="17" presetID="10" presetClass="entr" presetSubtype="0" fill="hold" nodeType="after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2000"/>
                                        <p:tgtEl>
                                          <p:spTgt spid="3">
                                            <p:txEl>
                                              <p:pRg st="1" end="1"/>
                                            </p:txEl>
                                          </p:spTgt>
                                        </p:tgtEl>
                                      </p:cBhvr>
                                    </p:animEffect>
                                  </p:childTnLst>
                                </p:cTn>
                              </p:par>
                            </p:childTnLst>
                          </p:cTn>
                        </p:par>
                        <p:par>
                          <p:cTn id="20" fill="hold">
                            <p:stCondLst>
                              <p:cond delay="6000"/>
                            </p:stCondLst>
                            <p:childTnLst>
                              <p:par>
                                <p:cTn id="21" presetID="10" presetClass="entr" presetSubtype="0" fill="hold" nodeType="after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fade">
                                      <p:cBhvr>
                                        <p:cTn id="23" dur="2000"/>
                                        <p:tgtEl>
                                          <p:spTgt spid="3">
                                            <p:txEl>
                                              <p:pRg st="2" end="2"/>
                                            </p:txEl>
                                          </p:spTgt>
                                        </p:tgtEl>
                                      </p:cBhvr>
                                    </p:animEffect>
                                  </p:childTnLst>
                                </p:cTn>
                              </p:par>
                            </p:childTnLst>
                          </p:cTn>
                        </p:par>
                        <p:par>
                          <p:cTn id="24" fill="hold">
                            <p:stCondLst>
                              <p:cond delay="8000"/>
                            </p:stCondLst>
                            <p:childTnLst>
                              <p:par>
                                <p:cTn id="25" presetID="10" presetClass="entr" presetSubtype="0" fill="hold" nodeType="after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2000"/>
                                        <p:tgtEl>
                                          <p:spTgt spid="3">
                                            <p:txEl>
                                              <p:pRg st="3" end="3"/>
                                            </p:txEl>
                                          </p:spTgt>
                                        </p:tgtEl>
                                      </p:cBhvr>
                                    </p:animEffect>
                                  </p:childTnLst>
                                </p:cTn>
                              </p:par>
                            </p:childTnLst>
                          </p:cTn>
                        </p:par>
                        <p:par>
                          <p:cTn id="28" fill="hold">
                            <p:stCondLst>
                              <p:cond delay="10000"/>
                            </p:stCondLst>
                            <p:childTnLst>
                              <p:par>
                                <p:cTn id="29" presetID="10" presetClass="entr" presetSubtype="0" fill="hold" nodeType="after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Effect transition="in" filter="fade">
                                      <p:cBhvr>
                                        <p:cTn id="31" dur="2000"/>
                                        <p:tgtEl>
                                          <p:spTgt spid="3">
                                            <p:txEl>
                                              <p:pRg st="4" end="4"/>
                                            </p:txEl>
                                          </p:spTgt>
                                        </p:tgtEl>
                                      </p:cBhvr>
                                    </p:animEffect>
                                  </p:childTnLst>
                                </p:cTn>
                              </p:par>
                            </p:childTnLst>
                          </p:cTn>
                        </p:par>
                        <p:par>
                          <p:cTn id="32" fill="hold">
                            <p:stCondLst>
                              <p:cond delay="12000"/>
                            </p:stCondLst>
                            <p:childTnLst>
                              <p:par>
                                <p:cTn id="33" presetID="10" presetClass="entr" presetSubtype="0" fill="hold" nodeType="after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Effect transition="in" filter="fade">
                                      <p:cBhvr>
                                        <p:cTn id="35" dur="2000"/>
                                        <p:tgtEl>
                                          <p:spTgt spid="3">
                                            <p:txEl>
                                              <p:pRg st="5" end="5"/>
                                            </p:txEl>
                                          </p:spTgt>
                                        </p:tgtEl>
                                      </p:cBhvr>
                                    </p:animEffect>
                                  </p:childTnLst>
                                </p:cTn>
                              </p:par>
                            </p:childTnLst>
                          </p:cTn>
                        </p:par>
                        <p:par>
                          <p:cTn id="36" fill="hold">
                            <p:stCondLst>
                              <p:cond delay="14000"/>
                            </p:stCondLst>
                            <p:childTnLst>
                              <p:par>
                                <p:cTn id="37" presetID="10" presetClass="entr" presetSubtype="0" fill="hold" grpId="0" nodeType="afterEffect">
                                  <p:stCondLst>
                                    <p:cond delay="0"/>
                                  </p:stCondLst>
                                  <p:childTnLst>
                                    <p:set>
                                      <p:cBhvr>
                                        <p:cTn id="38" dur="1" fill="hold">
                                          <p:stCondLst>
                                            <p:cond delay="0"/>
                                          </p:stCondLst>
                                        </p:cTn>
                                        <p:tgtEl>
                                          <p:spTgt spid="5"/>
                                        </p:tgtEl>
                                        <p:attrNameLst>
                                          <p:attrName>style.visibility</p:attrName>
                                        </p:attrNameLst>
                                      </p:cBhvr>
                                      <p:to>
                                        <p:strVal val="visible"/>
                                      </p:to>
                                    </p:set>
                                    <p:animEffect transition="in" filter="fade">
                                      <p:cBhvr>
                                        <p:cTn id="39"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928670"/>
          </a:xfrm>
        </p:spPr>
        <p:txBody>
          <a:bodyPr/>
          <a:lstStyle/>
          <a:p>
            <a:r>
              <a:rPr lang="lv-LV" sz="4000" dirty="0" smtClean="0"/>
              <a:t>1. Latvijas laikā 1918.-1940.</a:t>
            </a:r>
            <a:r>
              <a:rPr lang="lv-LV" dirty="0" smtClean="0"/>
              <a:t/>
            </a:r>
            <a:br>
              <a:rPr lang="lv-LV" dirty="0" smtClean="0"/>
            </a:br>
            <a:r>
              <a:rPr lang="lv-LV" sz="3200" dirty="0" smtClean="0"/>
              <a:t>(kopā 22 gadi neatkarības)</a:t>
            </a:r>
            <a:endParaRPr lang="en-US" dirty="0"/>
          </a:p>
        </p:txBody>
      </p:sp>
      <p:sp>
        <p:nvSpPr>
          <p:cNvPr id="3" name="Content Placeholder 2"/>
          <p:cNvSpPr>
            <a:spLocks noGrp="1"/>
          </p:cNvSpPr>
          <p:nvPr>
            <p:ph idx="1"/>
          </p:nvPr>
        </p:nvSpPr>
        <p:spPr>
          <a:xfrm>
            <a:off x="0" y="1000108"/>
            <a:ext cx="9144000" cy="4525963"/>
          </a:xfrm>
        </p:spPr>
        <p:txBody>
          <a:bodyPr/>
          <a:lstStyle/>
          <a:p>
            <a:r>
              <a:rPr lang="lv-LV" sz="2000" dirty="0" smtClean="0"/>
              <a:t>Tautsaimniecībā ieviesa latviskuma principu.  Latvijas brīvvalsts arvien vairāk regulēja  tautsaimniecību. Ulmaņa laikā </a:t>
            </a:r>
            <a:r>
              <a:rPr lang="lv-LV" sz="2000" b="1" dirty="0" smtClean="0"/>
              <a:t>rūpniecībā</a:t>
            </a:r>
            <a:r>
              <a:rPr lang="lv-LV" sz="2000" dirty="0" smtClean="0"/>
              <a:t> strādājošo skaits  5 gadu laikā gandrīz divkāršojās. </a:t>
            </a:r>
            <a:r>
              <a:rPr lang="lv-LV" sz="2000" b="1" dirty="0" smtClean="0"/>
              <a:t>Ar valsts kapitāla palīdzību veidojās lieli uzņēmumi.</a:t>
            </a:r>
          </a:p>
          <a:p>
            <a:r>
              <a:rPr lang="lv-LV" sz="2000" b="1" dirty="0" smtClean="0"/>
              <a:t>Bezdarbs</a:t>
            </a:r>
            <a:r>
              <a:rPr lang="lv-LV" sz="2000" dirty="0" smtClean="0"/>
              <a:t> 30. gadu beigās samazinājās līdz minimumam. 1938.g. darba biržās bija reģistrēti </a:t>
            </a:r>
            <a:r>
              <a:rPr lang="lv-LV" sz="2000" b="1" u="sng" dirty="0" smtClean="0"/>
              <a:t>tikai 900 darba meklētāju</a:t>
            </a:r>
            <a:r>
              <a:rPr lang="lv-LV" sz="2000" dirty="0" smtClean="0"/>
              <a:t>.  Arī šis skaitlis neparāda patieso ainu, jo laukos sezonas strādnieki vienmēr trūka.</a:t>
            </a:r>
          </a:p>
          <a:p>
            <a:r>
              <a:rPr lang="lv-LV" sz="2000" dirty="0" smtClean="0"/>
              <a:t>Efektīvi darbojās </a:t>
            </a:r>
            <a:r>
              <a:rPr lang="lv-LV" sz="2000" b="1" dirty="0" smtClean="0"/>
              <a:t>sociālās apdrošināšanas sistēma</a:t>
            </a:r>
            <a:r>
              <a:rPr lang="lv-LV" sz="2000" dirty="0" smtClean="0"/>
              <a:t>, īpaši attiecībā uz </a:t>
            </a:r>
            <a:r>
              <a:rPr lang="lv-LV" sz="2000" b="1" dirty="0" smtClean="0"/>
              <a:t>strādniekiem</a:t>
            </a:r>
            <a:r>
              <a:rPr lang="lv-LV" sz="2000" dirty="0" smtClean="0"/>
              <a:t>. Tika noteikta obligātā apdrošināšana slimības gadījumā.</a:t>
            </a:r>
          </a:p>
          <a:p>
            <a:r>
              <a:rPr lang="lv-LV" sz="2000" b="1" dirty="0" smtClean="0"/>
              <a:t>Saslimušie</a:t>
            </a:r>
            <a:r>
              <a:rPr lang="lv-LV" sz="2000" dirty="0" smtClean="0"/>
              <a:t> un </a:t>
            </a:r>
            <a:r>
              <a:rPr lang="lv-LV" sz="2000" b="1" dirty="0" smtClean="0"/>
              <a:t>viņa piederīgie </a:t>
            </a:r>
            <a:r>
              <a:rPr lang="lv-LV" sz="2000" dirty="0" smtClean="0"/>
              <a:t>saņēma </a:t>
            </a:r>
            <a:r>
              <a:rPr lang="lv-LV" sz="2000" u="sng" dirty="0" smtClean="0"/>
              <a:t>ārsta palīdzību </a:t>
            </a:r>
            <a:r>
              <a:rPr lang="lv-LV" sz="2000" dirty="0" smtClean="0"/>
              <a:t>un</a:t>
            </a:r>
            <a:r>
              <a:rPr lang="lv-LV" sz="2000" u="sng" dirty="0" smtClean="0"/>
              <a:t> zāles par brīvu</a:t>
            </a:r>
            <a:r>
              <a:rPr lang="lv-LV" sz="2000" dirty="0" smtClean="0"/>
              <a:t>, kā arī 2/3 no algas kā slimības naudu. Katru gadu strādniekiem piešķīra 2 nedēļu apmaksātu atvaļinājumu.</a:t>
            </a:r>
            <a:br>
              <a:rPr lang="lv-LV" sz="2000" dirty="0" smtClean="0"/>
            </a:br>
            <a:r>
              <a:rPr lang="lv-LV" sz="2000" b="1" dirty="0" smtClean="0"/>
              <a:t>Uzlabojās iedzīvotāju dzīves līmenis.</a:t>
            </a:r>
            <a:endParaRPr lang="lv-LV" sz="2000" dirty="0" smtClean="0"/>
          </a:p>
          <a:p>
            <a:r>
              <a:rPr lang="lv-LV" sz="2000" b="1" dirty="0" smtClean="0"/>
              <a:t>Kvalificēti strādnieki </a:t>
            </a:r>
            <a:r>
              <a:rPr lang="lv-LV" sz="2000" dirty="0" smtClean="0"/>
              <a:t>1936. gadā vidēji </a:t>
            </a:r>
            <a:r>
              <a:rPr lang="lv-LV" sz="2000" b="1" dirty="0" smtClean="0"/>
              <a:t>pelnīja</a:t>
            </a:r>
            <a:r>
              <a:rPr lang="lv-LV" sz="2000" dirty="0" smtClean="0"/>
              <a:t> 130 latus, bet meistari – 280 latu, inženieri mehāniķi – 380, vidusskolas skolotāji ar augstāko izglītību 230 – 335 latus.</a:t>
            </a:r>
            <a:br>
              <a:rPr lang="lv-LV" sz="2000" dirty="0" smtClean="0"/>
            </a:br>
            <a:r>
              <a:rPr lang="lv-LV" sz="2000" b="1" dirty="0" smtClean="0"/>
              <a:t>Salīdzinājumam…</a:t>
            </a:r>
            <a:r>
              <a:rPr lang="lv-LV" sz="2000" dirty="0" smtClean="0"/>
              <a:t> 1 l piena maksāja 0,11 latus, 1 kg cūkgaļas – 0,93 latus, 1 kg sviesta – 1,78 latus, vīriešu uzvalks – 33 latus, zābaku pāris – 10 latus.</a:t>
            </a:r>
            <a:endParaRPr lang="lv-LV"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 calcmode="lin" valueType="num">
                                      <p:cBhvr additive="base">
                                        <p:cTn id="22"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 calcmode="lin" valueType="num">
                                      <p:cBhvr additive="base">
                                        <p:cTn id="2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nodeType="after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 calcmode="lin" valueType="num">
                                      <p:cBhvr additive="base">
                                        <p:cTn id="32"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2858</TotalTime>
  <Words>1066</Words>
  <Application>Microsoft Office PowerPoint</Application>
  <PresentationFormat>On-screen Show (4:3)</PresentationFormat>
  <Paragraphs>72</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Default Design</vt:lpstr>
      <vt:lpstr>Mt.6:24 Latvijai 100</vt:lpstr>
      <vt:lpstr>Latvijas valstij 100 gadi!!!</vt:lpstr>
      <vt:lpstr>Kādi bija latvieši šajā zeme pirms brāļu draudzēm</vt:lpstr>
      <vt:lpstr>Brāļu draudžu atmoda</vt:lpstr>
      <vt:lpstr>Kādi  ļaudis mums vajadzīgi K.Ulmanis 1914.g.</vt:lpstr>
      <vt:lpstr>Latvijas valsts himna</vt:lpstr>
      <vt:lpstr>Diskrēts lūgums mūsu tautietēm</vt:lpstr>
      <vt:lpstr>1. Latvijas laikā</vt:lpstr>
      <vt:lpstr>1. Latvijas laikā 1918.-1940. (kopā 22 gadi neatkarības)</vt:lpstr>
      <vt:lpstr>Slide 10</vt:lpstr>
      <vt:lpstr>Slide 11</vt:lpstr>
      <vt:lpstr>1940.g."Es palikšu savā vietā, jūs palieciet savās"</vt:lpstr>
      <vt:lpstr>Padomju okupācijas gadi  Kristietībai pretinieciski spēki Ekonomikas Stagnācijas gadi</vt:lpstr>
      <vt:lpstr>2.Latvijas neatkarība</vt:lpstr>
      <vt:lpstr>Palīdzi Dievs (Ieva Akurātere)</vt:lpstr>
      <vt:lpstr>Kopsavilkums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Lk.17:11-19  “Desmit spitālīgie”</dc:title>
  <dc:creator>RobertsO</dc:creator>
  <cp:lastModifiedBy>RO</cp:lastModifiedBy>
  <cp:revision>136</cp:revision>
  <dcterms:created xsi:type="dcterms:W3CDTF">2010-10-07T14:46:11Z</dcterms:created>
  <dcterms:modified xsi:type="dcterms:W3CDTF">2018-11-16T20:45:02Z</dcterms:modified>
</cp:coreProperties>
</file>