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9" r:id="rId3"/>
    <p:sldId id="280" r:id="rId4"/>
    <p:sldId id="281" r:id="rId5"/>
    <p:sldId id="283" r:id="rId6"/>
    <p:sldId id="292" r:id="rId7"/>
    <p:sldId id="285" r:id="rId8"/>
    <p:sldId id="293" r:id="rId9"/>
    <p:sldId id="287" r:id="rId10"/>
    <p:sldId id="288" r:id="rId11"/>
    <p:sldId id="294" r:id="rId12"/>
    <p:sldId id="291"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EFC5C77-EE50-400D-A3EA-18E8A3546BD1}" type="slidenum">
              <a:rPr lang="lv-LV"/>
              <a:pPr>
                <a:defRPr/>
              </a:pPr>
              <a:t>‹#›</a:t>
            </a:fld>
            <a:endParaRPr lang="lv-LV"/>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5BC086F-265C-4581-8BFE-90BD815B643A}" type="slidenum">
              <a:rPr lang="lv-LV"/>
              <a:pPr>
                <a:defRPr/>
              </a:pPr>
              <a:t>‹#›</a:t>
            </a:fld>
            <a:endParaRPr lang="lv-LV"/>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5FC709A-F591-49F2-A033-91B1E2332988}" type="slidenum">
              <a:rPr lang="lv-LV"/>
              <a:pPr>
                <a:defRPr/>
              </a:pPr>
              <a:t>‹#›</a:t>
            </a:fld>
            <a:endParaRPr lang="lv-LV"/>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905F5AE-1223-4AF5-868B-0C230B15C337}" type="slidenum">
              <a:rPr lang="lv-LV"/>
              <a:pPr>
                <a:defRPr/>
              </a:pPr>
              <a:t>‹#›</a:t>
            </a:fld>
            <a:endParaRPr lang="lv-LV"/>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9597FB2-C9A5-4850-BC26-386107BF1221}" type="slidenum">
              <a:rPr lang="lv-LV"/>
              <a:pPr>
                <a:defRPr/>
              </a:pPr>
              <a:t>‹#›</a:t>
            </a:fld>
            <a:endParaRPr lang="lv-LV"/>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9C98904-095A-4C99-94BF-56CB23749AF5}" type="slidenum">
              <a:rPr lang="lv-LV"/>
              <a:pPr>
                <a:defRPr/>
              </a:pPr>
              <a:t>‹#›</a:t>
            </a:fld>
            <a:endParaRPr lang="lv-LV"/>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DB5B3AA-EDED-4039-B270-3587BA33E2EE}" type="slidenum">
              <a:rPr lang="lv-LV"/>
              <a:pPr>
                <a:defRPr/>
              </a:pPr>
              <a:t>‹#›</a:t>
            </a:fld>
            <a:endParaRPr lang="lv-LV"/>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FE80A52-2B5D-47FF-8E3A-7C3FB599D2F3}" type="slidenum">
              <a:rPr lang="lv-LV"/>
              <a:pPr>
                <a:defRPr/>
              </a:pPr>
              <a:t>‹#›</a:t>
            </a:fld>
            <a:endParaRPr lang="lv-LV"/>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8C832E6-5089-4FDD-88EF-6CBC6DE3A4C3}" type="slidenum">
              <a:rPr lang="lv-LV"/>
              <a:pPr>
                <a:defRPr/>
              </a:pPr>
              <a:t>‹#›</a:t>
            </a:fld>
            <a:endParaRPr lang="lv-LV"/>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D49004F-34A6-4ACE-8DC3-784319192DB8}" type="slidenum">
              <a:rPr lang="lv-LV"/>
              <a:pPr>
                <a:defRPr/>
              </a:pPr>
              <a:t>‹#›</a:t>
            </a:fld>
            <a:endParaRPr lang="lv-LV"/>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EE3D2B9-D9D2-47EB-B415-0776AA551D51}" type="slidenum">
              <a:rPr lang="lv-LV"/>
              <a:pPr>
                <a:defRPr/>
              </a:pPr>
              <a:t>‹#›</a:t>
            </a:fld>
            <a:endParaRPr lang="lv-LV"/>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7298CAF-40AA-41CF-B3CC-668AD93A9EC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42938" y="0"/>
            <a:ext cx="7772400" cy="1143000"/>
          </a:xfrm>
        </p:spPr>
        <p:txBody>
          <a:bodyPr/>
          <a:lstStyle/>
          <a:p>
            <a:pPr eaLnBrk="1" hangingPunct="1"/>
            <a:r>
              <a:rPr lang="lv-LV" sz="4000" smtClean="0"/>
              <a:t>Mt.18:23-35</a:t>
            </a:r>
            <a:r>
              <a:rPr lang="lv-LV" sz="4000" b="1" smtClean="0"/>
              <a:t> </a:t>
            </a:r>
            <a:r>
              <a:rPr lang="lv-LV" sz="4000" smtClean="0"/>
              <a:t>“Lielā piedošana”</a:t>
            </a:r>
          </a:p>
        </p:txBody>
      </p:sp>
      <p:sp>
        <p:nvSpPr>
          <p:cNvPr id="2051" name="Rectangle 3"/>
          <p:cNvSpPr>
            <a:spLocks noChangeArrowheads="1"/>
          </p:cNvSpPr>
          <p:nvPr/>
        </p:nvSpPr>
        <p:spPr bwMode="auto">
          <a:xfrm>
            <a:off x="2571750" y="857250"/>
            <a:ext cx="6572250" cy="461963"/>
          </a:xfrm>
          <a:prstGeom prst="rect">
            <a:avLst/>
          </a:prstGeom>
          <a:noFill/>
          <a:ln w="9525">
            <a:noFill/>
            <a:miter lim="800000"/>
            <a:headEnd/>
            <a:tailEnd/>
          </a:ln>
        </p:spPr>
        <p:txBody>
          <a:bodyPr>
            <a:spAutoFit/>
          </a:bodyPr>
          <a:lstStyle/>
          <a:p>
            <a:pPr algn="r">
              <a:buFont typeface="Wingdings" pitchFamily="2" charset="2"/>
              <a:buNone/>
            </a:pPr>
            <a:r>
              <a:rPr lang="lv-LV" sz="2400" b="1">
                <a:latin typeface="Verdana" pitchFamily="34" charset="0"/>
              </a:rPr>
              <a:t>māc. Roberts Otomers</a:t>
            </a:r>
          </a:p>
        </p:txBody>
      </p:sp>
      <p:pic>
        <p:nvPicPr>
          <p:cNvPr id="2052" name="Picture 3" descr="DOVE019"/>
          <p:cNvPicPr>
            <a:picLocks noChangeAspect="1" noChangeArrowheads="1"/>
          </p:cNvPicPr>
          <p:nvPr/>
        </p:nvPicPr>
        <p:blipFill>
          <a:blip r:embed="rId2"/>
          <a:srcRect/>
          <a:stretch>
            <a:fillRect/>
          </a:stretch>
        </p:blipFill>
        <p:spPr bwMode="auto">
          <a:xfrm>
            <a:off x="0" y="0"/>
            <a:ext cx="720725" cy="1025525"/>
          </a:xfrm>
          <a:prstGeom prst="rect">
            <a:avLst/>
          </a:prstGeom>
          <a:noFill/>
          <a:ln w="9525">
            <a:noFill/>
            <a:miter lim="800000"/>
            <a:headEnd/>
            <a:tailEnd/>
          </a:ln>
        </p:spPr>
      </p:pic>
      <p:sp>
        <p:nvSpPr>
          <p:cNvPr id="2053"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lgn="r">
              <a:spcBef>
                <a:spcPct val="50000"/>
              </a:spcBef>
            </a:pPr>
            <a:r>
              <a:rPr lang="lv-LV" sz="2000" dirty="0" smtClean="0"/>
              <a:t>14.okt.2018.</a:t>
            </a:r>
            <a:endParaRPr lang="lv-LV" sz="2000" dirty="0"/>
          </a:p>
        </p:txBody>
      </p:sp>
      <p:pic>
        <p:nvPicPr>
          <p:cNvPr id="7" name="Picture 5"/>
          <p:cNvPicPr>
            <a:picLocks noChangeAspect="1" noChangeArrowheads="1"/>
          </p:cNvPicPr>
          <p:nvPr/>
        </p:nvPicPr>
        <p:blipFill>
          <a:blip r:embed="rId3" cstate="print"/>
          <a:srcRect/>
          <a:stretch>
            <a:fillRect/>
          </a:stretch>
        </p:blipFill>
        <p:spPr bwMode="auto">
          <a:xfrm>
            <a:off x="928662" y="1357298"/>
            <a:ext cx="6715172" cy="53654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8313" y="0"/>
            <a:ext cx="8229600" cy="777875"/>
          </a:xfrm>
        </p:spPr>
        <p:txBody>
          <a:bodyPr/>
          <a:lstStyle/>
          <a:p>
            <a:pPr eaLnBrk="1" hangingPunct="1"/>
            <a:r>
              <a:rPr lang="lv-LV" b="1" smtClean="0">
                <a:solidFill>
                  <a:schemeClr val="tx1"/>
                </a:solidFill>
              </a:rPr>
              <a:t>Kā es varu piedot?</a:t>
            </a:r>
            <a:endParaRPr lang="lv-LV" b="1" smtClean="0">
              <a:solidFill>
                <a:schemeClr val="bg1"/>
              </a:solidFill>
            </a:endParaRPr>
          </a:p>
        </p:txBody>
      </p:sp>
      <p:sp>
        <p:nvSpPr>
          <p:cNvPr id="18435" name="Rectangle 3"/>
          <p:cNvSpPr>
            <a:spLocks noGrp="1" noChangeArrowheads="1"/>
          </p:cNvSpPr>
          <p:nvPr>
            <p:ph type="body" idx="1"/>
          </p:nvPr>
        </p:nvSpPr>
        <p:spPr>
          <a:xfrm>
            <a:off x="0" y="642938"/>
            <a:ext cx="8115300" cy="4525962"/>
          </a:xfrm>
        </p:spPr>
        <p:txBody>
          <a:bodyPr/>
          <a:lstStyle/>
          <a:p>
            <a:pPr algn="just" eaLnBrk="1" hangingPunct="1">
              <a:lnSpc>
                <a:spcPct val="90000"/>
              </a:lnSpc>
              <a:buFontTx/>
              <a:buNone/>
            </a:pPr>
            <a:r>
              <a:rPr lang="lv-LV" sz="3000" smtClean="0"/>
              <a:t>Ir dzirdēts cilvēkus sakām:</a:t>
            </a:r>
          </a:p>
          <a:p>
            <a:pPr algn="just" eaLnBrk="1" hangingPunct="1">
              <a:lnSpc>
                <a:spcPct val="90000"/>
              </a:lnSpc>
            </a:pPr>
            <a:r>
              <a:rPr lang="lv-LV" sz="3000" smtClean="0"/>
              <a:t>Ir lietas, ko nevar piedot!</a:t>
            </a:r>
          </a:p>
          <a:p>
            <a:pPr algn="just" eaLnBrk="1" hangingPunct="1">
              <a:lnSpc>
                <a:spcPct val="90000"/>
              </a:lnSpc>
            </a:pPr>
            <a:r>
              <a:rPr lang="lv-LV" sz="3000" smtClean="0"/>
              <a:t>es nemūžam neaizmirsīšu, to ko viņš man nodarīja, kā es varu piedot?</a:t>
            </a:r>
          </a:p>
          <a:p>
            <a:pPr algn="just" eaLnBrk="1" hangingPunct="1">
              <a:lnSpc>
                <a:spcPct val="90000"/>
              </a:lnSpc>
            </a:pPr>
            <a:endParaRPr lang="lv-LV" sz="2000" smtClean="0"/>
          </a:p>
          <a:p>
            <a:pPr algn="just" eaLnBrk="1" hangingPunct="1">
              <a:lnSpc>
                <a:spcPct val="90000"/>
              </a:lnSpc>
            </a:pPr>
            <a:r>
              <a:rPr lang="lv-LV" sz="3000" smtClean="0"/>
              <a:t>Piedot nenozīmē aizmirst!</a:t>
            </a:r>
          </a:p>
          <a:p>
            <a:pPr algn="just" eaLnBrk="1" hangingPunct="1">
              <a:lnSpc>
                <a:spcPct val="90000"/>
              </a:lnSpc>
            </a:pPr>
            <a:r>
              <a:rPr lang="lv-LV" sz="3000" smtClean="0"/>
              <a:t>Piedot nozīmē atlaist un </a:t>
            </a:r>
          </a:p>
          <a:p>
            <a:pPr algn="just" eaLnBrk="1" hangingPunct="1">
              <a:lnSpc>
                <a:spcPct val="90000"/>
              </a:lnSpc>
              <a:buFontTx/>
              <a:buNone/>
            </a:pPr>
            <a:r>
              <a:rPr lang="lv-LV" sz="3000" smtClean="0"/>
              <a:t>vairs nepieminēt.</a:t>
            </a:r>
          </a:p>
          <a:p>
            <a:pPr algn="just" eaLnBrk="1" hangingPunct="1">
              <a:lnSpc>
                <a:spcPct val="90000"/>
              </a:lnSpc>
            </a:pPr>
            <a:r>
              <a:rPr lang="lv-LV" sz="3000" smtClean="0"/>
              <a:t>Aizmirst, ja Dievs dos.</a:t>
            </a:r>
          </a:p>
          <a:p>
            <a:pPr algn="just" eaLnBrk="1" hangingPunct="1">
              <a:lnSpc>
                <a:spcPct val="90000"/>
              </a:lnSpc>
            </a:pPr>
            <a:r>
              <a:rPr lang="lv-LV" sz="3000" smtClean="0"/>
              <a:t>Ja nav spēka piedot, </a:t>
            </a:r>
          </a:p>
          <a:p>
            <a:pPr algn="just" eaLnBrk="1" hangingPunct="1">
              <a:lnSpc>
                <a:spcPct val="90000"/>
              </a:lnSpc>
            </a:pPr>
            <a:r>
              <a:rPr lang="lv-LV" sz="3000" smtClean="0"/>
              <a:t>Lūdz, lai Dievs to dod!</a:t>
            </a:r>
          </a:p>
        </p:txBody>
      </p:sp>
      <p:pic>
        <p:nvPicPr>
          <p:cNvPr id="40962" name="Picture 2"/>
          <p:cNvPicPr>
            <a:picLocks noChangeAspect="1" noChangeArrowheads="1"/>
          </p:cNvPicPr>
          <p:nvPr/>
        </p:nvPicPr>
        <p:blipFill>
          <a:blip r:embed="rId2" cstate="print"/>
          <a:srcRect/>
          <a:stretch>
            <a:fillRect/>
          </a:stretch>
        </p:blipFill>
        <p:spPr bwMode="auto">
          <a:xfrm>
            <a:off x="5000628" y="2500306"/>
            <a:ext cx="4143372" cy="40254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0962"/>
                                        </p:tgtEl>
                                        <p:attrNameLst>
                                          <p:attrName>style.visibility</p:attrName>
                                        </p:attrNameLst>
                                      </p:cBhvr>
                                      <p:to>
                                        <p:strVal val="visible"/>
                                      </p:to>
                                    </p:set>
                                    <p:anim calcmode="lin" valueType="num">
                                      <p:cBhvr additive="base">
                                        <p:cTn id="12" dur="500" fill="hold"/>
                                        <p:tgtEl>
                                          <p:spTgt spid="40962"/>
                                        </p:tgtEl>
                                        <p:attrNameLst>
                                          <p:attrName>ppt_x</p:attrName>
                                        </p:attrNameLst>
                                      </p:cBhvr>
                                      <p:tavLst>
                                        <p:tav tm="0">
                                          <p:val>
                                            <p:strVal val="#ppt_x"/>
                                          </p:val>
                                        </p:tav>
                                        <p:tav tm="100000">
                                          <p:val>
                                            <p:strVal val="#ppt_x"/>
                                          </p:val>
                                        </p:tav>
                                      </p:tavLst>
                                    </p:anim>
                                    <p:anim calcmode="lin" valueType="num">
                                      <p:cBhvr additive="base">
                                        <p:cTn id="13" dur="500" fill="hold"/>
                                        <p:tgtEl>
                                          <p:spTgt spid="4096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8435">
                                            <p:txEl>
                                              <p:pRg st="0" end="0"/>
                                            </p:txEl>
                                          </p:spTgt>
                                        </p:tgtEl>
                                        <p:attrNameLst>
                                          <p:attrName>style.visibility</p:attrName>
                                        </p:attrNameLst>
                                      </p:cBhvr>
                                      <p:to>
                                        <p:strVal val="visible"/>
                                      </p:to>
                                    </p:set>
                                    <p:anim calcmode="lin" valueType="num">
                                      <p:cBhvr additive="base">
                                        <p:cTn id="17" dur="5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8435">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8435">
                                            <p:txEl>
                                              <p:pRg st="1" end="1"/>
                                            </p:txEl>
                                          </p:spTgt>
                                        </p:tgtEl>
                                        <p:attrNameLst>
                                          <p:attrName>style.visibility</p:attrName>
                                        </p:attrNameLst>
                                      </p:cBhvr>
                                      <p:to>
                                        <p:strVal val="visible"/>
                                      </p:to>
                                    </p:set>
                                    <p:anim calcmode="lin" valueType="num">
                                      <p:cBhvr additive="base">
                                        <p:cTn id="22" dur="500" fill="hold"/>
                                        <p:tgtEl>
                                          <p:spTgt spid="18435">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8435">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8435">
                                            <p:txEl>
                                              <p:pRg st="2" end="2"/>
                                            </p:txEl>
                                          </p:spTgt>
                                        </p:tgtEl>
                                        <p:attrNameLst>
                                          <p:attrName>style.visibility</p:attrName>
                                        </p:attrNameLst>
                                      </p:cBhvr>
                                      <p:to>
                                        <p:strVal val="visible"/>
                                      </p:to>
                                    </p:set>
                                    <p:anim calcmode="lin" valueType="num">
                                      <p:cBhvr additive="base">
                                        <p:cTn id="27" dur="5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8435">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8435">
                                            <p:txEl>
                                              <p:pRg st="4" end="4"/>
                                            </p:txEl>
                                          </p:spTgt>
                                        </p:tgtEl>
                                        <p:attrNameLst>
                                          <p:attrName>style.visibility</p:attrName>
                                        </p:attrNameLst>
                                      </p:cBhvr>
                                      <p:to>
                                        <p:strVal val="visible"/>
                                      </p:to>
                                    </p:set>
                                    <p:anim calcmode="lin" valueType="num">
                                      <p:cBhvr additive="base">
                                        <p:cTn id="32" dur="500" fill="hold"/>
                                        <p:tgtEl>
                                          <p:spTgt spid="18435">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8435">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8435">
                                            <p:txEl>
                                              <p:pRg st="5" end="5"/>
                                            </p:txEl>
                                          </p:spTgt>
                                        </p:tgtEl>
                                        <p:attrNameLst>
                                          <p:attrName>style.visibility</p:attrName>
                                        </p:attrNameLst>
                                      </p:cBhvr>
                                      <p:to>
                                        <p:strVal val="visible"/>
                                      </p:to>
                                    </p:set>
                                    <p:anim calcmode="lin" valueType="num">
                                      <p:cBhvr additive="base">
                                        <p:cTn id="37" dur="500" fill="hold"/>
                                        <p:tgtEl>
                                          <p:spTgt spid="1843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435">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8435">
                                            <p:txEl>
                                              <p:pRg st="6" end="6"/>
                                            </p:txEl>
                                          </p:spTgt>
                                        </p:tgtEl>
                                        <p:attrNameLst>
                                          <p:attrName>style.visibility</p:attrName>
                                        </p:attrNameLst>
                                      </p:cBhvr>
                                      <p:to>
                                        <p:strVal val="visible"/>
                                      </p:to>
                                    </p:set>
                                    <p:anim calcmode="lin" valueType="num">
                                      <p:cBhvr additive="base">
                                        <p:cTn id="41" dur="500" fill="hold"/>
                                        <p:tgtEl>
                                          <p:spTgt spid="18435">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8435">
                                            <p:txEl>
                                              <p:pRg st="6" end="6"/>
                                            </p:txEl>
                                          </p:spTgt>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18435">
                                            <p:txEl>
                                              <p:pRg st="7" end="7"/>
                                            </p:txEl>
                                          </p:spTgt>
                                        </p:tgtEl>
                                        <p:attrNameLst>
                                          <p:attrName>style.visibility</p:attrName>
                                        </p:attrNameLst>
                                      </p:cBhvr>
                                      <p:to>
                                        <p:strVal val="visible"/>
                                      </p:to>
                                    </p:set>
                                    <p:anim calcmode="lin" valueType="num">
                                      <p:cBhvr additive="base">
                                        <p:cTn id="46" dur="500" fill="hold"/>
                                        <p:tgtEl>
                                          <p:spTgt spid="18435">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8435">
                                            <p:txEl>
                                              <p:pRg st="7" end="7"/>
                                            </p:txEl>
                                          </p:spTgt>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nodeType="afterEffect">
                                  <p:stCondLst>
                                    <p:cond delay="0"/>
                                  </p:stCondLst>
                                  <p:childTnLst>
                                    <p:set>
                                      <p:cBhvr>
                                        <p:cTn id="50" dur="1" fill="hold">
                                          <p:stCondLst>
                                            <p:cond delay="0"/>
                                          </p:stCondLst>
                                        </p:cTn>
                                        <p:tgtEl>
                                          <p:spTgt spid="18435">
                                            <p:txEl>
                                              <p:pRg st="8" end="8"/>
                                            </p:txEl>
                                          </p:spTgt>
                                        </p:tgtEl>
                                        <p:attrNameLst>
                                          <p:attrName>style.visibility</p:attrName>
                                        </p:attrNameLst>
                                      </p:cBhvr>
                                      <p:to>
                                        <p:strVal val="visible"/>
                                      </p:to>
                                    </p:set>
                                    <p:anim calcmode="lin" valueType="num">
                                      <p:cBhvr additive="base">
                                        <p:cTn id="51" dur="500" fill="hold"/>
                                        <p:tgtEl>
                                          <p:spTgt spid="18435">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8435">
                                            <p:txEl>
                                              <p:pRg st="8" end="8"/>
                                            </p:txEl>
                                          </p:spTgt>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18435">
                                            <p:txEl>
                                              <p:pRg st="9" end="9"/>
                                            </p:txEl>
                                          </p:spTgt>
                                        </p:tgtEl>
                                        <p:attrNameLst>
                                          <p:attrName>style.visibility</p:attrName>
                                        </p:attrNameLst>
                                      </p:cBhvr>
                                      <p:to>
                                        <p:strVal val="visible"/>
                                      </p:to>
                                    </p:set>
                                    <p:anim calcmode="lin" valueType="num">
                                      <p:cBhvr additive="base">
                                        <p:cTn id="56" dur="500" fill="hold"/>
                                        <p:tgtEl>
                                          <p:spTgt spid="18435">
                                            <p:txEl>
                                              <p:pRg st="9" end="9"/>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1843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450850"/>
            <a:ext cx="8229600" cy="692150"/>
          </a:xfrm>
        </p:spPr>
        <p:txBody>
          <a:bodyPr/>
          <a:lstStyle/>
          <a:p>
            <a:pPr eaLnBrk="1" hangingPunct="1"/>
            <a:r>
              <a:rPr lang="lv-LV" sz="2800" b="1" smtClean="0"/>
              <a:t>Mūsu Tēvs debesīs lūgšanā mēs lūdzam:</a:t>
            </a:r>
            <a:r>
              <a:rPr lang="lv-LV" sz="3400" b="1" smtClean="0"/>
              <a:t/>
            </a:r>
            <a:br>
              <a:rPr lang="lv-LV" sz="3400" b="1" smtClean="0"/>
            </a:br>
            <a:r>
              <a:rPr lang="lv-LV" sz="3400" b="1" smtClean="0"/>
              <a:t>Un piedod mums mūsu parādus, kā arī mēs piedodam saviem parādniekiem</a:t>
            </a:r>
            <a:r>
              <a:rPr lang="lv-LV" smtClean="0"/>
              <a:t> </a:t>
            </a:r>
          </a:p>
        </p:txBody>
      </p:sp>
      <p:sp>
        <p:nvSpPr>
          <p:cNvPr id="6" name="Rectangle 5"/>
          <p:cNvSpPr>
            <a:spLocks noChangeArrowheads="1"/>
          </p:cNvSpPr>
          <p:nvPr/>
        </p:nvSpPr>
        <p:spPr bwMode="auto">
          <a:xfrm>
            <a:off x="0" y="1687513"/>
            <a:ext cx="4929188" cy="4832350"/>
          </a:xfrm>
          <a:prstGeom prst="rect">
            <a:avLst/>
          </a:prstGeom>
          <a:noFill/>
          <a:ln w="9525">
            <a:noFill/>
            <a:miter lim="800000"/>
            <a:headEnd/>
            <a:tailEnd/>
          </a:ln>
        </p:spPr>
        <p:txBody>
          <a:bodyPr>
            <a:spAutoFit/>
          </a:bodyPr>
          <a:lstStyle/>
          <a:p>
            <a:pPr>
              <a:buFont typeface="Wingdings" pitchFamily="2" charset="2"/>
              <a:buChar char="§"/>
            </a:pPr>
            <a:r>
              <a:rPr lang="lv-LV" sz="2800" b="1"/>
              <a:t>Dievam </a:t>
            </a:r>
            <a:r>
              <a:rPr lang="lv-LV" sz="2800"/>
              <a:t>mēs esam </a:t>
            </a:r>
            <a:r>
              <a:rPr lang="lv-LV" sz="2800" b="1"/>
              <a:t>parādā</a:t>
            </a:r>
            <a:r>
              <a:rPr lang="lv-LV" sz="2800"/>
              <a:t> ar visu savu</a:t>
            </a:r>
            <a:r>
              <a:rPr lang="lv-LV" sz="2800" b="1"/>
              <a:t> bezdievīgo dzīvi</a:t>
            </a:r>
            <a:r>
              <a:rPr lang="lv-LV" sz="2800"/>
              <a:t>.</a:t>
            </a:r>
          </a:p>
          <a:p>
            <a:pPr>
              <a:buFont typeface="Wingdings" pitchFamily="2" charset="2"/>
              <a:buChar char="§"/>
            </a:pPr>
            <a:r>
              <a:rPr lang="lv-LV" sz="2800"/>
              <a:t>Mēs </a:t>
            </a:r>
            <a:r>
              <a:rPr lang="lv-LV" sz="2800" b="1"/>
              <a:t>lūdzam Dievam piedošanu</a:t>
            </a:r>
            <a:r>
              <a:rPr lang="lv-LV" sz="2800"/>
              <a:t>, jo paši </a:t>
            </a:r>
            <a:r>
              <a:rPr lang="lv-LV" sz="2800" b="1"/>
              <a:t>parādu</a:t>
            </a:r>
            <a:r>
              <a:rPr lang="lv-LV" sz="2800"/>
              <a:t> </a:t>
            </a:r>
            <a:r>
              <a:rPr lang="lv-LV" sz="2800" b="1"/>
              <a:t>nevaram samaksāt</a:t>
            </a:r>
            <a:r>
              <a:rPr lang="lv-LV" sz="2800"/>
              <a:t>.</a:t>
            </a:r>
          </a:p>
          <a:p>
            <a:pPr>
              <a:buFont typeface="Wingdings" pitchFamily="2" charset="2"/>
              <a:buChar char="§"/>
            </a:pPr>
            <a:r>
              <a:rPr lang="lv-LV" sz="2800"/>
              <a:t>Ja esam saņēmuši </a:t>
            </a:r>
            <a:r>
              <a:rPr lang="lv-LV" sz="2800" b="1"/>
              <a:t>Dieva piedošanu</a:t>
            </a:r>
            <a:r>
              <a:rPr lang="lv-LV" sz="2800"/>
              <a:t>, </a:t>
            </a:r>
          </a:p>
          <a:p>
            <a:r>
              <a:rPr lang="lv-LV" sz="2800"/>
              <a:t>tad mēs arī saviem </a:t>
            </a:r>
            <a:r>
              <a:rPr lang="lv-LV" sz="2800" b="1"/>
              <a:t>tuvākajiem</a:t>
            </a:r>
            <a:r>
              <a:rPr lang="lv-LV" sz="2800"/>
              <a:t> to mazumu grēku varam </a:t>
            </a:r>
            <a:r>
              <a:rPr lang="lv-LV" sz="2800" b="1"/>
              <a:t>piedot</a:t>
            </a:r>
            <a:r>
              <a:rPr lang="lv-LV" sz="2800"/>
              <a:t>. </a:t>
            </a:r>
          </a:p>
        </p:txBody>
      </p:sp>
      <p:sp>
        <p:nvSpPr>
          <p:cNvPr id="1229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D7E04E1D-02ED-4E7B-B51B-266467E78173}" type="slidenum">
              <a:rPr lang="lv-LV" sz="1400"/>
              <a:pPr algn="r"/>
              <a:t>11</a:t>
            </a:fld>
            <a:endParaRPr lang="lv-LV" sz="1400"/>
          </a:p>
        </p:txBody>
      </p:sp>
      <p:pic>
        <p:nvPicPr>
          <p:cNvPr id="8" name="Picture 5"/>
          <p:cNvPicPr>
            <a:picLocks noChangeAspect="1" noChangeArrowheads="1"/>
          </p:cNvPicPr>
          <p:nvPr/>
        </p:nvPicPr>
        <p:blipFill>
          <a:blip r:embed="rId2" cstate="print"/>
          <a:srcRect/>
          <a:stretch>
            <a:fillRect/>
          </a:stretch>
        </p:blipFill>
        <p:spPr bwMode="auto">
          <a:xfrm>
            <a:off x="4887876" y="1714488"/>
            <a:ext cx="4256124" cy="50435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 calcmode="lin" valueType="num">
                                      <p:cBhvr additive="base">
                                        <p:cTn id="1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anim calcmode="lin" valueType="num">
                                      <p:cBhvr additive="base">
                                        <p:cTn id="26"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5384281F-9705-43F1-8CE6-99A46FE27CB5}" type="slidenum">
              <a:rPr lang="lv-LV" smtClean="0"/>
              <a:pPr/>
              <a:t>12</a:t>
            </a:fld>
            <a:endParaRPr lang="lv-LV"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0"/>
            <a:ext cx="8964612" cy="857250"/>
          </a:xfrm>
        </p:spPr>
        <p:txBody>
          <a:bodyPr/>
          <a:lstStyle/>
          <a:p>
            <a:pPr eaLnBrk="1" hangingPunct="1"/>
            <a:r>
              <a:rPr lang="lv-LV" b="1" smtClean="0"/>
              <a:t>Mt.18:23-35 Lielā piedošana</a:t>
            </a:r>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A10F4D05-8068-46AD-BF14-7BA75ADAC7EA}" type="slidenum">
              <a:rPr lang="lv-LV" smtClean="0"/>
              <a:pPr/>
              <a:t>2</a:t>
            </a:fld>
            <a:endParaRPr lang="lv-LV" smtClean="0"/>
          </a:p>
        </p:txBody>
      </p:sp>
      <p:sp>
        <p:nvSpPr>
          <p:cNvPr id="3077" name="Rectangle 6"/>
          <p:cNvSpPr>
            <a:spLocks noChangeArrowheads="1"/>
          </p:cNvSpPr>
          <p:nvPr/>
        </p:nvSpPr>
        <p:spPr bwMode="auto">
          <a:xfrm>
            <a:off x="0" y="714375"/>
            <a:ext cx="9144000" cy="6232525"/>
          </a:xfrm>
          <a:prstGeom prst="rect">
            <a:avLst/>
          </a:prstGeom>
          <a:noFill/>
          <a:ln w="9525">
            <a:noFill/>
            <a:miter lim="800000"/>
            <a:headEnd/>
            <a:tailEnd/>
          </a:ln>
        </p:spPr>
        <p:txBody>
          <a:bodyPr>
            <a:spAutoFit/>
          </a:bodyPr>
          <a:lstStyle/>
          <a:p>
            <a:pPr algn="just"/>
            <a:r>
              <a:rPr lang="lv-LV" sz="2100"/>
              <a:t>23 Tāpēc Debesu valstība ir līdzīga ķēniņam, kas ar saviem kalpiem gribēja norēķināties. 24 Un, kad viņš iesāka norēķinu, viņam pieveda parādnieku, kas tam bija parādā desmit tūkstošu talentu. 25 Bet, kad tas nespēja samaksāt, tad kungs pavēlēja to pārdot ar sievu un bērniem un visu, kas tam bija, un samaksāt. 26 Tad kalps krita pie zemes un viņu gauži lūdza, sacīdams: cieties ar mani, es tev visu nomaksāšu. 27 Tad kungam palika kalpa žēl, un viņš to palaida un parādu tam arī atlaida. 28 Bet šis pats kalps, izgājis ārā, sastapa vienu no saviem darba biedriem, kas tam bija simts denāriju parādā; viņš to satvēra, žņaudza un sacīja: maksā, ko esi parādā! 29 Tad viņa darba biedrs krita tam pie kājām, lūdzās un sacīja: cieties ar mani, es tev samaksāšu. 30 Bet viņš negribēja un nogājis to iemeta cietumā, tiekams tas savu parādu samaksā. 31 Kad nu viņa darba biedri to redzēja, tad tie ļoti noskuma, tie aizgāja un izstāstīja savam kungam visu, kas bija noticis.32 Tad viņa kungs to pasauca un tam sacīja: tu nekrietnais kalps! Visu šo parādu es tev atlaidu, kad tu mani lūdzi. 33 Vai tad tev arīdzan nebija apžēloties par savu darba biedru, kā es par tevi esmu apžēlojies? 34 Un viņa kungs apskaitās un nodeva to tiesas izpildītājiem, kamēr tas samaksā visu, ko viņš tam bija parādā. 35 Tā arī Mans Debesu Tēvs jums darīs, ja jūs ikviens savam brālim no sirds nepiedosit. </a:t>
            </a:r>
          </a:p>
        </p:txBody>
      </p:sp>
      <p:sp>
        <p:nvSpPr>
          <p:cNvPr id="3078"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lgn="r">
              <a:spcBef>
                <a:spcPct val="50000"/>
              </a:spcBef>
            </a:pPr>
            <a:r>
              <a:rPr lang="lv-LV" sz="2000" smtClean="0"/>
              <a:t>14.okt.2018.</a:t>
            </a:r>
            <a:endParaRPr lang="lv-LV" sz="2000"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00063" y="142875"/>
            <a:ext cx="8229600" cy="763588"/>
          </a:xfrm>
        </p:spPr>
        <p:txBody>
          <a:bodyPr/>
          <a:lstStyle/>
          <a:p>
            <a:pPr eaLnBrk="1" hangingPunct="1"/>
            <a:r>
              <a:rPr lang="lv-LV" sz="4800" b="1" smtClean="0">
                <a:solidFill>
                  <a:schemeClr val="tx1"/>
                </a:solidFill>
              </a:rPr>
              <a:t>Vai te ir runa par naudu?</a:t>
            </a:r>
          </a:p>
        </p:txBody>
      </p:sp>
      <p:sp>
        <p:nvSpPr>
          <p:cNvPr id="8195" name="Rectangle 3"/>
          <p:cNvSpPr>
            <a:spLocks noGrp="1" noChangeArrowheads="1"/>
          </p:cNvSpPr>
          <p:nvPr>
            <p:ph type="body" idx="1"/>
          </p:nvPr>
        </p:nvSpPr>
        <p:spPr>
          <a:xfrm>
            <a:off x="0" y="1000125"/>
            <a:ext cx="8893175" cy="4525963"/>
          </a:xfrm>
        </p:spPr>
        <p:txBody>
          <a:bodyPr/>
          <a:lstStyle/>
          <a:p>
            <a:r>
              <a:rPr lang="lv-LV" sz="3600" smtClean="0"/>
              <a:t>Ja šī būtu līdzība par attieksmi pret naudu, tad jebkurš finansists pateiktu, ka Jēzus no finansēm nekā nesaprot.</a:t>
            </a:r>
          </a:p>
        </p:txBody>
      </p:sp>
      <p:pic>
        <p:nvPicPr>
          <p:cNvPr id="5" name="Picture 8" descr="http://cdn5.freedomoutpost.com/wp-content/uploads/2015/03/euros.jpg"/>
          <p:cNvPicPr>
            <a:picLocks noChangeAspect="1" noChangeArrowheads="1"/>
          </p:cNvPicPr>
          <p:nvPr/>
        </p:nvPicPr>
        <p:blipFill>
          <a:blip r:embed="rId2"/>
          <a:srcRect/>
          <a:stretch>
            <a:fillRect/>
          </a:stretch>
        </p:blipFill>
        <p:spPr bwMode="auto">
          <a:xfrm>
            <a:off x="785786" y="2928934"/>
            <a:ext cx="7143800" cy="35652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4"/>
                                        </p:tgtEl>
                                        <p:attrNameLst>
                                          <p:attrName>style.visibility</p:attrName>
                                        </p:attrNameLst>
                                      </p:cBhvr>
                                      <p:to>
                                        <p:strVal val="visible"/>
                                      </p:to>
                                    </p:set>
                                    <p:anim calcmode="lin" valueType="num">
                                      <p:cBhvr additive="base">
                                        <p:cTn id="12" dur="500" fill="hold"/>
                                        <p:tgtEl>
                                          <p:spTgt spid="8194"/>
                                        </p:tgtEl>
                                        <p:attrNameLst>
                                          <p:attrName>ppt_x</p:attrName>
                                        </p:attrNameLst>
                                      </p:cBhvr>
                                      <p:tavLst>
                                        <p:tav tm="0">
                                          <p:val>
                                            <p:strVal val="#ppt_x"/>
                                          </p:val>
                                        </p:tav>
                                        <p:tav tm="100000">
                                          <p:val>
                                            <p:strVal val="#ppt_x"/>
                                          </p:val>
                                        </p:tav>
                                      </p:tavLst>
                                    </p:anim>
                                    <p:anim calcmode="lin" valueType="num">
                                      <p:cBhvr additive="base">
                                        <p:cTn id="13" dur="500" fill="hold"/>
                                        <p:tgtEl>
                                          <p:spTgt spid="819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0" y="-26988"/>
            <a:ext cx="8750300" cy="4525963"/>
          </a:xfrm>
        </p:spPr>
        <p:txBody>
          <a:bodyPr/>
          <a:lstStyle/>
          <a:p>
            <a:pPr marL="0" indent="0" algn="just" eaLnBrk="1" hangingPunct="1">
              <a:spcBef>
                <a:spcPct val="0"/>
              </a:spcBef>
              <a:buFontTx/>
              <a:buNone/>
            </a:pPr>
            <a:r>
              <a:rPr lang="lv-LV" sz="2800" i="1" smtClean="0"/>
              <a:t>23 Tāpēc Debesu valstība ir līdzīga ķēniņam, kas ar saviem kalpiem gribēja norēķināties. 24 Un, kad viņš iesāka norēķinu, viņam pieveda parādnieku, kas tam bija parādā desmit tūkstošu talentu. 25 Bet, kad tas nespēja samaksāt, tad kungs pavēlēja to pārdot ar sievu un bērniem un visu, kas tam bija, un samaksāt.</a:t>
            </a:r>
            <a:endParaRPr lang="lv-LV" sz="2800" smtClean="0"/>
          </a:p>
        </p:txBody>
      </p:sp>
      <p:sp>
        <p:nvSpPr>
          <p:cNvPr id="4" name="Rectangle 2"/>
          <p:cNvSpPr>
            <a:spLocks noGrp="1" noChangeArrowheads="1"/>
          </p:cNvSpPr>
          <p:nvPr>
            <p:ph type="title"/>
          </p:nvPr>
        </p:nvSpPr>
        <p:spPr>
          <a:xfrm>
            <a:off x="0" y="2571750"/>
            <a:ext cx="4286250" cy="763588"/>
          </a:xfrm>
        </p:spPr>
        <p:txBody>
          <a:bodyPr/>
          <a:lstStyle/>
          <a:p>
            <a:pPr eaLnBrk="1" hangingPunct="1"/>
            <a:r>
              <a:rPr lang="lv-LV" sz="4800" b="1" smtClean="0">
                <a:solidFill>
                  <a:schemeClr val="tx1"/>
                </a:solidFill>
              </a:rPr>
              <a:t>10 000 talenti</a:t>
            </a:r>
          </a:p>
        </p:txBody>
      </p:sp>
      <p:sp>
        <p:nvSpPr>
          <p:cNvPr id="5" name="Rectangle 3"/>
          <p:cNvSpPr txBox="1">
            <a:spLocks noChangeArrowheads="1"/>
          </p:cNvSpPr>
          <p:nvPr/>
        </p:nvSpPr>
        <p:spPr bwMode="auto">
          <a:xfrm>
            <a:off x="4071938" y="4286250"/>
            <a:ext cx="642937" cy="1000125"/>
          </a:xfrm>
          <a:prstGeom prst="rect">
            <a:avLst/>
          </a:prstGeom>
          <a:noFill/>
          <a:ln w="9525">
            <a:noFill/>
            <a:miter lim="800000"/>
            <a:headEnd/>
            <a:tailEnd/>
          </a:ln>
        </p:spPr>
        <p:txBody>
          <a:bodyPr/>
          <a:lstStyle/>
          <a:p>
            <a:pPr marL="342900" indent="-342900" eaLnBrk="0" hangingPunct="0">
              <a:spcBef>
                <a:spcPct val="20000"/>
              </a:spcBef>
              <a:defRPr/>
            </a:pPr>
            <a:r>
              <a:rPr lang="lv-LV" sz="7000" b="1" kern="0">
                <a:latin typeface="+mn-lt"/>
              </a:rPr>
              <a:t>=</a:t>
            </a:r>
          </a:p>
        </p:txBody>
      </p:sp>
      <p:sp>
        <p:nvSpPr>
          <p:cNvPr id="6" name="Rectangle 2"/>
          <p:cNvSpPr txBox="1">
            <a:spLocks noChangeArrowheads="1"/>
          </p:cNvSpPr>
          <p:nvPr/>
        </p:nvSpPr>
        <p:spPr bwMode="auto">
          <a:xfrm>
            <a:off x="4214813" y="2571750"/>
            <a:ext cx="5143500" cy="763588"/>
          </a:xfrm>
          <a:prstGeom prst="rect">
            <a:avLst/>
          </a:prstGeom>
          <a:noFill/>
          <a:ln w="9525">
            <a:noFill/>
            <a:miter lim="800000"/>
            <a:headEnd/>
            <a:tailEnd/>
          </a:ln>
        </p:spPr>
        <p:txBody>
          <a:bodyPr anchor="ctr"/>
          <a:lstStyle/>
          <a:p>
            <a:pPr algn="ctr">
              <a:defRPr/>
            </a:pPr>
            <a:r>
              <a:rPr lang="lv-LV" sz="4800" b="1" kern="0" dirty="0">
                <a:latin typeface="+mj-lt"/>
                <a:ea typeface="+mj-ea"/>
                <a:cs typeface="+mj-cs"/>
              </a:rPr>
              <a:t>4 miljardi €</a:t>
            </a:r>
          </a:p>
        </p:txBody>
      </p:sp>
      <p:pic>
        <p:nvPicPr>
          <p:cNvPr id="7" name="Picture 3"/>
          <p:cNvPicPr>
            <a:picLocks noChangeAspect="1" noChangeArrowheads="1"/>
          </p:cNvPicPr>
          <p:nvPr/>
        </p:nvPicPr>
        <p:blipFill>
          <a:blip r:embed="rId2" cstate="print"/>
          <a:srcRect/>
          <a:stretch>
            <a:fillRect/>
          </a:stretch>
        </p:blipFill>
        <p:spPr bwMode="auto">
          <a:xfrm>
            <a:off x="357158" y="3357562"/>
            <a:ext cx="3408503" cy="32861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8" descr="http://cdn5.freedomoutpost.com/wp-content/uploads/2015/03/euros.jpg"/>
          <p:cNvPicPr>
            <a:picLocks noChangeAspect="1" noChangeArrowheads="1"/>
          </p:cNvPicPr>
          <p:nvPr/>
        </p:nvPicPr>
        <p:blipFill>
          <a:blip r:embed="rId3"/>
          <a:srcRect/>
          <a:stretch>
            <a:fillRect/>
          </a:stretch>
        </p:blipFill>
        <p:spPr bwMode="auto">
          <a:xfrm>
            <a:off x="4929190" y="3286124"/>
            <a:ext cx="3692906" cy="33509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 calcmode="lin" valueType="num">
                                      <p:cBhvr additive="base">
                                        <p:cTn id="7" dur="500" fill="hold"/>
                                        <p:tgtEl>
                                          <p:spTgt spid="92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 calcmode="lin" valueType="num">
                                      <p:cBhvr additive="base">
                                        <p:cTn id="2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P spid="4" grpId="0" autoUpdateAnimBg="0"/>
      <p:bldP spid="5" grpId="0" build="p" autoUpdateAnimBg="0" advAuto="0"/>
      <p:bldP spid="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396875" y="0"/>
            <a:ext cx="9540875" cy="4525963"/>
          </a:xfrm>
        </p:spPr>
        <p:txBody>
          <a:bodyPr/>
          <a:lstStyle/>
          <a:p>
            <a:r>
              <a:rPr lang="lv-LV" sz="2800" i="1" smtClean="0"/>
              <a:t>26 Tad kalps krita pie zemes un viņu gauži lūdza, sacīdams: cieties ar mani, es tev visu nomaksāšu.</a:t>
            </a:r>
            <a:endParaRPr lang="lv-LV" sz="2800" smtClean="0"/>
          </a:p>
        </p:txBody>
      </p:sp>
      <p:pic>
        <p:nvPicPr>
          <p:cNvPr id="6149" name="Picture 5"/>
          <p:cNvPicPr>
            <a:picLocks noChangeAspect="1" noChangeArrowheads="1"/>
          </p:cNvPicPr>
          <p:nvPr/>
        </p:nvPicPr>
        <p:blipFill>
          <a:blip r:embed="rId2" cstate="print"/>
          <a:srcRect/>
          <a:stretch>
            <a:fillRect/>
          </a:stretch>
        </p:blipFill>
        <p:spPr bwMode="auto">
          <a:xfrm>
            <a:off x="4643438" y="1214422"/>
            <a:ext cx="4256124" cy="50435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317" name="Rectangle 7"/>
          <p:cNvSpPr>
            <a:spLocks noChangeArrowheads="1"/>
          </p:cNvSpPr>
          <p:nvPr/>
        </p:nvSpPr>
        <p:spPr bwMode="auto">
          <a:xfrm>
            <a:off x="0" y="857250"/>
            <a:ext cx="4572000" cy="1384300"/>
          </a:xfrm>
          <a:prstGeom prst="rect">
            <a:avLst/>
          </a:prstGeom>
          <a:noFill/>
          <a:ln w="9525">
            <a:noFill/>
            <a:miter lim="800000"/>
            <a:headEnd/>
            <a:tailEnd/>
          </a:ln>
        </p:spPr>
        <p:txBody>
          <a:bodyPr>
            <a:spAutoFit/>
          </a:bodyPr>
          <a:lstStyle/>
          <a:p>
            <a:r>
              <a:rPr lang="lv-LV" sz="2800" i="1"/>
              <a:t>27 Tad kungam palika kalpa žēl, un viņš to palaida un parādu tam arī atlaida.</a:t>
            </a:r>
            <a:endParaRPr lang="lv-LV" sz="2000"/>
          </a:p>
        </p:txBody>
      </p:sp>
      <p:sp>
        <p:nvSpPr>
          <p:cNvPr id="7173" name="Rectangle 6"/>
          <p:cNvSpPr>
            <a:spLocks noChangeArrowheads="1"/>
          </p:cNvSpPr>
          <p:nvPr/>
        </p:nvSpPr>
        <p:spPr bwMode="auto">
          <a:xfrm>
            <a:off x="0" y="2286000"/>
            <a:ext cx="4572000" cy="4400550"/>
          </a:xfrm>
          <a:prstGeom prst="rect">
            <a:avLst/>
          </a:prstGeom>
          <a:noFill/>
          <a:ln w="9525">
            <a:noFill/>
            <a:miter lim="800000"/>
            <a:headEnd/>
            <a:tailEnd/>
          </a:ln>
        </p:spPr>
        <p:txBody>
          <a:bodyPr>
            <a:spAutoFit/>
          </a:bodyPr>
          <a:lstStyle/>
          <a:p>
            <a:pPr>
              <a:buFont typeface="Wingdings" pitchFamily="2" charset="2"/>
              <a:buChar char="§"/>
            </a:pPr>
            <a:r>
              <a:rPr lang="lv-LV" sz="2800" b="1"/>
              <a:t>Nav tāda cilvēka</a:t>
            </a:r>
            <a:r>
              <a:rPr lang="lv-LV" sz="2800"/>
              <a:t>, kam es būtu </a:t>
            </a:r>
            <a:r>
              <a:rPr lang="lv-LV" sz="2800" b="1"/>
              <a:t>tik daudz parādā</a:t>
            </a:r>
            <a:r>
              <a:rPr lang="lv-LV" sz="2800"/>
              <a:t>, kā </a:t>
            </a:r>
            <a:r>
              <a:rPr lang="lv-LV" sz="2800" b="1"/>
              <a:t>Dievam</a:t>
            </a:r>
            <a:r>
              <a:rPr lang="lv-LV" sz="2800"/>
              <a:t>.</a:t>
            </a:r>
          </a:p>
          <a:p>
            <a:pPr>
              <a:buFont typeface="Wingdings" pitchFamily="2" charset="2"/>
              <a:buChar char="§"/>
            </a:pPr>
            <a:r>
              <a:rPr lang="lv-LV" sz="2800" b="1"/>
              <a:t>Lielais parāds </a:t>
            </a:r>
            <a:r>
              <a:rPr lang="lv-LV" sz="2800"/>
              <a:t>norāda uz mūsu lielo </a:t>
            </a:r>
            <a:r>
              <a:rPr lang="lv-LV" sz="2800" b="1"/>
              <a:t>grēku daudzumu</a:t>
            </a:r>
            <a:r>
              <a:rPr lang="lv-LV" sz="2800"/>
              <a:t>.</a:t>
            </a:r>
          </a:p>
          <a:p>
            <a:pPr>
              <a:buFont typeface="Wingdings" pitchFamily="2" charset="2"/>
              <a:buChar char="§"/>
            </a:pPr>
            <a:r>
              <a:rPr lang="lv-LV" sz="2800"/>
              <a:t>Izdarītos grēkus mēs </a:t>
            </a:r>
            <a:r>
              <a:rPr lang="lv-LV" sz="2800" b="1"/>
              <a:t>Dievam nevaram </a:t>
            </a:r>
          </a:p>
          <a:p>
            <a:r>
              <a:rPr lang="lv-LV" sz="2800" b="1"/>
              <a:t>atmaksāt</a:t>
            </a:r>
            <a:r>
              <a:rPr lang="lv-LV" sz="2800"/>
              <a:t> un tāpēc mēs </a:t>
            </a:r>
            <a:r>
              <a:rPr lang="lv-LV" sz="2800" b="1"/>
              <a:t>lūdzam pēc piedošanas</a:t>
            </a:r>
            <a:r>
              <a:rPr lang="lv-LV" sz="2800"/>
              <a:t>.</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 calcmode="lin" valueType="num">
                                      <p:cBhvr additive="base">
                                        <p:cTn id="7" dur="5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317"/>
                                        </p:tgtEl>
                                        <p:attrNameLst>
                                          <p:attrName>style.visibility</p:attrName>
                                        </p:attrNameLst>
                                      </p:cBhvr>
                                      <p:to>
                                        <p:strVal val="visible"/>
                                      </p:to>
                                    </p:set>
                                    <p:anim calcmode="lin" valueType="num">
                                      <p:cBhvr additive="base">
                                        <p:cTn id="12" dur="500" fill="hold"/>
                                        <p:tgtEl>
                                          <p:spTgt spid="13317"/>
                                        </p:tgtEl>
                                        <p:attrNameLst>
                                          <p:attrName>ppt_x</p:attrName>
                                        </p:attrNameLst>
                                      </p:cBhvr>
                                      <p:tavLst>
                                        <p:tav tm="0">
                                          <p:val>
                                            <p:strVal val="#ppt_x"/>
                                          </p:val>
                                        </p:tav>
                                        <p:tav tm="100000">
                                          <p:val>
                                            <p:strVal val="#ppt_x"/>
                                          </p:val>
                                        </p:tav>
                                      </p:tavLst>
                                    </p:anim>
                                    <p:anim calcmode="lin" valueType="num">
                                      <p:cBhvr additive="base">
                                        <p:cTn id="13" dur="500" fill="hold"/>
                                        <p:tgtEl>
                                          <p:spTgt spid="1331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149"/>
                                        </p:tgtEl>
                                        <p:attrNameLst>
                                          <p:attrName>style.visibility</p:attrName>
                                        </p:attrNameLst>
                                      </p:cBhvr>
                                      <p:to>
                                        <p:strVal val="visible"/>
                                      </p:to>
                                    </p:set>
                                    <p:anim calcmode="lin" valueType="num">
                                      <p:cBhvr additive="base">
                                        <p:cTn id="17" dur="500" fill="hold"/>
                                        <p:tgtEl>
                                          <p:spTgt spid="6149"/>
                                        </p:tgtEl>
                                        <p:attrNameLst>
                                          <p:attrName>ppt_x</p:attrName>
                                        </p:attrNameLst>
                                      </p:cBhvr>
                                      <p:tavLst>
                                        <p:tav tm="0">
                                          <p:val>
                                            <p:strVal val="#ppt_x"/>
                                          </p:val>
                                        </p:tav>
                                        <p:tav tm="100000">
                                          <p:val>
                                            <p:strVal val="#ppt_x"/>
                                          </p:val>
                                        </p:tav>
                                      </p:tavLst>
                                    </p:anim>
                                    <p:anim calcmode="lin" valueType="num">
                                      <p:cBhvr additive="base">
                                        <p:cTn id="18" dur="500" fill="hold"/>
                                        <p:tgtEl>
                                          <p:spTgt spid="614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173">
                                            <p:txEl>
                                              <p:pRg st="0" end="0"/>
                                            </p:txEl>
                                          </p:spTgt>
                                        </p:tgtEl>
                                        <p:attrNameLst>
                                          <p:attrName>style.visibility</p:attrName>
                                        </p:attrNameLst>
                                      </p:cBhvr>
                                      <p:to>
                                        <p:strVal val="visible"/>
                                      </p:to>
                                    </p:set>
                                    <p:anim calcmode="lin" valueType="num">
                                      <p:cBhvr additive="base">
                                        <p:cTn id="22" dur="500" fill="hold"/>
                                        <p:tgtEl>
                                          <p:spTgt spid="7173">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173">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173">
                                            <p:txEl>
                                              <p:pRg st="1" end="1"/>
                                            </p:txEl>
                                          </p:spTgt>
                                        </p:tgtEl>
                                        <p:attrNameLst>
                                          <p:attrName>style.visibility</p:attrName>
                                        </p:attrNameLst>
                                      </p:cBhvr>
                                      <p:to>
                                        <p:strVal val="visible"/>
                                      </p:to>
                                    </p:set>
                                    <p:anim calcmode="lin" valueType="num">
                                      <p:cBhvr additive="base">
                                        <p:cTn id="27" dur="500" fill="hold"/>
                                        <p:tgtEl>
                                          <p:spTgt spid="7173">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173">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173">
                                            <p:txEl>
                                              <p:pRg st="2" end="2"/>
                                            </p:txEl>
                                          </p:spTgt>
                                        </p:tgtEl>
                                        <p:attrNameLst>
                                          <p:attrName>style.visibility</p:attrName>
                                        </p:attrNameLst>
                                      </p:cBhvr>
                                      <p:to>
                                        <p:strVal val="visible"/>
                                      </p:to>
                                    </p:set>
                                    <p:anim calcmode="lin" valueType="num">
                                      <p:cBhvr additive="base">
                                        <p:cTn id="32" dur="500" fill="hold"/>
                                        <p:tgtEl>
                                          <p:spTgt spid="7173">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173">
                                            <p:txEl>
                                              <p:pRg st="2" end="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173">
                                            <p:txEl>
                                              <p:pRg st="3" end="3"/>
                                            </p:txEl>
                                          </p:spTgt>
                                        </p:tgtEl>
                                        <p:attrNameLst>
                                          <p:attrName>style.visibility</p:attrName>
                                        </p:attrNameLst>
                                      </p:cBhvr>
                                      <p:to>
                                        <p:strVal val="visible"/>
                                      </p:to>
                                    </p:set>
                                    <p:anim calcmode="lin" valueType="num">
                                      <p:cBhvr additive="base">
                                        <p:cTn id="37" dur="500" fill="hold"/>
                                        <p:tgtEl>
                                          <p:spTgt spid="717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P spid="133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450850"/>
            <a:ext cx="8229600" cy="692150"/>
          </a:xfrm>
        </p:spPr>
        <p:txBody>
          <a:bodyPr/>
          <a:lstStyle/>
          <a:p>
            <a:pPr eaLnBrk="1" hangingPunct="1"/>
            <a:r>
              <a:rPr lang="lv-LV" sz="2800" b="1" smtClean="0"/>
              <a:t>Mūsu Tēvs debesīs lūgšanā mēs lūdzam:</a:t>
            </a:r>
            <a:r>
              <a:rPr lang="lv-LV" sz="3400" b="1" smtClean="0"/>
              <a:t/>
            </a:r>
            <a:br>
              <a:rPr lang="lv-LV" sz="3400" b="1" smtClean="0"/>
            </a:br>
            <a:r>
              <a:rPr lang="lv-LV" sz="3400" b="1" smtClean="0"/>
              <a:t>Un piedod mums mūsu parādus, kā arī mēs piedodam saviem parādniekiem</a:t>
            </a:r>
            <a:r>
              <a:rPr lang="lv-LV" smtClean="0"/>
              <a:t> </a:t>
            </a:r>
          </a:p>
        </p:txBody>
      </p:sp>
      <p:sp>
        <p:nvSpPr>
          <p:cNvPr id="6" name="Rectangle 5"/>
          <p:cNvSpPr>
            <a:spLocks noChangeArrowheads="1"/>
          </p:cNvSpPr>
          <p:nvPr/>
        </p:nvSpPr>
        <p:spPr bwMode="auto">
          <a:xfrm>
            <a:off x="0" y="1687513"/>
            <a:ext cx="5643563" cy="4832350"/>
          </a:xfrm>
          <a:prstGeom prst="rect">
            <a:avLst/>
          </a:prstGeom>
          <a:noFill/>
          <a:ln w="9525">
            <a:noFill/>
            <a:miter lim="800000"/>
            <a:headEnd/>
            <a:tailEnd/>
          </a:ln>
        </p:spPr>
        <p:txBody>
          <a:bodyPr>
            <a:spAutoFit/>
          </a:bodyPr>
          <a:lstStyle/>
          <a:p>
            <a:pPr>
              <a:buFont typeface="Wingdings" pitchFamily="2" charset="2"/>
              <a:buChar char="§"/>
            </a:pPr>
            <a:r>
              <a:rPr lang="lv-LV" sz="2800"/>
              <a:t>Šeit </a:t>
            </a:r>
            <a:r>
              <a:rPr lang="lv-LV" sz="2800" b="1"/>
              <a:t>grēki</a:t>
            </a:r>
            <a:r>
              <a:rPr lang="lv-LV" sz="2800"/>
              <a:t> tiek </a:t>
            </a:r>
            <a:r>
              <a:rPr lang="lv-LV" sz="2800" b="1"/>
              <a:t>saukti</a:t>
            </a:r>
            <a:r>
              <a:rPr lang="lv-LV" sz="2800"/>
              <a:t> par </a:t>
            </a:r>
            <a:r>
              <a:rPr lang="lv-LV" sz="2800" b="1"/>
              <a:t>parādiem</a:t>
            </a:r>
            <a:r>
              <a:rPr lang="lv-LV" sz="2800"/>
              <a:t>.</a:t>
            </a:r>
          </a:p>
          <a:p>
            <a:pPr>
              <a:buFont typeface="Wingdings" pitchFamily="2" charset="2"/>
              <a:buChar char="§"/>
            </a:pPr>
            <a:r>
              <a:rPr lang="lv-LV" sz="2800"/>
              <a:t>Grēks nav </a:t>
            </a:r>
            <a:r>
              <a:rPr lang="lv-LV" sz="2800" b="1"/>
              <a:t>nekaitīga lieta!</a:t>
            </a:r>
            <a:r>
              <a:rPr lang="lv-LV" sz="2800"/>
              <a:t> </a:t>
            </a:r>
          </a:p>
          <a:p>
            <a:pPr>
              <a:buFont typeface="Wingdings" pitchFamily="2" charset="2"/>
              <a:buChar char="§"/>
            </a:pPr>
            <a:r>
              <a:rPr lang="lv-LV" sz="2800"/>
              <a:t>Grēks vienmēr ir </a:t>
            </a:r>
            <a:r>
              <a:rPr lang="lv-LV" sz="2800" b="1"/>
              <a:t>kaitējums kādam!</a:t>
            </a:r>
          </a:p>
          <a:p>
            <a:pPr>
              <a:buFont typeface="Wingdings" pitchFamily="2" charset="2"/>
              <a:buChar char="§"/>
            </a:pPr>
            <a:r>
              <a:rPr lang="lv-LV" sz="2800" b="1"/>
              <a:t>Laiks</a:t>
            </a:r>
            <a:r>
              <a:rPr lang="lv-LV" sz="2800"/>
              <a:t>, ko varēja veltīt citām lietām, tika </a:t>
            </a:r>
            <a:r>
              <a:rPr lang="lv-LV" sz="2800" b="1"/>
              <a:t>veltītas grēkam</a:t>
            </a:r>
            <a:r>
              <a:rPr lang="lv-LV" sz="2800"/>
              <a:t>, tā krājot </a:t>
            </a:r>
            <a:r>
              <a:rPr lang="lv-LV" sz="2800" b="1"/>
              <a:t>parādu Dieva priekšā</a:t>
            </a:r>
            <a:r>
              <a:rPr lang="lv-LV" sz="2800"/>
              <a:t>.</a:t>
            </a:r>
          </a:p>
          <a:p>
            <a:pPr>
              <a:buFont typeface="Wingdings" pitchFamily="2" charset="2"/>
              <a:buChar char="§"/>
            </a:pPr>
            <a:r>
              <a:rPr lang="lv-LV" sz="2800" b="1"/>
              <a:t>Dievam </a:t>
            </a:r>
            <a:r>
              <a:rPr lang="lv-LV" sz="2800"/>
              <a:t>mēs esam </a:t>
            </a:r>
            <a:r>
              <a:rPr lang="lv-LV" sz="2800" b="1"/>
              <a:t>parādā</a:t>
            </a:r>
            <a:r>
              <a:rPr lang="lv-LV" sz="2800"/>
              <a:t> ar visu savu</a:t>
            </a:r>
            <a:r>
              <a:rPr lang="lv-LV" sz="2800" b="1"/>
              <a:t> bezdievīgo dzīvi</a:t>
            </a:r>
            <a:r>
              <a:rPr lang="lv-LV" sz="2800"/>
              <a:t>.</a:t>
            </a:r>
          </a:p>
          <a:p>
            <a:pPr>
              <a:buFont typeface="Wingdings" pitchFamily="2" charset="2"/>
              <a:buChar char="§"/>
            </a:pPr>
            <a:endParaRPr lang="lv-LV" sz="2800"/>
          </a:p>
        </p:txBody>
      </p:sp>
      <p:sp>
        <p:nvSpPr>
          <p:cNvPr id="5124"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92D736C3-BBA9-46D1-9AA7-9008765E63B0}" type="slidenum">
              <a:rPr lang="lv-LV" sz="1400"/>
              <a:pPr algn="r"/>
              <a:t>6</a:t>
            </a:fld>
            <a:endParaRPr lang="lv-LV" sz="1400"/>
          </a:p>
        </p:txBody>
      </p:sp>
      <p:pic>
        <p:nvPicPr>
          <p:cNvPr id="7" name="Picture 5"/>
          <p:cNvPicPr>
            <a:picLocks noChangeAspect="1" noChangeArrowheads="1"/>
          </p:cNvPicPr>
          <p:nvPr/>
        </p:nvPicPr>
        <p:blipFill>
          <a:blip r:embed="rId2" cstate="print"/>
          <a:srcRect/>
          <a:stretch>
            <a:fillRect/>
          </a:stretch>
        </p:blipFill>
        <p:spPr bwMode="auto">
          <a:xfrm>
            <a:off x="5072066" y="1785926"/>
            <a:ext cx="4071934" cy="4478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2" presetClass="entr" presetSubtype="4"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additive="base">
                                        <p:cTn id="2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 calcmode="lin" valueType="num">
                                      <p:cBhvr additive="base">
                                        <p:cTn id="36"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357188" y="0"/>
            <a:ext cx="9501188" cy="4525963"/>
          </a:xfrm>
        </p:spPr>
        <p:txBody>
          <a:bodyPr/>
          <a:lstStyle/>
          <a:p>
            <a:pPr algn="just"/>
            <a:r>
              <a:rPr lang="lv-LV" sz="2800" i="1" smtClean="0"/>
              <a:t>28 Bet šis pats kalps, izgājis ārā, sastapa vienu no saviem darba biedriem, kas tam bija simts denāriju parādā; viņš to satvēra, žņaudza un sacīja: maksā, ko esi parādā! </a:t>
            </a:r>
            <a:endParaRPr lang="lv-LV" sz="2800" smtClean="0"/>
          </a:p>
        </p:txBody>
      </p:sp>
      <p:sp>
        <p:nvSpPr>
          <p:cNvPr id="6" name="Rectangle 3"/>
          <p:cNvSpPr txBox="1">
            <a:spLocks noChangeArrowheads="1"/>
          </p:cNvSpPr>
          <p:nvPr/>
        </p:nvSpPr>
        <p:spPr bwMode="auto">
          <a:xfrm>
            <a:off x="0" y="1857375"/>
            <a:ext cx="8929688" cy="4525963"/>
          </a:xfrm>
          <a:prstGeom prst="rect">
            <a:avLst/>
          </a:prstGeom>
          <a:noFill/>
          <a:ln w="9525">
            <a:noFill/>
            <a:miter lim="800000"/>
            <a:headEnd/>
            <a:tailEnd/>
          </a:ln>
        </p:spPr>
        <p:txBody>
          <a:bodyPr/>
          <a:lstStyle/>
          <a:p>
            <a:pPr marL="342900" indent="-342900" algn="just">
              <a:lnSpc>
                <a:spcPct val="90000"/>
              </a:lnSpc>
              <a:spcBef>
                <a:spcPct val="20000"/>
              </a:spcBef>
              <a:buFontTx/>
              <a:buChar char="•"/>
            </a:pPr>
            <a:r>
              <a:rPr lang="lv-LV" sz="2800" b="1"/>
              <a:t>1 denārijs </a:t>
            </a:r>
            <a:r>
              <a:rPr lang="lv-LV" sz="2800"/>
              <a:t>ir vienas </a:t>
            </a:r>
            <a:r>
              <a:rPr lang="lv-LV" sz="2800" b="1"/>
              <a:t>dienas alga</a:t>
            </a:r>
          </a:p>
          <a:p>
            <a:pPr marL="342900" indent="-342900" algn="just">
              <a:lnSpc>
                <a:spcPct val="90000"/>
              </a:lnSpc>
              <a:spcBef>
                <a:spcPct val="20000"/>
              </a:spcBef>
              <a:buFontTx/>
              <a:buChar char="•"/>
            </a:pPr>
            <a:r>
              <a:rPr lang="lv-LV" sz="2800" b="1"/>
              <a:t>100 denārīji </a:t>
            </a:r>
            <a:r>
              <a:rPr lang="lv-LV" sz="2800"/>
              <a:t>varētu būt ap </a:t>
            </a:r>
            <a:r>
              <a:rPr lang="lv-LV" sz="2800" b="1"/>
              <a:t>1500 €</a:t>
            </a:r>
            <a:endParaRPr lang="lv-LV" sz="2800"/>
          </a:p>
          <a:p>
            <a:pPr marL="342900" indent="-342900" algn="just">
              <a:lnSpc>
                <a:spcPct val="90000"/>
              </a:lnSpc>
              <a:spcBef>
                <a:spcPct val="20000"/>
              </a:spcBef>
              <a:buFontTx/>
              <a:buChar char="•"/>
            </a:pPr>
            <a:r>
              <a:rPr lang="lv-LV" sz="2800"/>
              <a:t>Kas gan ir </a:t>
            </a:r>
            <a:r>
              <a:rPr lang="lv-LV" sz="2800" b="1"/>
              <a:t>100 denāriji </a:t>
            </a:r>
            <a:r>
              <a:rPr lang="lv-LV" sz="2800"/>
              <a:t>iepretim </a:t>
            </a:r>
            <a:r>
              <a:rPr lang="lv-LV" sz="2800" b="1"/>
              <a:t>10000 talentiem</a:t>
            </a:r>
            <a:r>
              <a:rPr lang="lv-LV" sz="2800"/>
              <a:t>?</a:t>
            </a:r>
          </a:p>
          <a:p>
            <a:pPr marL="342900" indent="-342900" algn="just">
              <a:lnSpc>
                <a:spcPct val="90000"/>
              </a:lnSpc>
              <a:spcBef>
                <a:spcPct val="20000"/>
              </a:spcBef>
              <a:buFontTx/>
              <a:buChar char="•"/>
            </a:pPr>
            <a:r>
              <a:rPr lang="lv-LV" sz="2800"/>
              <a:t>Kas gan ir </a:t>
            </a:r>
            <a:r>
              <a:rPr lang="lv-LV" sz="2800" b="1"/>
              <a:t>1500 € pret 4 miljardi €</a:t>
            </a:r>
            <a:r>
              <a:rPr lang="lv-LV" sz="2800"/>
              <a:t>?</a:t>
            </a:r>
          </a:p>
          <a:p>
            <a:pPr marL="342900" indent="-342900" algn="just">
              <a:lnSpc>
                <a:spcPct val="90000"/>
              </a:lnSpc>
              <a:spcBef>
                <a:spcPct val="20000"/>
              </a:spcBef>
              <a:buFontTx/>
              <a:buChar char="•"/>
            </a:pPr>
            <a:r>
              <a:rPr lang="lv-LV" sz="2800"/>
              <a:t>Cik milzīga </a:t>
            </a:r>
            <a:r>
              <a:rPr lang="lv-LV" sz="2800" b="1"/>
              <a:t>Dieva žēlastība </a:t>
            </a:r>
            <a:r>
              <a:rPr lang="lv-LV" sz="2800"/>
              <a:t>arī mūsu nepateicībā!</a:t>
            </a:r>
          </a:p>
        </p:txBody>
      </p:sp>
      <p:pic>
        <p:nvPicPr>
          <p:cNvPr id="9" name="Picture 4"/>
          <p:cNvPicPr>
            <a:picLocks noChangeAspect="1" noChangeArrowheads="1"/>
          </p:cNvPicPr>
          <p:nvPr/>
        </p:nvPicPr>
        <p:blipFill>
          <a:blip r:embed="rId2" cstate="print"/>
          <a:srcRect/>
          <a:stretch>
            <a:fillRect/>
          </a:stretch>
        </p:blipFill>
        <p:spPr bwMode="auto">
          <a:xfrm>
            <a:off x="1428728" y="4214818"/>
            <a:ext cx="5610247" cy="2643182"/>
          </a:xfrm>
          <a:prstGeom prst="rect">
            <a:avLst/>
          </a:prstGeom>
          <a:ln>
            <a:noFill/>
          </a:ln>
          <a:effectLst>
            <a:softEdge rad="112500"/>
          </a:effectLst>
        </p:spPr>
      </p:pic>
      <p:pic>
        <p:nvPicPr>
          <p:cNvPr id="11" name="Picture 2"/>
          <p:cNvPicPr>
            <a:picLocks noChangeAspect="1" noChangeArrowheads="1"/>
          </p:cNvPicPr>
          <p:nvPr/>
        </p:nvPicPr>
        <p:blipFill>
          <a:blip r:embed="rId3" cstate="print"/>
          <a:srcRect/>
          <a:stretch>
            <a:fillRect/>
          </a:stretch>
        </p:blipFill>
        <p:spPr bwMode="auto">
          <a:xfrm>
            <a:off x="6286512" y="1428736"/>
            <a:ext cx="1143000" cy="107154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additive="base">
                                        <p:cTn id="2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8" presetID="9"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dissolve">
                                      <p:cBhvr>
                                        <p:cTn id="30" dur="500"/>
                                        <p:tgtEl>
                                          <p:spTgt spid="9"/>
                                        </p:tgtEl>
                                      </p:cBhvr>
                                    </p:animEffect>
                                  </p:childTnLst>
                                </p:cTn>
                              </p:par>
                            </p:childTnLst>
                          </p:cTn>
                        </p:par>
                        <p:par>
                          <p:cTn id="31" fill="hold">
                            <p:stCondLst>
                              <p:cond delay="2000"/>
                            </p:stCondLst>
                            <p:childTnLst>
                              <p:par>
                                <p:cTn id="32" presetID="2" presetClass="entr" presetSubtype="4" fill="hold" nodeType="after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 calcmode="lin" valueType="num">
                                      <p:cBhvr additive="base">
                                        <p:cTn id="3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4" fill="hold" nodeType="afterEffect">
                                  <p:stCondLst>
                                    <p:cond delay="0"/>
                                  </p:stCondLst>
                                  <p:childTnLst>
                                    <p:set>
                                      <p:cBhvr>
                                        <p:cTn id="38" dur="1" fill="hold">
                                          <p:stCondLst>
                                            <p:cond delay="0"/>
                                          </p:stCondLst>
                                        </p:cTn>
                                        <p:tgtEl>
                                          <p:spTgt spid="6">
                                            <p:txEl>
                                              <p:pRg st="4" end="4"/>
                                            </p:txEl>
                                          </p:spTgt>
                                        </p:tgtEl>
                                        <p:attrNameLst>
                                          <p:attrName>style.visibility</p:attrName>
                                        </p:attrNameLst>
                                      </p:cBhvr>
                                      <p:to>
                                        <p:strVal val="visible"/>
                                      </p:to>
                                    </p:set>
                                    <p:anim calcmode="lin" valueType="num">
                                      <p:cBhvr additive="base">
                                        <p:cTn id="3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357188" y="0"/>
            <a:ext cx="9501188" cy="4525963"/>
          </a:xfrm>
        </p:spPr>
        <p:txBody>
          <a:bodyPr/>
          <a:lstStyle/>
          <a:p>
            <a:pPr algn="just"/>
            <a:r>
              <a:rPr lang="lv-LV" sz="2800" i="1" smtClean="0"/>
              <a:t>29 Tad viņa darba biedrs krita tam pie kājām, lūdzās un sacīja: cieties ar mani, es tev samaksāšu. 30 Bet viņš negribēja un nogājis to iemeta cietumā, tiekams tas savu parādu samaksā.</a:t>
            </a:r>
            <a:endParaRPr lang="lv-LV" sz="2800" smtClean="0"/>
          </a:p>
        </p:txBody>
      </p:sp>
      <p:pic>
        <p:nvPicPr>
          <p:cNvPr id="10246" name="Picture 6" descr="http://i1.squidoocdn.com/resize/squidoo_images/-1/lens19820317_1349200732_a____a.jpg"/>
          <p:cNvPicPr>
            <a:picLocks noChangeAspect="1" noChangeArrowheads="1"/>
          </p:cNvPicPr>
          <p:nvPr/>
        </p:nvPicPr>
        <p:blipFill>
          <a:blip r:embed="rId2" cstate="print"/>
          <a:srcRect/>
          <a:stretch>
            <a:fillRect/>
          </a:stretch>
        </p:blipFill>
        <p:spPr bwMode="auto">
          <a:xfrm>
            <a:off x="5429257" y="1785926"/>
            <a:ext cx="3714744" cy="4522888"/>
          </a:xfrm>
          <a:prstGeom prst="rect">
            <a:avLst/>
          </a:prstGeom>
          <a:ln>
            <a:noFill/>
          </a:ln>
          <a:effectLst>
            <a:softEdge rad="112500"/>
          </a:effectLst>
        </p:spPr>
      </p:pic>
      <p:sp>
        <p:nvSpPr>
          <p:cNvPr id="9220" name="Rectangle 3"/>
          <p:cNvSpPr>
            <a:spLocks noChangeArrowheads="1"/>
          </p:cNvSpPr>
          <p:nvPr/>
        </p:nvSpPr>
        <p:spPr bwMode="auto">
          <a:xfrm>
            <a:off x="0" y="1857375"/>
            <a:ext cx="5500688" cy="4832350"/>
          </a:xfrm>
          <a:prstGeom prst="rect">
            <a:avLst/>
          </a:prstGeom>
          <a:noFill/>
          <a:ln w="9525">
            <a:noFill/>
            <a:miter lim="800000"/>
            <a:headEnd/>
            <a:tailEnd/>
          </a:ln>
        </p:spPr>
        <p:txBody>
          <a:bodyPr>
            <a:spAutoFit/>
          </a:bodyPr>
          <a:lstStyle/>
          <a:p>
            <a:pPr>
              <a:buFont typeface="Wingdings" pitchFamily="2" charset="2"/>
              <a:buChar char="§"/>
            </a:pPr>
            <a:r>
              <a:rPr lang="lv-LV" sz="2800" b="1"/>
              <a:t>Nav tāda cilvēka</a:t>
            </a:r>
            <a:r>
              <a:rPr lang="lv-LV" sz="2800"/>
              <a:t>, kam es būtu </a:t>
            </a:r>
            <a:r>
              <a:rPr lang="lv-LV" sz="2800" b="1"/>
              <a:t>tik daudz parādā</a:t>
            </a:r>
            <a:r>
              <a:rPr lang="lv-LV" sz="2800"/>
              <a:t>, kā </a:t>
            </a:r>
            <a:r>
              <a:rPr lang="lv-LV" sz="2800" b="1"/>
              <a:t>Dievam</a:t>
            </a:r>
            <a:r>
              <a:rPr lang="lv-LV" sz="2800"/>
              <a:t>.</a:t>
            </a:r>
          </a:p>
          <a:p>
            <a:pPr>
              <a:buFont typeface="Wingdings" pitchFamily="2" charset="2"/>
              <a:buChar char="§"/>
            </a:pPr>
            <a:r>
              <a:rPr lang="lv-LV" sz="2800" b="1"/>
              <a:t>Dievam </a:t>
            </a:r>
            <a:r>
              <a:rPr lang="lv-LV" sz="2800"/>
              <a:t>mēs esam </a:t>
            </a:r>
            <a:r>
              <a:rPr lang="lv-LV" sz="2800" b="1"/>
              <a:t>parādā</a:t>
            </a:r>
            <a:r>
              <a:rPr lang="lv-LV" sz="2800"/>
              <a:t> ar visu savu</a:t>
            </a:r>
            <a:r>
              <a:rPr lang="lv-LV" sz="2800" b="1"/>
              <a:t> bezdievīgo dzīvi</a:t>
            </a:r>
            <a:r>
              <a:rPr lang="lv-LV" sz="2800"/>
              <a:t>.</a:t>
            </a:r>
          </a:p>
          <a:p>
            <a:pPr>
              <a:buFont typeface="Wingdings" pitchFamily="2" charset="2"/>
              <a:buChar char="§"/>
            </a:pPr>
            <a:r>
              <a:rPr lang="lv-LV" sz="2800" b="1"/>
              <a:t>Neviens cilvēks </a:t>
            </a:r>
            <a:r>
              <a:rPr lang="lv-LV" sz="2800"/>
              <a:t>nevar tik </a:t>
            </a:r>
            <a:r>
              <a:rPr lang="lv-LV" sz="2800" b="1"/>
              <a:t>daudz sagrēkot </a:t>
            </a:r>
            <a:r>
              <a:rPr lang="lv-LV" sz="2800"/>
              <a:t>pret </a:t>
            </a:r>
            <a:r>
              <a:rPr lang="lv-LV" sz="2800" b="1"/>
              <a:t>mums</a:t>
            </a:r>
            <a:r>
              <a:rPr lang="lv-LV" sz="2800"/>
              <a:t>, kā </a:t>
            </a:r>
            <a:r>
              <a:rPr lang="lv-LV" sz="2800" b="1"/>
              <a:t>mēs</a:t>
            </a:r>
            <a:r>
              <a:rPr lang="lv-LV" sz="2800"/>
              <a:t> pret </a:t>
            </a:r>
            <a:r>
              <a:rPr lang="lv-LV" sz="2800" b="1"/>
              <a:t>Dievu</a:t>
            </a:r>
            <a:r>
              <a:rPr lang="lv-LV" sz="2800"/>
              <a:t>.</a:t>
            </a:r>
          </a:p>
          <a:p>
            <a:pPr>
              <a:buFont typeface="Wingdings" pitchFamily="2" charset="2"/>
              <a:buChar char="§"/>
            </a:pPr>
            <a:r>
              <a:rPr lang="lv-LV" sz="2800"/>
              <a:t>Ja esam saņēmuši </a:t>
            </a:r>
            <a:r>
              <a:rPr lang="lv-LV" sz="2800" b="1"/>
              <a:t>Dieva piedošanu</a:t>
            </a:r>
            <a:r>
              <a:rPr lang="lv-LV" sz="2800"/>
              <a:t>, </a:t>
            </a:r>
          </a:p>
          <a:p>
            <a:r>
              <a:rPr lang="lv-LV" sz="2800"/>
              <a:t>tad mēs arī saviem </a:t>
            </a:r>
            <a:r>
              <a:rPr lang="lv-LV" sz="2800" b="1"/>
              <a:t>tuvākajiem</a:t>
            </a:r>
            <a:r>
              <a:rPr lang="lv-LV" sz="2800"/>
              <a:t> to mazumu grēku varam </a:t>
            </a:r>
            <a:r>
              <a:rPr lang="lv-LV" sz="2800" b="1"/>
              <a:t>piedot</a:t>
            </a:r>
            <a:r>
              <a:rPr lang="lv-LV" sz="2800"/>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246"/>
                                        </p:tgtEl>
                                        <p:attrNameLst>
                                          <p:attrName>style.visibility</p:attrName>
                                        </p:attrNameLst>
                                      </p:cBhvr>
                                      <p:to>
                                        <p:strVal val="visible"/>
                                      </p:to>
                                    </p:set>
                                    <p:anim calcmode="lin" valueType="num">
                                      <p:cBhvr additive="base">
                                        <p:cTn id="12" dur="500" fill="hold"/>
                                        <p:tgtEl>
                                          <p:spTgt spid="10246"/>
                                        </p:tgtEl>
                                        <p:attrNameLst>
                                          <p:attrName>ppt_x</p:attrName>
                                        </p:attrNameLst>
                                      </p:cBhvr>
                                      <p:tavLst>
                                        <p:tav tm="0">
                                          <p:val>
                                            <p:strVal val="#ppt_x"/>
                                          </p:val>
                                        </p:tav>
                                        <p:tav tm="100000">
                                          <p:val>
                                            <p:strVal val="#ppt_x"/>
                                          </p:val>
                                        </p:tav>
                                      </p:tavLst>
                                    </p:anim>
                                    <p:anim calcmode="lin" valueType="num">
                                      <p:cBhvr additive="base">
                                        <p:cTn id="13" dur="500" fill="hold"/>
                                        <p:tgtEl>
                                          <p:spTgt spid="1024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220">
                                            <p:txEl>
                                              <p:pRg st="0" end="0"/>
                                            </p:txEl>
                                          </p:spTgt>
                                        </p:tgtEl>
                                        <p:attrNameLst>
                                          <p:attrName>style.visibility</p:attrName>
                                        </p:attrNameLst>
                                      </p:cBhvr>
                                      <p:to>
                                        <p:strVal val="visible"/>
                                      </p:to>
                                    </p:set>
                                    <p:anim calcmode="lin" valueType="num">
                                      <p:cBhvr additive="base">
                                        <p:cTn id="17" dur="500" fill="hold"/>
                                        <p:tgtEl>
                                          <p:spTgt spid="9220">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220">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9220">
                                            <p:txEl>
                                              <p:pRg st="1" end="1"/>
                                            </p:txEl>
                                          </p:spTgt>
                                        </p:tgtEl>
                                        <p:attrNameLst>
                                          <p:attrName>style.visibility</p:attrName>
                                        </p:attrNameLst>
                                      </p:cBhvr>
                                      <p:to>
                                        <p:strVal val="visible"/>
                                      </p:to>
                                    </p:set>
                                    <p:anim calcmode="lin" valueType="num">
                                      <p:cBhvr additive="base">
                                        <p:cTn id="22" dur="500" fill="hold"/>
                                        <p:tgtEl>
                                          <p:spTgt spid="9220">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9220">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9220">
                                            <p:txEl>
                                              <p:pRg st="2" end="2"/>
                                            </p:txEl>
                                          </p:spTgt>
                                        </p:tgtEl>
                                        <p:attrNameLst>
                                          <p:attrName>style.visibility</p:attrName>
                                        </p:attrNameLst>
                                      </p:cBhvr>
                                      <p:to>
                                        <p:strVal val="visible"/>
                                      </p:to>
                                    </p:set>
                                    <p:anim calcmode="lin" valueType="num">
                                      <p:cBhvr additive="base">
                                        <p:cTn id="27" dur="500" fill="hold"/>
                                        <p:tgtEl>
                                          <p:spTgt spid="9220">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220">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9220">
                                            <p:txEl>
                                              <p:pRg st="3" end="3"/>
                                            </p:txEl>
                                          </p:spTgt>
                                        </p:tgtEl>
                                        <p:attrNameLst>
                                          <p:attrName>style.visibility</p:attrName>
                                        </p:attrNameLst>
                                      </p:cBhvr>
                                      <p:to>
                                        <p:strVal val="visible"/>
                                      </p:to>
                                    </p:set>
                                    <p:anim calcmode="lin" valueType="num">
                                      <p:cBhvr additive="base">
                                        <p:cTn id="32" dur="500" fill="hold"/>
                                        <p:tgtEl>
                                          <p:spTgt spid="9220">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9220">
                                            <p:txEl>
                                              <p:pRg st="3" end="3"/>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9220">
                                            <p:txEl>
                                              <p:pRg st="4" end="4"/>
                                            </p:txEl>
                                          </p:spTgt>
                                        </p:tgtEl>
                                        <p:attrNameLst>
                                          <p:attrName>style.visibility</p:attrName>
                                        </p:attrNameLst>
                                      </p:cBhvr>
                                      <p:to>
                                        <p:strVal val="visible"/>
                                      </p:to>
                                    </p:set>
                                    <p:anim calcmode="lin" valueType="num">
                                      <p:cBhvr additive="base">
                                        <p:cTn id="37" dur="500" fill="hold"/>
                                        <p:tgtEl>
                                          <p:spTgt spid="9220">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22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323850" y="0"/>
            <a:ext cx="9467850" cy="2500313"/>
          </a:xfrm>
        </p:spPr>
        <p:txBody>
          <a:bodyPr/>
          <a:lstStyle/>
          <a:p>
            <a:pPr algn="just" eaLnBrk="1" hangingPunct="1">
              <a:lnSpc>
                <a:spcPct val="90000"/>
              </a:lnSpc>
            </a:pPr>
            <a:r>
              <a:rPr lang="lv-LV" sz="2400" i="1" smtClean="0"/>
              <a:t>32 Tad viņa kungs to pasauca un tam sacīja: tu nekrietnais kalps! Visu šo parādu es tev atlaidu, kad tu mani lūdzi. 33 Vai tad tev arīdzan nebija apžēloties par savu darba biedru, kā es par tevi esmu apžēlojies? 34 Un viņa kungs apskaitās un nodeva to tiesas izpildītājiem, kamēr tas samaksā visu, ko viņš tam bija parādā. 35 Tā arī Mans Debesu Tēvs jums darīs, ja jūs ikviens savam brālim no sirds nepiedosit.</a:t>
            </a:r>
            <a:r>
              <a:rPr lang="lv-LV" sz="2400" smtClean="0"/>
              <a:t> </a:t>
            </a:r>
          </a:p>
        </p:txBody>
      </p:sp>
      <p:pic>
        <p:nvPicPr>
          <p:cNvPr id="12294" name="Picture 6" descr="http://www.turnbacktogod.com/wp-content/uploads/2008/09/the-parable-of-the-unmerciful-servant.jpg"/>
          <p:cNvPicPr>
            <a:picLocks noChangeAspect="1" noChangeArrowheads="1"/>
          </p:cNvPicPr>
          <p:nvPr/>
        </p:nvPicPr>
        <p:blipFill>
          <a:blip r:embed="rId2" cstate="print"/>
          <a:srcRect/>
          <a:stretch>
            <a:fillRect/>
          </a:stretch>
        </p:blipFill>
        <p:spPr bwMode="auto">
          <a:xfrm>
            <a:off x="5214942" y="2143116"/>
            <a:ext cx="3929058" cy="4365300"/>
          </a:xfrm>
          <a:prstGeom prst="rect">
            <a:avLst/>
          </a:prstGeom>
          <a:ln>
            <a:noFill/>
          </a:ln>
          <a:effectLst>
            <a:softEdge rad="112500"/>
          </a:effectLst>
        </p:spPr>
      </p:pic>
      <p:sp>
        <p:nvSpPr>
          <p:cNvPr id="4" name="Rectangle 3"/>
          <p:cNvSpPr>
            <a:spLocks noChangeArrowheads="1"/>
          </p:cNvSpPr>
          <p:nvPr/>
        </p:nvSpPr>
        <p:spPr bwMode="auto">
          <a:xfrm>
            <a:off x="0" y="2286000"/>
            <a:ext cx="4786313" cy="4400550"/>
          </a:xfrm>
          <a:prstGeom prst="rect">
            <a:avLst/>
          </a:prstGeom>
          <a:noFill/>
          <a:ln w="9525">
            <a:noFill/>
            <a:miter lim="800000"/>
            <a:headEnd/>
            <a:tailEnd/>
          </a:ln>
        </p:spPr>
        <p:txBody>
          <a:bodyPr>
            <a:spAutoFit/>
          </a:bodyPr>
          <a:lstStyle/>
          <a:p>
            <a:pPr>
              <a:buFont typeface="Wingdings" pitchFamily="2" charset="2"/>
              <a:buChar char="§"/>
            </a:pPr>
            <a:r>
              <a:rPr lang="lv-LV" sz="2800" b="1"/>
              <a:t>Nekas</a:t>
            </a:r>
            <a:r>
              <a:rPr lang="lv-LV" sz="2800"/>
              <a:t> </a:t>
            </a:r>
            <a:r>
              <a:rPr lang="lv-LV" sz="2800" b="1"/>
              <a:t>Dievu nesadusmo </a:t>
            </a:r>
            <a:r>
              <a:rPr lang="lv-LV" sz="2800"/>
              <a:t>tik ļoti kā </a:t>
            </a:r>
            <a:r>
              <a:rPr lang="lv-LV" sz="2800" b="1"/>
              <a:t>cilvēks</a:t>
            </a:r>
            <a:r>
              <a:rPr lang="lv-LV" sz="2800"/>
              <a:t>, kas pats ir </a:t>
            </a:r>
            <a:r>
              <a:rPr lang="lv-LV" sz="2800" b="1"/>
              <a:t>saņēmis piedošanu</a:t>
            </a:r>
            <a:r>
              <a:rPr lang="lv-LV" sz="2800"/>
              <a:t>, un </a:t>
            </a:r>
            <a:r>
              <a:rPr lang="lv-LV" sz="2800" b="1"/>
              <a:t>tālāk citiem nepiedod</a:t>
            </a:r>
            <a:r>
              <a:rPr lang="lv-LV" sz="2800"/>
              <a:t>. </a:t>
            </a:r>
          </a:p>
          <a:p>
            <a:pPr>
              <a:buFont typeface="Wingdings" pitchFamily="2" charset="2"/>
              <a:buChar char="§"/>
            </a:pPr>
            <a:r>
              <a:rPr lang="lv-LV" sz="2800" b="1"/>
              <a:t>Nepiedošana</a:t>
            </a:r>
            <a:r>
              <a:rPr lang="lv-LV" sz="2800"/>
              <a:t> nav savienojama ar </a:t>
            </a:r>
            <a:r>
              <a:rPr lang="lv-LV" sz="2800" b="1"/>
              <a:t>glābjošu ticību</a:t>
            </a:r>
            <a:r>
              <a:rPr lang="lv-LV" sz="2800"/>
              <a:t>. </a:t>
            </a:r>
          </a:p>
          <a:p>
            <a:pPr>
              <a:buFont typeface="Wingdings" pitchFamily="2" charset="2"/>
              <a:buChar char="§"/>
            </a:pPr>
            <a:r>
              <a:rPr lang="lv-LV" sz="2800"/>
              <a:t>Ja tu </a:t>
            </a:r>
            <a:r>
              <a:rPr lang="lv-LV" sz="2800" b="1"/>
              <a:t>nevari piedot</a:t>
            </a:r>
            <a:r>
              <a:rPr lang="lv-LV" sz="2800"/>
              <a:t>, tad tu </a:t>
            </a:r>
            <a:r>
              <a:rPr lang="lv-LV" sz="2800" b="1"/>
              <a:t>pats neesi aptvēris Dieva piedošanas lielumu!</a:t>
            </a:r>
            <a:endParaRPr lang="lv-LV" sz="28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 calcmode="lin" valueType="num">
                                      <p:cBhvr additive="base">
                                        <p:cTn id="7" dur="500" fill="hold"/>
                                        <p:tgtEl>
                                          <p:spTgt spid="174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0">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294"/>
                                        </p:tgtEl>
                                        <p:attrNameLst>
                                          <p:attrName>style.visibility</p:attrName>
                                        </p:attrNameLst>
                                      </p:cBhvr>
                                      <p:to>
                                        <p:strVal val="visible"/>
                                      </p:to>
                                    </p:set>
                                    <p:anim calcmode="lin" valueType="num">
                                      <p:cBhvr additive="base">
                                        <p:cTn id="12" dur="500" fill="hold"/>
                                        <p:tgtEl>
                                          <p:spTgt spid="12294"/>
                                        </p:tgtEl>
                                        <p:attrNameLst>
                                          <p:attrName>ppt_x</p:attrName>
                                        </p:attrNameLst>
                                      </p:cBhvr>
                                      <p:tavLst>
                                        <p:tav tm="0">
                                          <p:val>
                                            <p:strVal val="#ppt_x"/>
                                          </p:val>
                                        </p:tav>
                                        <p:tav tm="100000">
                                          <p:val>
                                            <p:strVal val="#ppt_x"/>
                                          </p:val>
                                        </p:tav>
                                      </p:tavLst>
                                    </p:anim>
                                    <p:anim calcmode="lin" valueType="num">
                                      <p:cBhvr additive="base">
                                        <p:cTn id="13" dur="500" fill="hold"/>
                                        <p:tgtEl>
                                          <p:spTgt spid="1229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 calcmode="lin" valueType="num">
                                      <p:cBhvr additive="base">
                                        <p:cTn id="2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2080</TotalTime>
  <Words>950</Words>
  <Application>Microsoft Office PowerPoint</Application>
  <PresentationFormat>On-screen Show (4:3)</PresentationFormat>
  <Paragraphs>61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Mt.18:23-35 “Lielā piedošana”</vt:lpstr>
      <vt:lpstr>Mt.18:23-35 Lielā piedošana</vt:lpstr>
      <vt:lpstr>Vai te ir runa par naudu?</vt:lpstr>
      <vt:lpstr>10 000 talenti</vt:lpstr>
      <vt:lpstr>Slide 5</vt:lpstr>
      <vt:lpstr>Mūsu Tēvs debesīs lūgšanā mēs lūdzam: Un piedod mums mūsu parādus, kā arī mēs piedodam saviem parādniekiem </vt:lpstr>
      <vt:lpstr>Slide 7</vt:lpstr>
      <vt:lpstr>Slide 8</vt:lpstr>
      <vt:lpstr>Slide 9</vt:lpstr>
      <vt:lpstr>Kā es varu piedot?</vt:lpstr>
      <vt:lpstr>Mūsu Tēvs debesīs lūgšanā mēs lūdzam: Un piedod mums mūsu parādus, kā arī mēs piedodam saviem parādniekiem </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75</cp:revision>
  <dcterms:created xsi:type="dcterms:W3CDTF">2010-10-07T14:46:11Z</dcterms:created>
  <dcterms:modified xsi:type="dcterms:W3CDTF">2018-10-15T06:51:11Z</dcterms:modified>
</cp:coreProperties>
</file>