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7" r:id="rId3"/>
    <p:sldId id="288" r:id="rId4"/>
    <p:sldId id="297" r:id="rId5"/>
    <p:sldId id="300" r:id="rId6"/>
    <p:sldId id="301" r:id="rId7"/>
    <p:sldId id="289" r:id="rId8"/>
    <p:sldId id="291" r:id="rId9"/>
    <p:sldId id="292" r:id="rId10"/>
    <p:sldId id="302" r:id="rId11"/>
    <p:sldId id="290" r:id="rId12"/>
    <p:sldId id="294" r:id="rId13"/>
    <p:sldId id="296" r:id="rId14"/>
    <p:sldId id="293" r:id="rId15"/>
    <p:sldId id="304" r:id="rId16"/>
    <p:sldId id="306" r:id="rId17"/>
    <p:sldId id="305"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11/6/2021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Jņ.atkl.3:11-18 Zvēra zīme</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7.nov.2021.</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0242" name="Picture 2" descr="Is the Mark of the Beast a Biochip? – Discipleship Group™"/>
          <p:cNvPicPr>
            <a:picLocks noChangeAspect="1" noChangeArrowheads="1"/>
          </p:cNvPicPr>
          <p:nvPr/>
        </p:nvPicPr>
        <p:blipFill>
          <a:blip r:embed="rId3" cstate="print"/>
          <a:srcRect/>
          <a:stretch>
            <a:fillRect/>
          </a:stretch>
        </p:blipFill>
        <p:spPr bwMode="auto">
          <a:xfrm>
            <a:off x="683568" y="1412776"/>
            <a:ext cx="7848872" cy="519273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1268760"/>
            <a:ext cx="9144000" cy="1081088"/>
          </a:xfrm>
        </p:spPr>
        <p:txBody>
          <a:bodyPr/>
          <a:lstStyle/>
          <a:p>
            <a:pPr marL="0" indent="0" algn="just">
              <a:lnSpc>
                <a:spcPct val="80000"/>
              </a:lnSpc>
              <a:spcBef>
                <a:spcPct val="0"/>
              </a:spcBef>
              <a:buFontTx/>
              <a:buNone/>
            </a:pPr>
            <a:r>
              <a:rPr lang="lv-LV" sz="2800" b="1" i="1" dirty="0" smtClean="0"/>
              <a:t>Mt.24</a:t>
            </a:r>
            <a:r>
              <a:rPr lang="lv-LV" sz="2800" i="1" dirty="0" smtClean="0"/>
              <a:t>: 37 Jo, kā bija </a:t>
            </a:r>
            <a:r>
              <a:rPr lang="lv-LV" sz="2800" i="1" dirty="0" err="1" smtClean="0"/>
              <a:t>Noas</a:t>
            </a:r>
            <a:r>
              <a:rPr lang="lv-LV" sz="2800" i="1" dirty="0" smtClean="0"/>
              <a:t> dienās, tā būs arī Cilvēka Dēla atnākšanas laikā; 38 jo, kā bija tajās dienās pirms plūdiem – tie rija un plītēja, precējās un tika precēti līdz </a:t>
            </a:r>
            <a:r>
              <a:rPr lang="lv-LV" sz="2800" i="1" dirty="0" err="1" smtClean="0"/>
              <a:t>Noa</a:t>
            </a:r>
            <a:r>
              <a:rPr lang="lv-LV" sz="2800" i="1" dirty="0" smtClean="0"/>
              <a:t> iegāja šķirstā, 39 un tie nenāca pie saprašanas, līdz sākās plūdi un aizrāva visus </a:t>
            </a:r>
          </a:p>
          <a:p>
            <a:pPr marL="0" indent="0" algn="just">
              <a:lnSpc>
                <a:spcPct val="80000"/>
              </a:lnSpc>
              <a:spcBef>
                <a:spcPct val="0"/>
              </a:spcBef>
              <a:buFontTx/>
              <a:buNone/>
            </a:pPr>
            <a:r>
              <a:rPr lang="lv-LV" sz="2800" b="1" i="1" dirty="0" smtClean="0"/>
              <a:t>Jņ.atkl.14:8</a:t>
            </a:r>
            <a:r>
              <a:rPr lang="lv-LV" sz="2800" i="1" dirty="0" smtClean="0"/>
              <a:t> Kritusi, kritusi lielā Bābele, kas apdzirdījusi visas tautas ar savas netiklības dusmu vīnu.</a:t>
            </a:r>
          </a:p>
          <a:p>
            <a:pPr marL="0" indent="0" algn="just">
              <a:lnSpc>
                <a:spcPct val="80000"/>
              </a:lnSpc>
              <a:spcBef>
                <a:spcPct val="0"/>
              </a:spcBef>
              <a:buFontTx/>
              <a:buNone/>
            </a:pPr>
            <a:endParaRPr lang="lv-LV" sz="2800" i="1" dirty="0" smtClean="0"/>
          </a:p>
        </p:txBody>
      </p:sp>
      <p:sp>
        <p:nvSpPr>
          <p:cNvPr id="7" name="Rectangle 6"/>
          <p:cNvSpPr>
            <a:spLocks noChangeArrowheads="1"/>
          </p:cNvSpPr>
          <p:nvPr/>
        </p:nvSpPr>
        <p:spPr bwMode="auto">
          <a:xfrm>
            <a:off x="0" y="3933056"/>
            <a:ext cx="5929313" cy="2677656"/>
          </a:xfrm>
          <a:prstGeom prst="rect">
            <a:avLst/>
          </a:prstGeom>
          <a:noFill/>
          <a:ln w="9525">
            <a:noFill/>
            <a:miter lim="800000"/>
            <a:headEnd/>
            <a:tailEnd/>
          </a:ln>
        </p:spPr>
        <p:txBody>
          <a:bodyPr>
            <a:spAutoFit/>
          </a:bodyPr>
          <a:lstStyle/>
          <a:p>
            <a:pPr>
              <a:buFontTx/>
              <a:buChar char="•"/>
            </a:pPr>
            <a:r>
              <a:rPr lang="lv-LV" sz="2800" dirty="0" smtClean="0"/>
              <a:t>Viss </a:t>
            </a:r>
            <a:r>
              <a:rPr lang="lv-LV" sz="2800" dirty="0"/>
              <a:t>jau apkārt </a:t>
            </a:r>
            <a:r>
              <a:rPr lang="lv-LV" sz="2800" b="1" dirty="0"/>
              <a:t>notikās tad </a:t>
            </a:r>
            <a:r>
              <a:rPr lang="lv-LV" sz="2800" dirty="0"/>
              <a:t>un arī </a:t>
            </a:r>
            <a:r>
              <a:rPr lang="lv-LV" sz="2800" b="1" dirty="0"/>
              <a:t>pēdējās dienās</a:t>
            </a:r>
            <a:r>
              <a:rPr lang="lv-LV" sz="2800" dirty="0"/>
              <a:t>: būs </a:t>
            </a:r>
            <a:r>
              <a:rPr lang="lv-LV" sz="2800" b="1" dirty="0"/>
              <a:t>ekonomiska</a:t>
            </a:r>
            <a:r>
              <a:rPr lang="lv-LV" sz="2800" dirty="0"/>
              <a:t> </a:t>
            </a:r>
            <a:r>
              <a:rPr lang="lv-LV" sz="2800" b="1" dirty="0"/>
              <a:t>izaugsme</a:t>
            </a:r>
            <a:r>
              <a:rPr lang="lv-LV" sz="2800" dirty="0"/>
              <a:t>, cilvēki dzīvos </a:t>
            </a:r>
            <a:r>
              <a:rPr lang="lv-LV" sz="2800" b="1" dirty="0"/>
              <a:t>pārticībā</a:t>
            </a:r>
            <a:r>
              <a:rPr lang="lv-LV" sz="2800" dirty="0"/>
              <a:t>, bet reizē arī </a:t>
            </a:r>
            <a:r>
              <a:rPr lang="lv-LV" sz="2800" b="1" dirty="0"/>
              <a:t>visa veida izlaidībā:</a:t>
            </a:r>
            <a:r>
              <a:rPr lang="lv-LV" sz="2800" dirty="0"/>
              <a:t> </a:t>
            </a:r>
            <a:r>
              <a:rPr lang="lv-LV" sz="2800" b="1" dirty="0"/>
              <a:t>garīgā elkdievība</a:t>
            </a:r>
            <a:r>
              <a:rPr lang="lv-LV" sz="2800" dirty="0"/>
              <a:t>, </a:t>
            </a:r>
            <a:r>
              <a:rPr lang="lv-LV" sz="2800" b="1" dirty="0" smtClean="0"/>
              <a:t>pārēšanās, varmācība</a:t>
            </a:r>
            <a:r>
              <a:rPr lang="lv-LV" sz="2800" dirty="0" smtClean="0"/>
              <a:t> </a:t>
            </a:r>
            <a:r>
              <a:rPr lang="lv-LV" sz="2800" dirty="0"/>
              <a:t>un </a:t>
            </a:r>
            <a:r>
              <a:rPr lang="lv-LV" sz="2800" b="1" dirty="0"/>
              <a:t>seksuāla izlaidība</a:t>
            </a:r>
            <a:r>
              <a:rPr lang="lv-LV" sz="2800" dirty="0"/>
              <a:t>.</a:t>
            </a:r>
          </a:p>
        </p:txBody>
      </p:sp>
      <p:sp>
        <p:nvSpPr>
          <p:cNvPr id="5124" name="Slide Number Placeholder 3"/>
          <p:cNvSpPr>
            <a:spLocks noGrp="1"/>
          </p:cNvSpPr>
          <p:nvPr>
            <p:ph type="sldNum" sz="quarter" idx="12"/>
          </p:nvPr>
        </p:nvSpPr>
        <p:spPr>
          <a:noFill/>
        </p:spPr>
        <p:txBody>
          <a:bodyPr/>
          <a:lstStyle/>
          <a:p>
            <a:fld id="{2F793659-1199-4892-A45F-82CD3F537B67}" type="slidenum">
              <a:rPr lang="lv-LV" smtClean="0">
                <a:latin typeface="Arial" pitchFamily="34" charset="0"/>
              </a:rPr>
              <a:pPr/>
              <a:t>10</a:t>
            </a:fld>
            <a:endParaRPr lang="lv-LV" smtClean="0">
              <a:latin typeface="Arial" pitchFamily="34" charset="0"/>
            </a:endParaRPr>
          </a:p>
        </p:txBody>
      </p:sp>
      <p:pic>
        <p:nvPicPr>
          <p:cNvPr id="10" name="Picture 8"/>
          <p:cNvPicPr>
            <a:picLocks noChangeAspect="1" noChangeArrowheads="1"/>
          </p:cNvPicPr>
          <p:nvPr/>
        </p:nvPicPr>
        <p:blipFill>
          <a:blip r:embed="rId2" cstate="print"/>
          <a:srcRect/>
          <a:stretch>
            <a:fillRect/>
          </a:stretch>
        </p:blipFill>
        <p:spPr bwMode="auto">
          <a:xfrm>
            <a:off x="5796136" y="3861049"/>
            <a:ext cx="3347864" cy="29969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2"/>
          <p:cNvSpPr txBox="1">
            <a:spLocks noChangeArrowheads="1"/>
          </p:cNvSpPr>
          <p:nvPr/>
        </p:nvSpPr>
        <p:spPr bwMode="auto">
          <a:xfrm>
            <a:off x="0" y="129828"/>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4.Ekonomiska Labklājība</a:t>
            </a:r>
          </a:p>
          <a:p>
            <a:pPr marL="514350" indent="-514350" algn="ctr"/>
            <a:r>
              <a:rPr lang="lv-LV" sz="4400" b="1" dirty="0" smtClean="0"/>
              <a:t>5.Visa veida izvirtība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0244">
                                            <p:txEl>
                                              <p:pRg st="1" end="1"/>
                                            </p:txEl>
                                          </p:spTgt>
                                        </p:tgtEl>
                                        <p:attrNameLst>
                                          <p:attrName>style.visibility</p:attrName>
                                        </p:attrNameLst>
                                      </p:cBhvr>
                                      <p:to>
                                        <p:strVal val="visible"/>
                                      </p:to>
                                    </p:set>
                                    <p:anim calcmode="lin" valueType="num">
                                      <p:cBhvr additive="base">
                                        <p:cTn id="17"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4">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836712"/>
            <a:ext cx="9540875" cy="1204913"/>
          </a:xfrm>
        </p:spPr>
        <p:txBody>
          <a:bodyPr/>
          <a:lstStyle/>
          <a:p>
            <a:pPr algn="just" eaLnBrk="1" hangingPunct="1">
              <a:lnSpc>
                <a:spcPct val="80000"/>
              </a:lnSpc>
              <a:buFontTx/>
              <a:buNone/>
            </a:pPr>
            <a:r>
              <a:rPr lang="lv-LV" sz="2800" i="1" dirty="0" smtClean="0"/>
              <a:t>    </a:t>
            </a:r>
            <a:r>
              <a:rPr lang="lv-LV" sz="2800" b="1" i="1" dirty="0" smtClean="0"/>
              <a:t>Mt.24</a:t>
            </a:r>
            <a:r>
              <a:rPr lang="lv-LV" sz="2800" i="1" dirty="0" smtClean="0"/>
              <a:t>: 29 Bet tūdaļ pēc šā laika bēdām saule aptumšosies, mēness nedos sava spīduma, zvaigznes kritīs no debesīm un debess stiprumi kustēsies. 30 Un tad Cilvēka Dēla zīme parādīsies pie debesīm, un tad visas ciltis virs zemes vaimanās un redzēs Cilvēka Dēlu nākam debess padebešos ar lielu spēku un godību. </a:t>
            </a:r>
            <a:endParaRPr lang="lv-LV" sz="2600" i="1" dirty="0" smtClean="0"/>
          </a:p>
        </p:txBody>
      </p:sp>
      <p:sp>
        <p:nvSpPr>
          <p:cNvPr id="7" name="Rectangle 6"/>
          <p:cNvSpPr>
            <a:spLocks noChangeArrowheads="1"/>
          </p:cNvSpPr>
          <p:nvPr/>
        </p:nvSpPr>
        <p:spPr bwMode="auto">
          <a:xfrm>
            <a:off x="0" y="2915066"/>
            <a:ext cx="6300788" cy="3970318"/>
          </a:xfrm>
          <a:prstGeom prst="rect">
            <a:avLst/>
          </a:prstGeom>
          <a:noFill/>
          <a:ln w="9525">
            <a:noFill/>
            <a:miter lim="800000"/>
            <a:headEnd/>
            <a:tailEnd/>
          </a:ln>
        </p:spPr>
        <p:txBody>
          <a:bodyPr>
            <a:spAutoFit/>
          </a:bodyPr>
          <a:lstStyle/>
          <a:p>
            <a:pPr>
              <a:buFont typeface="Arial" pitchFamily="34" charset="0"/>
              <a:buChar char="•"/>
            </a:pPr>
            <a:r>
              <a:rPr lang="lv-LV" sz="2800" dirty="0" smtClean="0"/>
              <a:t>Vai </a:t>
            </a:r>
            <a:r>
              <a:rPr lang="lv-LV" sz="2800" b="1" dirty="0" smtClean="0"/>
              <a:t>debesu ķermeņi </a:t>
            </a:r>
            <a:r>
              <a:rPr lang="lv-LV" sz="2800" dirty="0" smtClean="0"/>
              <a:t>vai </a:t>
            </a:r>
            <a:r>
              <a:rPr lang="lv-LV" sz="2800" b="1" dirty="0" smtClean="0"/>
              <a:t>līdzība</a:t>
            </a:r>
            <a:r>
              <a:rPr lang="lv-LV" sz="2800" dirty="0" smtClean="0"/>
              <a:t>?</a:t>
            </a:r>
          </a:p>
          <a:p>
            <a:pPr>
              <a:buFont typeface="Arial" pitchFamily="34" charset="0"/>
              <a:buChar char="•"/>
            </a:pPr>
            <a:r>
              <a:rPr lang="lv-LV" sz="2800" b="1" dirty="0" smtClean="0"/>
              <a:t>Saule</a:t>
            </a:r>
            <a:r>
              <a:rPr lang="lv-LV" sz="2800" dirty="0" smtClean="0"/>
              <a:t> </a:t>
            </a:r>
            <a:r>
              <a:rPr lang="lv-LV" sz="2800" dirty="0"/>
              <a:t>– </a:t>
            </a:r>
            <a:r>
              <a:rPr lang="lv-LV" sz="2800" dirty="0" smtClean="0"/>
              <a:t>Kristus mācība </a:t>
            </a:r>
            <a:r>
              <a:rPr lang="lv-LV" sz="2800" dirty="0"/>
              <a:t>aptumšosies</a:t>
            </a:r>
            <a:endParaRPr lang="en-US" sz="2800" dirty="0"/>
          </a:p>
          <a:p>
            <a:pPr>
              <a:buFont typeface="Arial" pitchFamily="34" charset="0"/>
              <a:buChar char="•"/>
            </a:pPr>
            <a:r>
              <a:rPr lang="lv-LV" sz="2800" b="1" dirty="0"/>
              <a:t>Mēness spīduma aptumšums</a:t>
            </a:r>
            <a:r>
              <a:rPr lang="lv-LV" sz="2800" dirty="0"/>
              <a:t> – Baznīcas dievatziņa mazināsies</a:t>
            </a:r>
            <a:endParaRPr lang="en-US" sz="2800" dirty="0"/>
          </a:p>
          <a:p>
            <a:pPr>
              <a:buFont typeface="Arial" pitchFamily="34" charset="0"/>
              <a:buChar char="•"/>
            </a:pPr>
            <a:r>
              <a:rPr lang="lv-LV" sz="2800" b="1" dirty="0"/>
              <a:t>Zvaigznes kritīs</a:t>
            </a:r>
            <a:r>
              <a:rPr lang="lv-LV" sz="2800" dirty="0"/>
              <a:t> – mācītāji, </a:t>
            </a:r>
            <a:r>
              <a:rPr lang="lv-LV" sz="2800" dirty="0" smtClean="0"/>
              <a:t>sludinātāji arī kritīs. Kad </a:t>
            </a:r>
            <a:r>
              <a:rPr lang="lv-LV" sz="2800" b="1" dirty="0" smtClean="0"/>
              <a:t>saule nodziest</a:t>
            </a:r>
            <a:r>
              <a:rPr lang="lv-LV" sz="2800" dirty="0" smtClean="0"/>
              <a:t>, tad ir </a:t>
            </a:r>
            <a:r>
              <a:rPr lang="lv-LV" sz="2800" b="1" dirty="0" smtClean="0"/>
              <a:t>zvaigznes</a:t>
            </a:r>
            <a:r>
              <a:rPr lang="lv-LV" sz="2800" dirty="0" smtClean="0"/>
              <a:t>, kā </a:t>
            </a:r>
            <a:r>
              <a:rPr lang="lv-LV" sz="2800" b="1" dirty="0" err="1" smtClean="0"/>
              <a:t>orentieri</a:t>
            </a:r>
            <a:r>
              <a:rPr lang="lv-LV" sz="2800" b="1" dirty="0" smtClean="0"/>
              <a:t> tumsā</a:t>
            </a:r>
            <a:r>
              <a:rPr lang="lv-LV" sz="2800" dirty="0" smtClean="0"/>
              <a:t>, bet </a:t>
            </a:r>
            <a:r>
              <a:rPr lang="lv-LV" sz="2800" b="1" dirty="0" smtClean="0"/>
              <a:t>ja tās krīt, </a:t>
            </a:r>
            <a:r>
              <a:rPr lang="lv-LV" sz="2800" dirty="0" smtClean="0"/>
              <a:t>tad </a:t>
            </a:r>
            <a:r>
              <a:rPr lang="lv-LV" sz="2800" b="1" dirty="0" smtClean="0"/>
              <a:t>pēc</a:t>
            </a:r>
            <a:r>
              <a:rPr lang="lv-LV" sz="2800" dirty="0" smtClean="0"/>
              <a:t> kā lai </a:t>
            </a:r>
            <a:r>
              <a:rPr lang="lv-LV" sz="2800" b="1" dirty="0" smtClean="0"/>
              <a:t>vadās</a:t>
            </a:r>
            <a:r>
              <a:rPr lang="lv-LV" sz="2800" dirty="0" smtClean="0"/>
              <a:t>. </a:t>
            </a:r>
            <a:endParaRPr lang="lv-LV" sz="2800" dirty="0"/>
          </a:p>
        </p:txBody>
      </p:sp>
      <p:pic>
        <p:nvPicPr>
          <p:cNvPr id="10246" name="Picture 6" descr="http://3.bp.blogspot.com/_81NYLsUHnxU/S5U8e8RYxpI/AAAAAAAAAVc/mBkbzAoz8vg/s400/Falling-Stars-.png"/>
          <p:cNvPicPr>
            <a:picLocks noChangeAspect="1" noChangeArrowheads="1"/>
          </p:cNvPicPr>
          <p:nvPr/>
        </p:nvPicPr>
        <p:blipFill>
          <a:blip r:embed="rId2" cstate="print"/>
          <a:srcRect/>
          <a:stretch>
            <a:fillRect/>
          </a:stretch>
        </p:blipFill>
        <p:spPr bwMode="auto">
          <a:xfrm>
            <a:off x="6156176" y="2852936"/>
            <a:ext cx="2987824" cy="4005064"/>
          </a:xfrm>
          <a:prstGeom prst="rect">
            <a:avLst/>
          </a:prstGeom>
          <a:ln>
            <a:noFill/>
          </a:ln>
          <a:effectLst>
            <a:softEdge rad="112500"/>
          </a:effectLst>
        </p:spPr>
      </p:pic>
      <p:sp>
        <p:nvSpPr>
          <p:cNvPr id="5"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6.Garīga aptumšošanās baznīcā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246"/>
                                        </p:tgtEl>
                                        <p:attrNameLst>
                                          <p:attrName>style.visibility</p:attrName>
                                        </p:attrNameLst>
                                      </p:cBhvr>
                                      <p:to>
                                        <p:strVal val="visible"/>
                                      </p:to>
                                    </p:set>
                                    <p:anim calcmode="lin" valueType="num">
                                      <p:cBhvr additive="base">
                                        <p:cTn id="17" dur="500" fill="hold"/>
                                        <p:tgtEl>
                                          <p:spTgt spid="10246"/>
                                        </p:tgtEl>
                                        <p:attrNameLst>
                                          <p:attrName>ppt_x</p:attrName>
                                        </p:attrNameLst>
                                      </p:cBhvr>
                                      <p:tavLst>
                                        <p:tav tm="0">
                                          <p:val>
                                            <p:strVal val="#ppt_x"/>
                                          </p:val>
                                        </p:tav>
                                        <p:tav tm="100000">
                                          <p:val>
                                            <p:strVal val="#ppt_x"/>
                                          </p:val>
                                        </p:tav>
                                      </p:tavLst>
                                    </p:anim>
                                    <p:anim calcmode="lin" valueType="num">
                                      <p:cBhvr additive="base">
                                        <p:cTn id="18" dur="500" fill="hold"/>
                                        <p:tgtEl>
                                          <p:spTgt spid="102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2" name="Picture 2" descr="Complete Babel 7 Guide for Beginners | by OnlyKiosk Dev Tech | Medium"/>
          <p:cNvPicPr>
            <a:picLocks noChangeAspect="1" noChangeArrowheads="1"/>
          </p:cNvPicPr>
          <p:nvPr/>
        </p:nvPicPr>
        <p:blipFill>
          <a:blip r:embed="rId2" cstate="print"/>
          <a:srcRect l="12600" r="37582"/>
          <a:stretch>
            <a:fillRect/>
          </a:stretch>
        </p:blipFill>
        <p:spPr bwMode="auto">
          <a:xfrm>
            <a:off x="6012160" y="1628800"/>
            <a:ext cx="3131840" cy="2808312"/>
          </a:xfrm>
          <a:prstGeom prst="rect">
            <a:avLst/>
          </a:prstGeom>
          <a:ln>
            <a:noFill/>
          </a:ln>
          <a:effectLst>
            <a:softEdge rad="112500"/>
          </a:effectLst>
        </p:spPr>
      </p:pic>
      <p:sp>
        <p:nvSpPr>
          <p:cNvPr id="7" name="Rectangle 6"/>
          <p:cNvSpPr>
            <a:spLocks noChangeArrowheads="1"/>
          </p:cNvSpPr>
          <p:nvPr/>
        </p:nvSpPr>
        <p:spPr bwMode="auto">
          <a:xfrm>
            <a:off x="0" y="2025908"/>
            <a:ext cx="6300788" cy="4832092"/>
          </a:xfrm>
          <a:prstGeom prst="rect">
            <a:avLst/>
          </a:prstGeom>
          <a:noFill/>
          <a:ln w="9525">
            <a:noFill/>
            <a:miter lim="800000"/>
            <a:headEnd/>
            <a:tailEnd/>
          </a:ln>
        </p:spPr>
        <p:txBody>
          <a:bodyPr>
            <a:spAutoFit/>
          </a:bodyPr>
          <a:lstStyle/>
          <a:p>
            <a:pPr>
              <a:buFont typeface="Arial" pitchFamily="34" charset="0"/>
              <a:buChar char="•"/>
            </a:pPr>
            <a:r>
              <a:rPr lang="lv-LV" sz="2800" dirty="0" smtClean="0"/>
              <a:t>Kopš 1960.g. vērojams </a:t>
            </a:r>
            <a:r>
              <a:rPr lang="lv-LV" sz="2800" b="1" dirty="0" smtClean="0"/>
              <a:t>baznīcas noriets</a:t>
            </a:r>
            <a:r>
              <a:rPr lang="lv-LV" sz="2800" dirty="0" smtClean="0"/>
              <a:t>, liela </a:t>
            </a:r>
            <a:r>
              <a:rPr lang="lv-LV" sz="2800" b="1" dirty="0" smtClean="0"/>
              <a:t>masveida novirzīšanās </a:t>
            </a:r>
            <a:r>
              <a:rPr lang="lv-LV" sz="2800" dirty="0" smtClean="0"/>
              <a:t>no </a:t>
            </a:r>
            <a:r>
              <a:rPr lang="lv-LV" sz="2800" b="1" dirty="0" smtClean="0"/>
              <a:t>Dieva Vārda autoritātes</a:t>
            </a:r>
            <a:r>
              <a:rPr lang="lv-LV" sz="2800" dirty="0" smtClean="0"/>
              <a:t>, gan </a:t>
            </a:r>
            <a:r>
              <a:rPr lang="lv-LV" sz="2800" b="1" dirty="0" smtClean="0"/>
              <a:t>luterāņu </a:t>
            </a:r>
            <a:r>
              <a:rPr lang="lv-LV" sz="2800" b="1" dirty="0" smtClean="0"/>
              <a:t>Baznīcā</a:t>
            </a:r>
            <a:r>
              <a:rPr lang="lv-LV" sz="2800" dirty="0" smtClean="0"/>
              <a:t>, gan arī </a:t>
            </a:r>
            <a:r>
              <a:rPr lang="lv-LV" sz="2800" b="1" dirty="0" smtClean="0"/>
              <a:t>Romas katoļu </a:t>
            </a:r>
            <a:r>
              <a:rPr lang="lv-LV" sz="2800" b="1" dirty="0" smtClean="0"/>
              <a:t>Baznīcā</a:t>
            </a:r>
            <a:r>
              <a:rPr lang="lv-LV" sz="2800" dirty="0" smtClean="0"/>
              <a:t>.</a:t>
            </a:r>
          </a:p>
          <a:p>
            <a:pPr>
              <a:buFont typeface="Arial" pitchFamily="34" charset="0"/>
              <a:buChar char="•"/>
            </a:pPr>
            <a:r>
              <a:rPr lang="lv-LV" sz="2800" b="1" dirty="0" smtClean="0"/>
              <a:t>Luterāņu</a:t>
            </a:r>
            <a:r>
              <a:rPr lang="lv-LV" sz="2800" dirty="0" smtClean="0"/>
              <a:t> baznīcās pasaulē </a:t>
            </a:r>
            <a:r>
              <a:rPr lang="lv-LV" sz="2800" b="1" dirty="0" smtClean="0"/>
              <a:t>pieaug atbalsts </a:t>
            </a:r>
            <a:r>
              <a:rPr lang="lv-LV" sz="2800" dirty="0" smtClean="0"/>
              <a:t>visāda veida </a:t>
            </a:r>
            <a:r>
              <a:rPr lang="lv-LV" sz="2800" b="1" dirty="0" err="1" smtClean="0"/>
              <a:t>izvirtībām</a:t>
            </a:r>
            <a:r>
              <a:rPr lang="lv-LV" sz="2800" dirty="0" smtClean="0"/>
              <a:t>.</a:t>
            </a:r>
          </a:p>
          <a:p>
            <a:pPr>
              <a:buFont typeface="Arial" pitchFamily="34" charset="0"/>
              <a:buChar char="•"/>
            </a:pPr>
            <a:r>
              <a:rPr lang="lv-LV" sz="2800" b="1" dirty="0" smtClean="0"/>
              <a:t>Romas katoļu </a:t>
            </a:r>
            <a:r>
              <a:rPr lang="lv-LV" sz="2800" dirty="0" smtClean="0"/>
              <a:t>baznīcā kopš 1962.gada </a:t>
            </a:r>
            <a:r>
              <a:rPr lang="lv-LV" sz="2800" b="1" dirty="0" smtClean="0"/>
              <a:t>II Vatikāna koncila </a:t>
            </a:r>
            <a:r>
              <a:rPr lang="lv-LV" sz="2800" dirty="0" smtClean="0"/>
              <a:t>vērojama </a:t>
            </a:r>
            <a:r>
              <a:rPr lang="lv-LV" sz="2800" b="1" dirty="0" smtClean="0"/>
              <a:t>virzība</a:t>
            </a:r>
            <a:r>
              <a:rPr lang="lv-LV" sz="2800" dirty="0" smtClean="0"/>
              <a:t> pretī </a:t>
            </a:r>
            <a:r>
              <a:rPr lang="lv-LV" sz="2800" b="1" dirty="0" smtClean="0"/>
              <a:t>visu reliģiju  apvienošana</a:t>
            </a:r>
            <a:r>
              <a:rPr lang="lv-LV" sz="2800" dirty="0" smtClean="0"/>
              <a:t>i zem </a:t>
            </a:r>
            <a:r>
              <a:rPr lang="lv-LV" sz="2800" b="1" dirty="0" smtClean="0"/>
              <a:t>pāvesta</a:t>
            </a:r>
            <a:r>
              <a:rPr lang="lv-LV" sz="2800" dirty="0" smtClean="0"/>
              <a:t>.</a:t>
            </a:r>
            <a:endParaRPr lang="lv-LV" sz="2800" dirty="0"/>
          </a:p>
        </p:txBody>
      </p:sp>
      <p:sp>
        <p:nvSpPr>
          <p:cNvPr id="5"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6.Garīga aptumšošanās baznīcā</a:t>
            </a:r>
          </a:p>
        </p:txBody>
      </p:sp>
      <p:sp>
        <p:nvSpPr>
          <p:cNvPr id="6" name="Rectangle 5"/>
          <p:cNvSpPr/>
          <p:nvPr/>
        </p:nvSpPr>
        <p:spPr>
          <a:xfrm>
            <a:off x="0" y="692696"/>
            <a:ext cx="9144000" cy="1384995"/>
          </a:xfrm>
          <a:prstGeom prst="rect">
            <a:avLst/>
          </a:prstGeom>
        </p:spPr>
        <p:txBody>
          <a:bodyPr wrap="square">
            <a:spAutoFit/>
          </a:bodyPr>
          <a:lstStyle/>
          <a:p>
            <a:r>
              <a:rPr lang="lv-LV" sz="2800" i="1" dirty="0" smtClean="0"/>
              <a:t>Jņ.at.14:8 Vēl cits eņģelis, otrs, sekoja un sauca: "Kritusi, kritusi lielā Bābele, kas apdzirdījusi visas tautas ar savas netiklības dusmu vīnu."</a:t>
            </a:r>
            <a:endParaRPr lang="lv-LV" sz="2800" i="1" dirty="0"/>
          </a:p>
        </p:txBody>
      </p:sp>
      <p:pic>
        <p:nvPicPr>
          <p:cNvPr id="8" name="Picture 5" descr="Be brave enough to dialogue, pope tells Thai religious leaders - Catholic  News Service"/>
          <p:cNvPicPr>
            <a:picLocks noChangeAspect="1" noChangeArrowheads="1"/>
          </p:cNvPicPr>
          <p:nvPr/>
        </p:nvPicPr>
        <p:blipFill>
          <a:blip r:embed="rId3" cstate="print"/>
          <a:srcRect/>
          <a:stretch>
            <a:fillRect/>
          </a:stretch>
        </p:blipFill>
        <p:spPr bwMode="auto">
          <a:xfrm>
            <a:off x="5868144" y="4365104"/>
            <a:ext cx="3275856" cy="22768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242"/>
                                        </p:tgtEl>
                                        <p:attrNameLst>
                                          <p:attrName>style.visibility</p:attrName>
                                        </p:attrNameLst>
                                      </p:cBhvr>
                                      <p:to>
                                        <p:strVal val="visible"/>
                                      </p:to>
                                    </p:set>
                                    <p:animEffect transition="in" filter="fade">
                                      <p:cBhvr>
                                        <p:cTn id="21" dur="2000"/>
                                        <p:tgtEl>
                                          <p:spTgt spid="10242"/>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3789040"/>
            <a:ext cx="6084168" cy="3108543"/>
          </a:xfrm>
          <a:prstGeom prst="rect">
            <a:avLst/>
          </a:prstGeom>
          <a:noFill/>
          <a:ln w="9525">
            <a:noFill/>
            <a:miter lim="800000"/>
            <a:headEnd/>
            <a:tailEnd/>
          </a:ln>
        </p:spPr>
        <p:txBody>
          <a:bodyPr wrap="square">
            <a:spAutoFit/>
          </a:bodyPr>
          <a:lstStyle/>
          <a:p>
            <a:pPr>
              <a:buFontTx/>
              <a:buChar char="•"/>
            </a:pPr>
            <a:r>
              <a:rPr lang="lv-LV" sz="2800" dirty="0" smtClean="0"/>
              <a:t>Kas ir </a:t>
            </a:r>
            <a:r>
              <a:rPr lang="lv-LV" sz="2800" b="1" dirty="0" smtClean="0"/>
              <a:t>Bābele</a:t>
            </a:r>
            <a:r>
              <a:rPr lang="lv-LV" sz="2800" dirty="0" smtClean="0"/>
              <a:t>? – </a:t>
            </a:r>
            <a:r>
              <a:rPr lang="lv-LV" sz="2800" b="1" dirty="0" smtClean="0"/>
              <a:t>Kritusī Baznīca</a:t>
            </a:r>
            <a:r>
              <a:rPr lang="lv-LV" sz="2800" dirty="0" smtClean="0"/>
              <a:t>, kam vajadzēja </a:t>
            </a:r>
            <a:r>
              <a:rPr lang="lv-LV" sz="2800" b="1" dirty="0" smtClean="0"/>
              <a:t>nest pestīšanu </a:t>
            </a:r>
            <a:r>
              <a:rPr lang="lv-LV" sz="2800" dirty="0" smtClean="0"/>
              <a:t>visai cilvēcei, bet kas to vairs nedara, bet </a:t>
            </a:r>
            <a:r>
              <a:rPr lang="lv-LV" sz="2800" b="1" dirty="0" smtClean="0"/>
              <a:t>māca viltus evaņģēliju </a:t>
            </a:r>
            <a:r>
              <a:rPr lang="lv-LV" sz="2800" dirty="0" smtClean="0"/>
              <a:t>un ved milzīgas </a:t>
            </a:r>
            <a:r>
              <a:rPr lang="lv-LV" sz="2800" b="1" dirty="0" smtClean="0"/>
              <a:t>cilvēku masas pazušanā</a:t>
            </a:r>
            <a:r>
              <a:rPr lang="lv-LV" sz="2800" dirty="0" smtClean="0"/>
              <a:t>.</a:t>
            </a:r>
          </a:p>
          <a:p>
            <a:pPr>
              <a:buFontTx/>
              <a:buChar char="•"/>
            </a:pPr>
            <a:r>
              <a:rPr lang="lv-LV" sz="2800" b="1" dirty="0" smtClean="0"/>
              <a:t>Aicinājums kristiešiem </a:t>
            </a:r>
            <a:r>
              <a:rPr lang="lv-LV" sz="2800" dirty="0" smtClean="0"/>
              <a:t>– </a:t>
            </a:r>
            <a:r>
              <a:rPr lang="lv-LV" sz="2800" b="1" dirty="0" smtClean="0"/>
              <a:t>neņemt daļu kritušās Baznīcas darbā</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13</a:t>
            </a:fld>
            <a:endParaRPr lang="lv-LV" smtClean="0"/>
          </a:p>
        </p:txBody>
      </p:sp>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6.Garīga aptumšošanās baznīcā</a:t>
            </a:r>
          </a:p>
        </p:txBody>
      </p:sp>
      <p:sp>
        <p:nvSpPr>
          <p:cNvPr id="8" name="Rectangle 7"/>
          <p:cNvSpPr/>
          <p:nvPr/>
        </p:nvSpPr>
        <p:spPr>
          <a:xfrm>
            <a:off x="0" y="692696"/>
            <a:ext cx="9144000" cy="3046988"/>
          </a:xfrm>
          <a:prstGeom prst="rect">
            <a:avLst/>
          </a:prstGeom>
        </p:spPr>
        <p:txBody>
          <a:bodyPr wrap="square">
            <a:spAutoFit/>
          </a:bodyPr>
          <a:lstStyle/>
          <a:p>
            <a:pPr algn="just"/>
            <a:r>
              <a:rPr lang="lv-LV" sz="2400" b="1" i="1" dirty="0" smtClean="0"/>
              <a:t>Jņ.atkl.18:2</a:t>
            </a:r>
            <a:r>
              <a:rPr lang="lv-LV" sz="2400" i="1" dirty="0" smtClean="0"/>
              <a:t> "Kritusi, kritusi lielā Bābele! Tā kļuvusi par ļauno garu mājokli, par visu </a:t>
            </a:r>
            <a:r>
              <a:rPr lang="lv-LV" sz="2400" b="1" i="1" dirty="0" smtClean="0"/>
              <a:t>nešķīsto garu mitekli </a:t>
            </a:r>
            <a:r>
              <a:rPr lang="lv-LV" sz="2400" i="1" dirty="0" smtClean="0"/>
              <a:t>un par visu nešķīsto un ienīsto putnu mitekli. 3 Jo visas </a:t>
            </a:r>
            <a:r>
              <a:rPr lang="lv-LV" sz="2400" b="1" i="1" dirty="0" smtClean="0"/>
              <a:t>tautas ir dzērušas no viņas netiklības dusmu vīna</a:t>
            </a:r>
            <a:r>
              <a:rPr lang="lv-LV" sz="2400" i="1" dirty="0" smtClean="0"/>
              <a:t>, un </a:t>
            </a:r>
            <a:r>
              <a:rPr lang="lv-LV" sz="2400" b="1" i="1" dirty="0" smtClean="0"/>
              <a:t>pasaules ķēniņi ir piekopuši netiklību </a:t>
            </a:r>
            <a:r>
              <a:rPr lang="lv-LV" sz="2400" i="1" dirty="0" smtClean="0"/>
              <a:t>ar viņu, un pasaules tirgoņi ir kļuvuši bagāti no viņas lielā greznuma.“ 4 Es dzirdēju vēl citu balsi no debesīm saucam: "</a:t>
            </a:r>
            <a:r>
              <a:rPr lang="lv-LV" sz="2400" b="1" i="1" dirty="0" smtClean="0"/>
              <a:t>Izejiet no viņas, Mana tauta, lai jums nebūtu dalības viņas grēkos un jūs neķertu viņas mocības</a:t>
            </a:r>
            <a:r>
              <a:rPr lang="lv-LV" sz="2400" i="1" dirty="0" smtClean="0"/>
              <a:t>.</a:t>
            </a:r>
            <a:endParaRPr lang="lv-LV" sz="2400" i="1" dirty="0"/>
          </a:p>
        </p:txBody>
      </p:sp>
      <p:pic>
        <p:nvPicPr>
          <p:cNvPr id="8194" name="Picture 2" descr="KINGDOM OF GOD CANDIDATE - Are U Qualified?: THE FALLEN CHURCH ……Is The  devil&amp;#39;s playground"/>
          <p:cNvPicPr>
            <a:picLocks noChangeAspect="1" noChangeArrowheads="1"/>
          </p:cNvPicPr>
          <p:nvPr/>
        </p:nvPicPr>
        <p:blipFill>
          <a:blip r:embed="rId2" cstate="print"/>
          <a:srcRect/>
          <a:stretch>
            <a:fillRect/>
          </a:stretch>
        </p:blipFill>
        <p:spPr bwMode="auto">
          <a:xfrm>
            <a:off x="6084168" y="3356991"/>
            <a:ext cx="2880320" cy="355049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fade">
                                      <p:cBhvr>
                                        <p:cTn id="21" dur="2000"/>
                                        <p:tgtEl>
                                          <p:spTgt spid="8194"/>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buFontTx/>
              <a:buNone/>
            </a:pPr>
            <a:r>
              <a:rPr lang="lv-LV" sz="2600" b="1" i="1" dirty="0" smtClean="0"/>
              <a:t>2.Tes.2: </a:t>
            </a:r>
            <a:r>
              <a:rPr lang="lv-LV" sz="2600" i="1" baseline="30000" dirty="0" smtClean="0"/>
              <a:t>3</a:t>
            </a:r>
            <a:r>
              <a:rPr lang="lv-LV" sz="2600" i="1" dirty="0" smtClean="0"/>
              <a:t> lai neviens jūs nekādi nemaldina. Jo tā diena nenāks, pirms nebūs iestājusies atkrišana</a:t>
            </a:r>
            <a:r>
              <a:rPr lang="lv-LV" sz="2600" dirty="0" smtClean="0"/>
              <a:t>, </a:t>
            </a:r>
            <a:r>
              <a:rPr lang="lv-LV" sz="2600" i="1" dirty="0" smtClean="0"/>
              <a:t>pirms nebūs iestājusies atkrišana un neatklāsies ļaunuma cilvēks</a:t>
            </a:r>
            <a:r>
              <a:rPr lang="lv-LV" sz="2600" dirty="0" smtClean="0"/>
              <a:t>, </a:t>
            </a:r>
            <a:r>
              <a:rPr lang="lv-LV" sz="2600" i="1" dirty="0" smtClean="0"/>
              <a:t>pazudināšanas dēls </a:t>
            </a:r>
            <a:r>
              <a:rPr lang="lv-LV" sz="2600" i="1" baseline="30000" dirty="0" smtClean="0"/>
              <a:t>4</a:t>
            </a:r>
            <a:r>
              <a:rPr lang="lv-LV" sz="2600" i="1" dirty="0" smtClean="0"/>
              <a:t>  naidnieks, kas sevi paaugstina pāri visam, ko sauc par Dievu vai svētumu, līdz beidzot viņš nebūs apsēdies Dieva templī, pasludinādams sevi par Dievu. </a:t>
            </a:r>
          </a:p>
        </p:txBody>
      </p:sp>
      <p:sp>
        <p:nvSpPr>
          <p:cNvPr id="7" name="Rectangle 6"/>
          <p:cNvSpPr>
            <a:spLocks noChangeArrowheads="1"/>
          </p:cNvSpPr>
          <p:nvPr/>
        </p:nvSpPr>
        <p:spPr bwMode="auto">
          <a:xfrm>
            <a:off x="0" y="2708920"/>
            <a:ext cx="6084168" cy="3970318"/>
          </a:xfrm>
          <a:prstGeom prst="rect">
            <a:avLst/>
          </a:prstGeom>
          <a:noFill/>
          <a:ln w="9525">
            <a:noFill/>
            <a:miter lim="800000"/>
            <a:headEnd/>
            <a:tailEnd/>
          </a:ln>
        </p:spPr>
        <p:txBody>
          <a:bodyPr wrap="square">
            <a:spAutoFit/>
          </a:bodyPr>
          <a:lstStyle/>
          <a:p>
            <a:pPr>
              <a:buFontTx/>
              <a:buChar char="•"/>
            </a:pPr>
            <a:r>
              <a:rPr lang="lv-LV" sz="2800" dirty="0" smtClean="0"/>
              <a:t>Šobrīd pasaules </a:t>
            </a:r>
            <a:r>
              <a:rPr lang="lv-LV" sz="2800" b="1" dirty="0" smtClean="0"/>
              <a:t>lielajās baznīcās </a:t>
            </a:r>
            <a:r>
              <a:rPr lang="lv-LV" sz="2800" dirty="0" smtClean="0"/>
              <a:t>ir </a:t>
            </a:r>
            <a:r>
              <a:rPr lang="lv-LV" sz="2800" b="1" dirty="0" smtClean="0"/>
              <a:t>daudz maldu mācību</a:t>
            </a:r>
            <a:r>
              <a:rPr lang="lv-LV" sz="2800" dirty="0" smtClean="0"/>
              <a:t>. </a:t>
            </a:r>
            <a:r>
              <a:rPr lang="lv-LV" sz="2800" b="1" dirty="0" smtClean="0"/>
              <a:t>Latvijas baznīcas </a:t>
            </a:r>
            <a:r>
              <a:rPr lang="lv-LV" sz="2800" dirty="0" smtClean="0"/>
              <a:t>ir patīkams </a:t>
            </a:r>
            <a:r>
              <a:rPr lang="lv-LV" sz="2800" b="1" dirty="0" smtClean="0"/>
              <a:t>izņēmums</a:t>
            </a:r>
            <a:r>
              <a:rPr lang="lv-LV" sz="2800" dirty="0" smtClean="0"/>
              <a:t>.</a:t>
            </a:r>
          </a:p>
          <a:p>
            <a:pPr>
              <a:buFontTx/>
              <a:buChar char="•"/>
            </a:pPr>
            <a:r>
              <a:rPr lang="lv-LV" sz="2800" dirty="0" smtClean="0"/>
              <a:t>Bet </a:t>
            </a:r>
            <a:r>
              <a:rPr lang="lv-LV" sz="2800" b="1" dirty="0" smtClean="0"/>
              <a:t>antikrists</a:t>
            </a:r>
            <a:r>
              <a:rPr lang="lv-LV" sz="2800" dirty="0" smtClean="0"/>
              <a:t> </a:t>
            </a:r>
            <a:r>
              <a:rPr lang="lv-LV" sz="2800" b="1" dirty="0" smtClean="0"/>
              <a:t>vēl nav atklājies</a:t>
            </a:r>
            <a:r>
              <a:rPr lang="lv-LV" sz="2800" dirty="0" smtClean="0"/>
              <a:t>!</a:t>
            </a:r>
          </a:p>
          <a:p>
            <a:pPr>
              <a:buFontTx/>
              <a:buChar char="•"/>
            </a:pPr>
            <a:r>
              <a:rPr lang="lv-LV" sz="2800" dirty="0" smtClean="0"/>
              <a:t>Pašās beigās atklāsies arī </a:t>
            </a:r>
            <a:r>
              <a:rPr lang="lv-LV" sz="2800" b="1" dirty="0" smtClean="0"/>
              <a:t>ļaunuma cilvēks</a:t>
            </a:r>
            <a:r>
              <a:rPr lang="lv-LV" sz="2800" dirty="0" smtClean="0"/>
              <a:t>, </a:t>
            </a:r>
            <a:r>
              <a:rPr lang="lv-LV" sz="2800" b="1" dirty="0" smtClean="0"/>
              <a:t>antikrists</a:t>
            </a:r>
            <a:r>
              <a:rPr lang="lv-LV" sz="2800" dirty="0" smtClean="0"/>
              <a:t>, </a:t>
            </a:r>
            <a:r>
              <a:rPr lang="lv-LV" sz="2800" b="1" dirty="0" smtClean="0"/>
              <a:t>pazudināšanas dēls</a:t>
            </a:r>
            <a:r>
              <a:rPr lang="lv-LV" sz="2800" dirty="0" smtClean="0"/>
              <a:t>, </a:t>
            </a:r>
            <a:r>
              <a:rPr lang="lv-LV" sz="2800" b="1" dirty="0" smtClean="0"/>
              <a:t>Dieva naidnieks</a:t>
            </a:r>
            <a:r>
              <a:rPr lang="lv-LV" sz="2800" dirty="0" smtClean="0"/>
              <a:t>, kas </a:t>
            </a:r>
            <a:r>
              <a:rPr lang="lv-LV" sz="2800" b="1" dirty="0" smtClean="0"/>
              <a:t>paaugstina sevi </a:t>
            </a:r>
            <a:r>
              <a:rPr lang="lv-LV" sz="2800" dirty="0" smtClean="0"/>
              <a:t>par visu, kas saucas </a:t>
            </a:r>
            <a:r>
              <a:rPr lang="lv-LV" sz="2800" b="1" dirty="0" smtClean="0"/>
              <a:t>Dievs</a:t>
            </a:r>
            <a:r>
              <a:rPr lang="lv-LV" sz="2800" dirty="0" smtClean="0"/>
              <a:t> vai </a:t>
            </a:r>
            <a:r>
              <a:rPr lang="lv-LV" sz="2800" b="1" dirty="0" smtClean="0"/>
              <a:t>svētums</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14</a:t>
            </a:fld>
            <a:endParaRPr lang="lv-LV" smtClean="0"/>
          </a:p>
        </p:txBody>
      </p:sp>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7.Antikrista atklāšanās</a:t>
            </a:r>
          </a:p>
        </p:txBody>
      </p:sp>
      <p:sp>
        <p:nvSpPr>
          <p:cNvPr id="28674" name="AutoShape 2" descr="Pope Francis meets Muslim leaders in Abu Dhabi on historic UAE visit | Arab  New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18" name="Picture 2" descr="Antichrist: Bellarmine S.J., St. Robert, Grant, Ryan, Wolfe FSSP, Fr.  Philip: 9780692648919: Amazon.com: Books"/>
          <p:cNvPicPr>
            <a:picLocks noChangeAspect="1" noChangeArrowheads="1"/>
          </p:cNvPicPr>
          <p:nvPr/>
        </p:nvPicPr>
        <p:blipFill>
          <a:blip r:embed="rId2" cstate="print"/>
          <a:srcRect b="31802"/>
          <a:stretch>
            <a:fillRect/>
          </a:stretch>
        </p:blipFill>
        <p:spPr bwMode="auto">
          <a:xfrm>
            <a:off x="5940152" y="2825552"/>
            <a:ext cx="3203848" cy="40324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18"/>
                                        </p:tgtEl>
                                        <p:attrNameLst>
                                          <p:attrName>style.visibility</p:attrName>
                                        </p:attrNameLst>
                                      </p:cBhvr>
                                      <p:to>
                                        <p:strVal val="visible"/>
                                      </p:to>
                                    </p:set>
                                    <p:animEffect transition="in" filter="fade">
                                      <p:cBhvr>
                                        <p:cTn id="16" dur="2000"/>
                                        <p:tgtEl>
                                          <p:spTgt spid="921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Agnus Dei"/>
          <p:cNvPicPr>
            <a:picLocks noChangeAspect="1" noChangeArrowheads="1"/>
          </p:cNvPicPr>
          <p:nvPr/>
        </p:nvPicPr>
        <p:blipFill>
          <a:blip r:embed="rId2" cstate="print"/>
          <a:srcRect/>
          <a:stretch>
            <a:fillRect/>
          </a:stretch>
        </p:blipFill>
        <p:spPr bwMode="auto">
          <a:xfrm>
            <a:off x="6300192" y="3933056"/>
            <a:ext cx="2843808" cy="2924944"/>
          </a:xfrm>
          <a:prstGeom prst="rect">
            <a:avLst/>
          </a:prstGeom>
          <a:ln>
            <a:noFill/>
          </a:ln>
          <a:effectLst>
            <a:softEdge rad="112500"/>
          </a:effectLst>
        </p:spPr>
      </p:pic>
      <p:sp>
        <p:nvSpPr>
          <p:cNvPr id="7" name="Rectangle 6"/>
          <p:cNvSpPr>
            <a:spLocks noChangeArrowheads="1"/>
          </p:cNvSpPr>
          <p:nvPr/>
        </p:nvSpPr>
        <p:spPr bwMode="auto">
          <a:xfrm>
            <a:off x="0" y="4077072"/>
            <a:ext cx="6588224" cy="2677656"/>
          </a:xfrm>
          <a:prstGeom prst="rect">
            <a:avLst/>
          </a:prstGeom>
          <a:noFill/>
          <a:ln w="9525">
            <a:noFill/>
            <a:miter lim="800000"/>
            <a:headEnd/>
            <a:tailEnd/>
          </a:ln>
        </p:spPr>
        <p:txBody>
          <a:bodyPr wrap="square">
            <a:spAutoFit/>
          </a:bodyPr>
          <a:lstStyle/>
          <a:p>
            <a:pPr>
              <a:buFontTx/>
              <a:buChar char="•"/>
            </a:pPr>
            <a:r>
              <a:rPr lang="lv-LV" sz="2800" b="1" dirty="0" smtClean="0"/>
              <a:t>Kristus</a:t>
            </a:r>
            <a:r>
              <a:rPr lang="lv-LV" sz="2800" dirty="0" smtClean="0"/>
              <a:t> beigās </a:t>
            </a:r>
            <a:r>
              <a:rPr lang="lv-LV" sz="2800" b="1" dirty="0" smtClean="0"/>
              <a:t>nāks otrreiz </a:t>
            </a:r>
            <a:r>
              <a:rPr lang="lv-LV" sz="2800" dirty="0" smtClean="0"/>
              <a:t>uz šo </a:t>
            </a:r>
            <a:r>
              <a:rPr lang="lv-LV" sz="2800" b="1" dirty="0" smtClean="0"/>
              <a:t>pasauli</a:t>
            </a:r>
            <a:r>
              <a:rPr lang="lv-LV" sz="2800" dirty="0" smtClean="0"/>
              <a:t> kā </a:t>
            </a:r>
            <a:r>
              <a:rPr lang="lv-LV" sz="2800" b="1" dirty="0" smtClean="0"/>
              <a:t>Dieva Jērs uzvarētājs</a:t>
            </a:r>
            <a:r>
              <a:rPr lang="lv-LV" sz="2800" dirty="0" smtClean="0"/>
              <a:t>.</a:t>
            </a:r>
          </a:p>
          <a:p>
            <a:pPr>
              <a:buFontTx/>
              <a:buChar char="•"/>
            </a:pPr>
            <a:r>
              <a:rPr lang="lv-LV" sz="2800" dirty="0" smtClean="0"/>
              <a:t>Viņš nāks uz šo pasauli uz </a:t>
            </a:r>
            <a:r>
              <a:rPr lang="lv-LV" sz="2800" b="1" dirty="0" smtClean="0"/>
              <a:t>beigu tiesu</a:t>
            </a:r>
            <a:r>
              <a:rPr lang="lv-LV" sz="2800" dirty="0" smtClean="0"/>
              <a:t>.</a:t>
            </a:r>
          </a:p>
          <a:p>
            <a:pPr>
              <a:buFontTx/>
              <a:buChar char="•"/>
            </a:pPr>
            <a:r>
              <a:rPr lang="lv-LV" sz="2800" dirty="0" smtClean="0"/>
              <a:t>Kristus beigās svinēs </a:t>
            </a:r>
            <a:r>
              <a:rPr lang="lv-LV" sz="2800" b="1" dirty="0" smtClean="0"/>
              <a:t>uzvaru</a:t>
            </a:r>
            <a:r>
              <a:rPr lang="lv-LV" sz="2800" dirty="0" smtClean="0"/>
              <a:t> pār </a:t>
            </a:r>
            <a:r>
              <a:rPr lang="lv-LV" sz="2800" b="1" dirty="0" smtClean="0"/>
              <a:t>visiem ienaidniekiem </a:t>
            </a:r>
            <a:r>
              <a:rPr lang="lv-LV" sz="2800" dirty="0" smtClean="0"/>
              <a:t>un sodīs tos, kas </a:t>
            </a:r>
            <a:r>
              <a:rPr lang="lv-LV" sz="2800" b="1" dirty="0" smtClean="0"/>
              <a:t>pievīluši tautas </a:t>
            </a:r>
            <a:r>
              <a:rPr lang="lv-LV" sz="2800" dirty="0" smtClean="0"/>
              <a:t>un </a:t>
            </a:r>
            <a:r>
              <a:rPr lang="lv-LV" sz="2800" b="1" dirty="0" smtClean="0"/>
              <a:t>cilvēkus</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15</a:t>
            </a:fld>
            <a:endParaRPr lang="lv-LV" smtClean="0"/>
          </a:p>
        </p:txBody>
      </p:sp>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Beigās: Kristus uzvara</a:t>
            </a:r>
          </a:p>
        </p:txBody>
      </p:sp>
      <p:sp>
        <p:nvSpPr>
          <p:cNvPr id="8" name="Rectangle 7"/>
          <p:cNvSpPr/>
          <p:nvPr/>
        </p:nvSpPr>
        <p:spPr>
          <a:xfrm>
            <a:off x="0" y="692696"/>
            <a:ext cx="9144000" cy="3785652"/>
          </a:xfrm>
          <a:prstGeom prst="rect">
            <a:avLst/>
          </a:prstGeom>
        </p:spPr>
        <p:txBody>
          <a:bodyPr wrap="square">
            <a:spAutoFit/>
          </a:bodyPr>
          <a:lstStyle/>
          <a:p>
            <a:pPr algn="just"/>
            <a:r>
              <a:rPr lang="lv-LV" sz="2400" i="1" dirty="0" smtClean="0"/>
              <a:t>Jņ.atkl.19:1 Pēc tam es dzirdēju stipru balsi debesīs, it kā liels ļaužu pulks sauktu: "</a:t>
            </a:r>
            <a:r>
              <a:rPr lang="lv-LV" sz="2400" i="1" dirty="0" err="1" smtClean="0"/>
              <a:t>Alelujā</a:t>
            </a:r>
            <a:r>
              <a:rPr lang="lv-LV" sz="2400" i="1" dirty="0" smtClean="0"/>
              <a:t>! </a:t>
            </a:r>
            <a:r>
              <a:rPr lang="lv-LV" sz="2400" b="1" i="1" dirty="0" smtClean="0"/>
              <a:t>Pestīšana, gods un vara pieder mūsu Dievam</a:t>
            </a:r>
            <a:r>
              <a:rPr lang="lv-LV" sz="2400" i="1" dirty="0" smtClean="0"/>
              <a:t>: 2 jo Viņa tiesas ir patiesas un taisnas. </a:t>
            </a:r>
            <a:r>
              <a:rPr lang="lv-LV" sz="2400" b="1" i="1" dirty="0" smtClean="0"/>
              <a:t>Viņš ir tiesājis lielo netikli</a:t>
            </a:r>
            <a:r>
              <a:rPr lang="lv-LV" sz="2400" i="1" dirty="0" smtClean="0"/>
              <a:t>, kas samaitāja visu zemi ar savu netiklību, viņš </a:t>
            </a:r>
            <a:r>
              <a:rPr lang="lv-LV" sz="2400" b="1" i="1" dirty="0" smtClean="0"/>
              <a:t>atprasījis no viņas rokas Savu kalpu asinis</a:t>
            </a:r>
            <a:r>
              <a:rPr lang="lv-LV" sz="2400" i="1" dirty="0" smtClean="0"/>
              <a:t>.“</a:t>
            </a:r>
          </a:p>
          <a:p>
            <a:pPr algn="just"/>
            <a:r>
              <a:rPr lang="lv-LV" sz="2400" i="1" dirty="0" smtClean="0"/>
              <a:t>20 Bet </a:t>
            </a:r>
            <a:r>
              <a:rPr lang="lv-LV" sz="2400" b="1" i="1" dirty="0" smtClean="0"/>
              <a:t>zvēru sagūstīja </a:t>
            </a:r>
            <a:r>
              <a:rPr lang="lv-LV" sz="2400" i="1" dirty="0" smtClean="0"/>
              <a:t>un līdz ar viņu arī </a:t>
            </a:r>
            <a:r>
              <a:rPr lang="lv-LV" sz="2400" b="1" i="1" dirty="0" smtClean="0"/>
              <a:t>viltus pravieti</a:t>
            </a:r>
            <a:r>
              <a:rPr lang="lv-LV" sz="2400" i="1" dirty="0" smtClean="0"/>
              <a:t>, kas viņa priekšā bija darījis </a:t>
            </a:r>
            <a:r>
              <a:rPr lang="lv-LV" sz="2400" b="1" i="1" dirty="0" smtClean="0"/>
              <a:t>brīnuma zīmes </a:t>
            </a:r>
            <a:r>
              <a:rPr lang="lv-LV" sz="2400" i="1" dirty="0" smtClean="0"/>
              <a:t>un ar tām </a:t>
            </a:r>
            <a:r>
              <a:rPr lang="lv-LV" sz="2400" b="1" i="1" dirty="0" smtClean="0"/>
              <a:t>pievīlis tos, kas pieņēmuši zvēra zīmi</a:t>
            </a:r>
            <a:r>
              <a:rPr lang="lv-LV" sz="2400" i="1" dirty="0" smtClean="0"/>
              <a:t> un </a:t>
            </a:r>
            <a:r>
              <a:rPr lang="lv-LV" sz="2400" b="1" i="1" dirty="0" smtClean="0"/>
              <a:t>pielūdza viņa tēlu</a:t>
            </a:r>
            <a:r>
              <a:rPr lang="lv-LV" sz="2400" i="1" dirty="0" smtClean="0"/>
              <a:t>. Tos </a:t>
            </a:r>
            <a:r>
              <a:rPr lang="lv-LV" sz="2400" b="1" i="1" dirty="0" smtClean="0"/>
              <a:t>abus iemeta dzīvus degošā sēra un uguns jūrā</a:t>
            </a:r>
            <a:r>
              <a:rPr lang="lv-LV" sz="2400" i="1" dirty="0" smtClean="0"/>
              <a:t>.</a:t>
            </a:r>
          </a:p>
          <a:p>
            <a:pPr algn="just"/>
            <a:endParaRPr lang="lv-LV" sz="24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8" name="Picture 6" descr="http://2.bp.blogspot.com/-Jodb7oQF8xY/UHPV8Z40WHI/AAAAAAAADKw/Dh-SiteRxS4/s1600/Love+In+Heaven+01+1280X960+Love+Friendship+Wallpaper.jpg"/>
          <p:cNvPicPr>
            <a:picLocks noChangeAspect="1" noChangeArrowheads="1"/>
          </p:cNvPicPr>
          <p:nvPr/>
        </p:nvPicPr>
        <p:blipFill>
          <a:blip r:embed="rId2" cstate="print"/>
          <a:srcRect/>
          <a:stretch>
            <a:fillRect/>
          </a:stretch>
        </p:blipFill>
        <p:spPr bwMode="auto">
          <a:xfrm>
            <a:off x="0" y="2060848"/>
            <a:ext cx="9144000" cy="4797152"/>
          </a:xfrm>
          <a:prstGeom prst="rect">
            <a:avLst/>
          </a:prstGeom>
          <a:ln>
            <a:noFill/>
          </a:ln>
          <a:effectLst>
            <a:softEdge rad="112500"/>
          </a:effectLst>
        </p:spPr>
      </p:pic>
      <p:sp>
        <p:nvSpPr>
          <p:cNvPr id="7" name="Rectangle 6"/>
          <p:cNvSpPr>
            <a:spLocks noChangeArrowheads="1"/>
          </p:cNvSpPr>
          <p:nvPr/>
        </p:nvSpPr>
        <p:spPr bwMode="auto">
          <a:xfrm>
            <a:off x="0" y="0"/>
            <a:ext cx="9144000" cy="830997"/>
          </a:xfrm>
          <a:prstGeom prst="rect">
            <a:avLst/>
          </a:prstGeom>
          <a:noFill/>
          <a:ln w="9525">
            <a:noFill/>
            <a:miter lim="800000"/>
            <a:headEnd/>
            <a:tailEnd/>
          </a:ln>
        </p:spPr>
        <p:txBody>
          <a:bodyPr>
            <a:spAutoFit/>
          </a:bodyPr>
          <a:lstStyle/>
          <a:p>
            <a:pPr algn="ctr"/>
            <a:r>
              <a:rPr lang="lv-LV" sz="4800" b="1" dirty="0" smtClean="0"/>
              <a:t>Debesu Jeruzaleme</a:t>
            </a:r>
            <a:endParaRPr lang="lv-LV" sz="4800" b="1" dirty="0"/>
          </a:p>
        </p:txBody>
      </p:sp>
      <p:sp>
        <p:nvSpPr>
          <p:cNvPr id="11267" name="Rectangle 3"/>
          <p:cNvSpPr>
            <a:spLocks noGrp="1" noChangeArrowheads="1"/>
          </p:cNvSpPr>
          <p:nvPr>
            <p:ph type="body" idx="4294967295"/>
          </p:nvPr>
        </p:nvSpPr>
        <p:spPr>
          <a:xfrm>
            <a:off x="-285750" y="692696"/>
            <a:ext cx="9429750" cy="1557338"/>
          </a:xfrm>
        </p:spPr>
        <p:txBody>
          <a:bodyPr/>
          <a:lstStyle/>
          <a:p>
            <a:pPr algn="just" eaLnBrk="1" hangingPunct="1">
              <a:lnSpc>
                <a:spcPct val="80000"/>
              </a:lnSpc>
              <a:buFontTx/>
              <a:buNone/>
            </a:pPr>
            <a:r>
              <a:rPr lang="lv-LV" sz="2800" i="1" dirty="0" smtClean="0"/>
              <a:t>   </a:t>
            </a:r>
            <a:r>
              <a:rPr lang="lv-LV" sz="2800" i="1" dirty="0" smtClean="0"/>
              <a:t>Jņ.21:4 </a:t>
            </a:r>
            <a:r>
              <a:rPr lang="lv-LV" sz="2800" i="1" dirty="0" smtClean="0"/>
              <a:t>Viņš nožāvēs visas asaras no viņu acīm, nāves vairs nebūs, nedz bēdu, nedz vaidu, nedz sāpju vairs nebūs, jo, kas bija, ir pagājis."</a:t>
            </a:r>
          </a:p>
          <a:p>
            <a:pPr algn="just" eaLnBrk="1" hangingPunct="1">
              <a:lnSpc>
                <a:spcPct val="80000"/>
              </a:lnSpc>
              <a:buFontTx/>
              <a:buNone/>
            </a:pPr>
            <a:endParaRPr lang="lv-LV" sz="1800" i="1" dirty="0" smtClean="0"/>
          </a:p>
        </p:txBody>
      </p:sp>
      <p:sp>
        <p:nvSpPr>
          <p:cNvPr id="7173" name="Slide Number Placeholder 3"/>
          <p:cNvSpPr>
            <a:spLocks noGrp="1"/>
          </p:cNvSpPr>
          <p:nvPr>
            <p:ph type="sldNum" sz="quarter" idx="12"/>
          </p:nvPr>
        </p:nvSpPr>
        <p:spPr>
          <a:noFill/>
        </p:spPr>
        <p:txBody>
          <a:bodyPr/>
          <a:lstStyle/>
          <a:p>
            <a:fld id="{F514EBDC-123D-46F3-B708-BC6F75E584DF}"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8"/>
                                        </p:tgtEl>
                                        <p:attrNameLst>
                                          <p:attrName>style.visibility</p:attrName>
                                        </p:attrNameLst>
                                      </p:cBhvr>
                                      <p:to>
                                        <p:strVal val="visible"/>
                                      </p:to>
                                    </p:set>
                                    <p:animEffect transition="in" filter="fade">
                                      <p:cBhvr>
                                        <p:cTn id="16" dur="2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6512" y="692696"/>
            <a:ext cx="5652120" cy="1412776"/>
          </a:xfrm>
        </p:spPr>
        <p:txBody>
          <a:bodyPr/>
          <a:lstStyle/>
          <a:p>
            <a:pPr eaLnBrk="1" hangingPunct="1"/>
            <a:r>
              <a:rPr lang="lv-LV" b="1" dirty="0" smtClean="0">
                <a:solidFill>
                  <a:schemeClr val="tx1"/>
                </a:solidFill>
              </a:rPr>
              <a:t>Pēdējo laiku </a:t>
            </a:r>
            <a:r>
              <a:rPr lang="lv-LV" b="1" dirty="0" smtClean="0">
                <a:solidFill>
                  <a:schemeClr val="tx1"/>
                </a:solidFill>
              </a:rPr>
              <a:t>pazīmes ir:</a:t>
            </a:r>
            <a:endParaRPr lang="lv-LV" b="1" dirty="0" smtClean="0">
              <a:solidFill>
                <a:schemeClr val="tx1"/>
              </a:solidFill>
            </a:endParaRPr>
          </a:p>
        </p:txBody>
      </p:sp>
      <p:sp>
        <p:nvSpPr>
          <p:cNvPr id="7" name="Rectangle 6"/>
          <p:cNvSpPr>
            <a:spLocks noChangeArrowheads="1"/>
          </p:cNvSpPr>
          <p:nvPr/>
        </p:nvSpPr>
        <p:spPr bwMode="auto">
          <a:xfrm>
            <a:off x="0" y="2025908"/>
            <a:ext cx="8676456" cy="4832092"/>
          </a:xfrm>
          <a:prstGeom prst="rect">
            <a:avLst/>
          </a:prstGeom>
          <a:noFill/>
          <a:ln w="9525">
            <a:noFill/>
            <a:miter lim="800000"/>
            <a:headEnd/>
            <a:tailEnd/>
          </a:ln>
        </p:spPr>
        <p:txBody>
          <a:bodyPr wrap="square">
            <a:spAutoFit/>
          </a:bodyPr>
          <a:lstStyle/>
          <a:p>
            <a:pPr marL="514350" indent="-514350">
              <a:buFont typeface="+mj-lt"/>
              <a:buAutoNum type="arabicPeriod"/>
            </a:pPr>
            <a:r>
              <a:rPr lang="lv-LV" sz="4400" dirty="0" smtClean="0"/>
              <a:t>Miers un drošība</a:t>
            </a:r>
            <a:endParaRPr lang="lv-LV" sz="4400" dirty="0"/>
          </a:p>
          <a:p>
            <a:pPr marL="514350" indent="-514350">
              <a:buFont typeface="+mj-lt"/>
              <a:buAutoNum type="arabicPeriod"/>
            </a:pPr>
            <a:r>
              <a:rPr lang="lv-LV" sz="4400" dirty="0" smtClean="0"/>
              <a:t>Totāla kontrole</a:t>
            </a:r>
          </a:p>
          <a:p>
            <a:pPr marL="514350" indent="-514350">
              <a:buFont typeface="+mj-lt"/>
              <a:buAutoNum type="arabicPeriod"/>
            </a:pPr>
            <a:r>
              <a:rPr lang="lv-LV" sz="4400" dirty="0" smtClean="0"/>
              <a:t>Zvēra zīme</a:t>
            </a:r>
          </a:p>
          <a:p>
            <a:pPr marL="514350" indent="-514350">
              <a:buFont typeface="+mj-lt"/>
              <a:buAutoNum type="arabicPeriod"/>
            </a:pPr>
            <a:r>
              <a:rPr lang="lv-LV" sz="4400" dirty="0" smtClean="0"/>
              <a:t>Ekonomiska labklājība</a:t>
            </a:r>
          </a:p>
          <a:p>
            <a:pPr marL="514350" indent="-514350">
              <a:buFont typeface="+mj-lt"/>
              <a:buAutoNum type="arabicPeriod"/>
            </a:pPr>
            <a:r>
              <a:rPr lang="lv-LV" sz="4400" dirty="0" smtClean="0"/>
              <a:t>Visāda veida izvirtība</a:t>
            </a:r>
          </a:p>
          <a:p>
            <a:pPr marL="514350" indent="-514350">
              <a:buFont typeface="+mj-lt"/>
              <a:buAutoNum type="arabicPeriod"/>
            </a:pPr>
            <a:r>
              <a:rPr lang="lv-LV" sz="4400" dirty="0" smtClean="0"/>
              <a:t>Garīga aptumšošanās baznīcā</a:t>
            </a:r>
          </a:p>
          <a:p>
            <a:pPr marL="514350" indent="-514350">
              <a:buFont typeface="+mj-lt"/>
              <a:buAutoNum type="arabicPeriod"/>
            </a:pPr>
            <a:r>
              <a:rPr lang="lv-LV" sz="4400" dirty="0" smtClean="0"/>
              <a:t>Antikrista atklāšanās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17</a:t>
            </a:fld>
            <a:endParaRPr lang="lv-LV" smtClean="0"/>
          </a:p>
        </p:txBody>
      </p:sp>
      <p:sp>
        <p:nvSpPr>
          <p:cNvPr id="14338" name="AutoShape 2" descr="Pēdējie laiki. Jēzus drīz nāk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39" name="Picture 3"/>
          <p:cNvPicPr>
            <a:picLocks noChangeAspect="1" noChangeArrowheads="1"/>
          </p:cNvPicPr>
          <p:nvPr/>
        </p:nvPicPr>
        <p:blipFill>
          <a:blip r:embed="rId2" cstate="print"/>
          <a:srcRect l="4124"/>
          <a:stretch>
            <a:fillRect/>
          </a:stretch>
        </p:blipFill>
        <p:spPr bwMode="auto">
          <a:xfrm>
            <a:off x="5796136" y="0"/>
            <a:ext cx="3347864" cy="35847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0" y="188640"/>
            <a:ext cx="5464958" cy="523220"/>
          </a:xfrm>
          <a:prstGeom prst="rect">
            <a:avLst/>
          </a:prstGeom>
        </p:spPr>
        <p:txBody>
          <a:bodyPr wrap="none">
            <a:spAutoFit/>
          </a:bodyPr>
          <a:lstStyle/>
          <a:p>
            <a:pPr>
              <a:buFontTx/>
              <a:buChar char="•"/>
            </a:pPr>
            <a:r>
              <a:rPr lang="lv-LV" sz="2800" b="1" dirty="0" err="1" smtClean="0"/>
              <a:t>Kovid</a:t>
            </a:r>
            <a:r>
              <a:rPr lang="lv-LV" sz="2800" b="1" dirty="0" smtClean="0"/>
              <a:t> vakcīna nav zvēra zīme</a:t>
            </a:r>
            <a:r>
              <a:rPr lang="lv-LV" sz="2800" dirty="0" smtClean="0"/>
              <a:t>!</a:t>
            </a:r>
            <a:endParaRPr lang="lv-LV"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3"/>
                                        </p:tgtEl>
                                        <p:attrNameLst>
                                          <p:attrName>style.visibility</p:attrName>
                                        </p:attrNameLst>
                                      </p:cBhvr>
                                      <p:to>
                                        <p:strVal val="visible"/>
                                      </p:to>
                                    </p:set>
                                    <p:anim calcmode="lin" valueType="num">
                                      <p:cBhvr additive="base">
                                        <p:cTn id="12" dur="500" fill="hold"/>
                                        <p:tgtEl>
                                          <p:spTgt spid="10243"/>
                                        </p:tgtEl>
                                        <p:attrNameLst>
                                          <p:attrName>ppt_x</p:attrName>
                                        </p:attrNameLst>
                                      </p:cBhvr>
                                      <p:tavLst>
                                        <p:tav tm="0">
                                          <p:val>
                                            <p:strVal val="0-#ppt_w/2"/>
                                          </p:val>
                                        </p:tav>
                                        <p:tav tm="100000">
                                          <p:val>
                                            <p:strVal val="#ppt_x"/>
                                          </p:val>
                                        </p:tav>
                                      </p:tavLst>
                                    </p:anim>
                                    <p:anim calcmode="lin" valueType="num">
                                      <p:cBhvr additive="base">
                                        <p:cTn id="13" dur="500" fill="hold"/>
                                        <p:tgtEl>
                                          <p:spTgt spid="10243"/>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4339"/>
                                        </p:tgtEl>
                                        <p:attrNameLst>
                                          <p:attrName>style.visibility</p:attrName>
                                        </p:attrNameLst>
                                      </p:cBhvr>
                                      <p:to>
                                        <p:strVal val="visible"/>
                                      </p:to>
                                    </p:set>
                                    <p:animEffect transition="in" filter="fade">
                                      <p:cBhvr>
                                        <p:cTn id="16" dur="2000"/>
                                        <p:tgtEl>
                                          <p:spTgt spid="14339"/>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 calcmode="lin" valueType="num">
                                      <p:cBhvr additive="base">
                                        <p:cTn id="4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6" end="6"/>
                                            </p:txEl>
                                          </p:spTgt>
                                        </p:tgtEl>
                                        <p:attrNameLst>
                                          <p:attrName>style.visibility</p:attrName>
                                        </p:attrNameLst>
                                      </p:cBhvr>
                                      <p:to>
                                        <p:strVal val="visible"/>
                                      </p:to>
                                    </p:set>
                                    <p:anim calcmode="lin" valueType="num">
                                      <p:cBhvr additive="base">
                                        <p:cTn id="5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16632"/>
            <a:ext cx="8964612" cy="1071563"/>
          </a:xfrm>
        </p:spPr>
        <p:txBody>
          <a:bodyPr/>
          <a:lstStyle/>
          <a:p>
            <a:pPr eaLnBrk="1" hangingPunct="1"/>
            <a:r>
              <a:rPr lang="lv-LV" sz="3600" b="1" dirty="0" smtClean="0"/>
              <a:t>Jņ.atkl.3:11-18 Zvēra zīme</a:t>
            </a:r>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980728"/>
            <a:ext cx="9144000" cy="5632311"/>
          </a:xfrm>
          <a:prstGeom prst="rect">
            <a:avLst/>
          </a:prstGeom>
          <a:noFill/>
          <a:ln w="9525">
            <a:noFill/>
            <a:miter lim="800000"/>
            <a:headEnd/>
            <a:tailEnd/>
          </a:ln>
        </p:spPr>
        <p:txBody>
          <a:bodyPr>
            <a:spAutoFit/>
          </a:bodyPr>
          <a:lstStyle/>
          <a:p>
            <a:pPr algn="just"/>
            <a:r>
              <a:rPr lang="lv-LV" sz="2400" baseline="30000" dirty="0" smtClean="0"/>
              <a:t>11</a:t>
            </a:r>
            <a:r>
              <a:rPr lang="lv-LV" sz="2400" dirty="0" smtClean="0"/>
              <a:t> Tad es ieraudzīju kādu citu zvēru izkāpjam no zemes – tam ir divi ragi, kā jēram, un viņš runāja kā pūķis... </a:t>
            </a:r>
            <a:r>
              <a:rPr lang="lv-LV" sz="2400" baseline="30000" dirty="0" smtClean="0"/>
              <a:t>13</a:t>
            </a:r>
            <a:r>
              <a:rPr lang="lv-LV" sz="2400" dirty="0" smtClean="0"/>
              <a:t> Viņš dara lielas zīmes, pat ugunij likdams nonākt uz zemes cilvēku priekšā. </a:t>
            </a:r>
            <a:r>
              <a:rPr lang="lv-LV" sz="2400" baseline="30000" dirty="0" smtClean="0"/>
              <a:t>14</a:t>
            </a:r>
            <a:r>
              <a:rPr lang="lv-LV" sz="2400" dirty="0" smtClean="0"/>
              <a:t> Viņš maldina zemes iedzīvotājus ar zīmēm, kuras darīt viņam tika dots pirmā zvēra klātbūtnē; viņš liek zemes iedzīvotājiem darināt attēlu šim zvēram, kam bija zobena cirtiena ievainojums, bet kas izdzīvoja. </a:t>
            </a:r>
            <a:r>
              <a:rPr lang="lv-LV" sz="2400" baseline="30000" dirty="0" smtClean="0"/>
              <a:t>15</a:t>
            </a:r>
            <a:r>
              <a:rPr lang="lv-LV" sz="2400" dirty="0" smtClean="0"/>
              <a:t> Un viņam tiek dota vara iedvest zvēra tēlā garu, lai zvēra tēls spētu pat runāt un panāktu, ka visi, kas to nepielūdz, tiktu nogalināti. </a:t>
            </a:r>
            <a:r>
              <a:rPr lang="lv-LV" sz="2400" baseline="30000" dirty="0" smtClean="0"/>
              <a:t>16</a:t>
            </a:r>
            <a:r>
              <a:rPr lang="lv-LV" sz="2400" dirty="0" smtClean="0"/>
              <a:t> Un viņš (zvērs) liek visiem – gan lieliem, gan maziem, gan bagātiem, gan nabagiem, gan brīvajiem, gan vergiem – pieņemt neizdzēšamu zīmi uz viņu labās rokas vai uz pieres, </a:t>
            </a:r>
            <a:r>
              <a:rPr lang="lv-LV" sz="2400" baseline="30000" dirty="0" smtClean="0"/>
              <a:t>17</a:t>
            </a:r>
            <a:r>
              <a:rPr lang="lv-LV" sz="2400" dirty="0" smtClean="0"/>
              <a:t> tā ka neviens nevarētu nedz pirkt, nedz pārdot – kā vien tad, ja tam ir neizdzēšamā zīme: zvēra vārds vai viņa vārda skaitlis. </a:t>
            </a:r>
            <a:r>
              <a:rPr lang="lv-LV" sz="2400" baseline="30000" dirty="0" smtClean="0"/>
              <a:t>18</a:t>
            </a:r>
            <a:r>
              <a:rPr lang="lv-LV" sz="2400" dirty="0" smtClean="0"/>
              <a:t> Šeit ir gudrība. Kam ir prāts, lai izrēķina zvēra skaitli, jo tas ir cilvēka skaitlis, un šis skaitlis ir seši simti sešdesmit seši.</a:t>
            </a:r>
            <a:endParaRPr lang="lv-LV" sz="2000" dirty="0" smtClean="0"/>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7.nov.2021.</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Vai </a:t>
            </a:r>
            <a:r>
              <a:rPr lang="lv-LV" b="1" dirty="0" err="1" smtClean="0">
                <a:solidFill>
                  <a:schemeClr val="tx1"/>
                </a:solidFill>
              </a:rPr>
              <a:t>kovid</a:t>
            </a:r>
            <a:r>
              <a:rPr lang="lv-LV" b="1" dirty="0" smtClean="0">
                <a:solidFill>
                  <a:schemeClr val="tx1"/>
                </a:solidFill>
              </a:rPr>
              <a:t> vakcīna ir zvēra zīme?</a:t>
            </a:r>
          </a:p>
        </p:txBody>
      </p:sp>
      <p:sp>
        <p:nvSpPr>
          <p:cNvPr id="7" name="Rectangle 6"/>
          <p:cNvSpPr>
            <a:spLocks noChangeArrowheads="1"/>
          </p:cNvSpPr>
          <p:nvPr/>
        </p:nvSpPr>
        <p:spPr bwMode="auto">
          <a:xfrm>
            <a:off x="0" y="764704"/>
            <a:ext cx="9144000" cy="1384995"/>
          </a:xfrm>
          <a:prstGeom prst="rect">
            <a:avLst/>
          </a:prstGeom>
          <a:noFill/>
          <a:ln w="9525">
            <a:noFill/>
            <a:miter lim="800000"/>
            <a:headEnd/>
            <a:tailEnd/>
          </a:ln>
        </p:spPr>
        <p:txBody>
          <a:bodyPr wrap="square">
            <a:spAutoFit/>
          </a:bodyPr>
          <a:lstStyle/>
          <a:p>
            <a:pPr>
              <a:buFontTx/>
              <a:buChar char="•"/>
            </a:pPr>
            <a:r>
              <a:rPr lang="lv-LV" sz="2800" dirty="0" smtClean="0"/>
              <a:t>Pēdējo notikumu kontekstā, šis jaut. kļuvis ļoti aktuāls.</a:t>
            </a:r>
          </a:p>
          <a:p>
            <a:pPr>
              <a:buFontTx/>
              <a:buChar char="•"/>
            </a:pPr>
            <a:r>
              <a:rPr lang="lv-LV" sz="2800" dirty="0" smtClean="0"/>
              <a:t>Kādas ir </a:t>
            </a:r>
            <a:r>
              <a:rPr lang="lv-LV" sz="2800" b="1" dirty="0" smtClean="0"/>
              <a:t>zvēra zīmes pazīmes Bībelē</a:t>
            </a:r>
            <a:r>
              <a:rPr lang="lv-LV" sz="2800" dirty="0" smtClean="0"/>
              <a:t>?</a:t>
            </a:r>
          </a:p>
          <a:p>
            <a:pPr>
              <a:buFontTx/>
              <a:buChar char="•"/>
            </a:pPr>
            <a:r>
              <a:rPr lang="lv-LV" sz="2800" dirty="0" smtClean="0"/>
              <a:t>Vai Bībeles </a:t>
            </a:r>
            <a:r>
              <a:rPr lang="lv-LV" sz="2800" b="1" dirty="0" smtClean="0"/>
              <a:t>zvēra zīme </a:t>
            </a:r>
            <a:r>
              <a:rPr lang="lv-LV" sz="2800" dirty="0" smtClean="0"/>
              <a:t>sakrīt ar </a:t>
            </a:r>
            <a:r>
              <a:rPr lang="lv-LV" sz="2800" b="1" dirty="0" smtClean="0"/>
              <a:t>korona vakcīnu</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pic>
        <p:nvPicPr>
          <p:cNvPr id="24578" name="Picture 2" descr="COVID-19 Story Tip: Kids and the COVID-19 Vaccine — What To Expect"/>
          <p:cNvPicPr>
            <a:picLocks noChangeAspect="1" noChangeArrowheads="1"/>
          </p:cNvPicPr>
          <p:nvPr/>
        </p:nvPicPr>
        <p:blipFill>
          <a:blip r:embed="rId2" cstate="print"/>
          <a:srcRect/>
          <a:stretch>
            <a:fillRect/>
          </a:stretch>
        </p:blipFill>
        <p:spPr bwMode="auto">
          <a:xfrm>
            <a:off x="611560" y="2492896"/>
            <a:ext cx="7620000" cy="38610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196752"/>
            <a:ext cx="8532440" cy="2246769"/>
          </a:xfrm>
          <a:prstGeom prst="rect">
            <a:avLst/>
          </a:prstGeom>
          <a:noFill/>
          <a:ln w="9525">
            <a:noFill/>
            <a:miter lim="800000"/>
            <a:headEnd/>
            <a:tailEnd/>
          </a:ln>
        </p:spPr>
        <p:txBody>
          <a:bodyPr wrap="square">
            <a:spAutoFit/>
          </a:bodyPr>
          <a:lstStyle/>
          <a:p>
            <a:pPr marL="514350" indent="-514350">
              <a:buFont typeface="+mj-lt"/>
              <a:buAutoNum type="arabicPeriod"/>
            </a:pPr>
            <a:r>
              <a:rPr lang="lv-LV" sz="2800" dirty="0" smtClean="0"/>
              <a:t>Visiem cilvēkiem: bagātiem un nabagiem </a:t>
            </a:r>
            <a:r>
              <a:rPr lang="lv-LV" sz="2800" dirty="0" smtClean="0">
                <a:sym typeface="Wingdings" pitchFamily="2" charset="2"/>
              </a:rPr>
              <a:t> Jā</a:t>
            </a:r>
            <a:endParaRPr lang="lv-LV" sz="2800" dirty="0" smtClean="0"/>
          </a:p>
          <a:p>
            <a:pPr marL="514350" indent="-514350">
              <a:buFont typeface="+mj-lt"/>
              <a:buAutoNum type="arabicPeriod"/>
            </a:pPr>
            <a:r>
              <a:rPr lang="lv-LV" sz="2800" dirty="0" smtClean="0"/>
              <a:t>Neizdzēšana zīme </a:t>
            </a:r>
            <a:r>
              <a:rPr lang="lv-LV" sz="2800" dirty="0" smtClean="0">
                <a:sym typeface="Wingdings" pitchFamily="2" charset="2"/>
              </a:rPr>
              <a:t> Nē</a:t>
            </a:r>
            <a:endParaRPr lang="lv-LV" sz="2800" dirty="0" smtClean="0"/>
          </a:p>
          <a:p>
            <a:pPr marL="514350" indent="-514350">
              <a:buFont typeface="+mj-lt"/>
              <a:buAutoNum type="arabicPeriod"/>
            </a:pPr>
            <a:r>
              <a:rPr lang="lv-LV" sz="2800" dirty="0" smtClean="0"/>
              <a:t>Uz pieres vai uz labās rokas </a:t>
            </a:r>
            <a:r>
              <a:rPr lang="lv-LV" sz="2800" dirty="0" smtClean="0">
                <a:sym typeface="Wingdings" pitchFamily="2" charset="2"/>
              </a:rPr>
              <a:t> Nē</a:t>
            </a:r>
            <a:endParaRPr lang="lv-LV" sz="2800" dirty="0"/>
          </a:p>
          <a:p>
            <a:pPr marL="514350" indent="-514350">
              <a:buFont typeface="+mj-lt"/>
              <a:buAutoNum type="arabicPeriod"/>
            </a:pPr>
            <a:r>
              <a:rPr lang="lv-LV" sz="2800" dirty="0" smtClean="0"/>
              <a:t>Bez tās nevar ne pirkt, ne pārdot </a:t>
            </a:r>
            <a:r>
              <a:rPr lang="lv-LV" sz="2800" dirty="0" smtClean="0">
                <a:sym typeface="Wingdings" pitchFamily="2" charset="2"/>
              </a:rPr>
              <a:t> Nē</a:t>
            </a:r>
            <a:endParaRPr lang="lv-LV" sz="2800" dirty="0" smtClean="0"/>
          </a:p>
          <a:p>
            <a:pPr marL="514350" indent="-514350">
              <a:buFont typeface="+mj-lt"/>
              <a:buAutoNum type="arabicPeriod"/>
            </a:pPr>
            <a:r>
              <a:rPr lang="lv-LV" sz="2800" dirty="0" smtClean="0"/>
              <a:t>Zvēra vārds un zvēra skaitlis: 666 </a:t>
            </a:r>
            <a:r>
              <a:rPr lang="lv-LV" sz="2800" dirty="0" smtClean="0">
                <a:sym typeface="Wingdings" pitchFamily="2" charset="2"/>
              </a:rPr>
              <a:t> Nē</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5" name="Rectangle 2"/>
          <p:cNvSpPr>
            <a:spLocks noGrp="1" noChangeArrowheads="1"/>
          </p:cNvSpPr>
          <p:nvPr>
            <p:ph type="title" idx="4294967295"/>
          </p:nvPr>
        </p:nvSpPr>
        <p:spPr>
          <a:xfrm>
            <a:off x="0" y="116632"/>
            <a:ext cx="9144000" cy="850900"/>
          </a:xfrm>
        </p:spPr>
        <p:txBody>
          <a:bodyPr/>
          <a:lstStyle/>
          <a:p>
            <a:pPr eaLnBrk="1" hangingPunct="1"/>
            <a:r>
              <a:rPr lang="lv-LV" sz="3900" b="1" dirty="0" smtClean="0"/>
              <a:t>Kādas ir zvēra zīmes pazīmes Bībelē?</a:t>
            </a:r>
            <a:br>
              <a:rPr lang="lv-LV" sz="3900" b="1" dirty="0" smtClean="0"/>
            </a:br>
            <a:r>
              <a:rPr lang="lv-LV" sz="3600" b="1" dirty="0" smtClean="0"/>
              <a:t>Vai tas sakrīt ar korona vakcīnu?</a:t>
            </a:r>
            <a:endParaRPr lang="lv-LV" sz="3900" b="1" dirty="0" smtClean="0">
              <a:solidFill>
                <a:schemeClr val="tx1"/>
              </a:solidFill>
            </a:endParaRPr>
          </a:p>
        </p:txBody>
      </p:sp>
      <p:pic>
        <p:nvPicPr>
          <p:cNvPr id="34818" name="Picture 2" descr="India&amp;#39;s DNA COVID vaccine is a world first – more are coming"/>
          <p:cNvPicPr>
            <a:picLocks noChangeAspect="1" noChangeArrowheads="1"/>
          </p:cNvPicPr>
          <p:nvPr/>
        </p:nvPicPr>
        <p:blipFill>
          <a:blip r:embed="rId2" cstate="print"/>
          <a:srcRect/>
          <a:stretch>
            <a:fillRect/>
          </a:stretch>
        </p:blipFill>
        <p:spPr bwMode="auto">
          <a:xfrm>
            <a:off x="768424" y="3429000"/>
            <a:ext cx="7620000"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fade">
                                      <p:cBhvr>
                                        <p:cTn id="11" dur="2000"/>
                                        <p:tgtEl>
                                          <p:spTgt spid="348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Kas tad ir zvēra zīme </a:t>
            </a:r>
            <a:r>
              <a:rPr lang="lv-LV" b="1" smtClean="0">
                <a:solidFill>
                  <a:schemeClr val="tx1"/>
                </a:solidFill>
              </a:rPr>
              <a:t>un skaitlis?</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sp>
        <p:nvSpPr>
          <p:cNvPr id="6" name="Rectangle 3"/>
          <p:cNvSpPr txBox="1">
            <a:spLocks noChangeArrowheads="1"/>
          </p:cNvSpPr>
          <p:nvPr/>
        </p:nvSpPr>
        <p:spPr>
          <a:xfrm>
            <a:off x="-36512" y="692696"/>
            <a:ext cx="9361040" cy="2736304"/>
          </a:xfrm>
          <a:prstGeom prst="rect">
            <a:avLst/>
          </a:prstGeom>
        </p:spPr>
        <p:txBody>
          <a:bodyPr/>
          <a:lstStyle/>
          <a:p>
            <a:pPr marL="0" marR="0" lvl="0" indent="0" algn="l" defTabSz="914400" rtl="0" eaLnBrk="0" fontAlgn="base" latinLnBrk="0" hangingPunct="0">
              <a:lnSpc>
                <a:spcPct val="100000"/>
              </a:lnSpc>
              <a:spcBef>
                <a:spcPts val="0"/>
              </a:spcBef>
              <a:spcAft>
                <a:spcPct val="0"/>
              </a:spcAft>
              <a:buClrTx/>
              <a:buSzTx/>
              <a:buFontTx/>
              <a:buChar char="•"/>
              <a:tabLst/>
              <a:defRPr/>
            </a:pPr>
            <a:r>
              <a:rPr lang="lv-LV" sz="2800" b="1" kern="0" dirty="0" smtClean="0">
                <a:latin typeface="+mn-lt"/>
              </a:rPr>
              <a:t>Zvērs </a:t>
            </a:r>
            <a:r>
              <a:rPr lang="lv-LV" sz="2800" kern="0" dirty="0" smtClean="0">
                <a:latin typeface="+mn-lt"/>
              </a:rPr>
              <a:t>ir </a:t>
            </a:r>
            <a:r>
              <a:rPr lang="lv-LV" sz="2800" b="1" kern="0" dirty="0" smtClean="0">
                <a:latin typeface="+mn-lt"/>
              </a:rPr>
              <a:t>materiālisma ideoloģija</a:t>
            </a:r>
            <a:r>
              <a:rPr lang="lv-LV" sz="2800" kern="0" dirty="0" smtClean="0">
                <a:latin typeface="+mn-lt"/>
              </a:rPr>
              <a:t>. </a:t>
            </a:r>
            <a:r>
              <a:rPr lang="lv-LV" sz="2800" b="1" kern="0" dirty="0" smtClean="0">
                <a:latin typeface="+mn-lt"/>
              </a:rPr>
              <a:t>Pūķis</a:t>
            </a:r>
            <a:r>
              <a:rPr lang="lv-LV" sz="2800" kern="0" dirty="0" smtClean="0">
                <a:latin typeface="+mn-lt"/>
              </a:rPr>
              <a:t> ir </a:t>
            </a:r>
            <a:r>
              <a:rPr lang="lv-LV" sz="2800" b="1" kern="0" dirty="0" smtClean="0">
                <a:latin typeface="+mn-lt"/>
              </a:rPr>
              <a:t>sātans</a:t>
            </a:r>
            <a:r>
              <a:rPr lang="lv-LV" sz="2800" kern="0" dirty="0" smtClean="0">
                <a:latin typeface="+mn-lt"/>
              </a:rPr>
              <a:t>.</a:t>
            </a:r>
            <a:endParaRPr lang="lv-LV" sz="2800" b="1" kern="0" dirty="0" smtClean="0">
              <a:latin typeface="+mn-lt"/>
            </a:endParaRPr>
          </a:p>
          <a:p>
            <a:pPr marL="0" marR="0" lvl="0" indent="0" algn="l" defTabSz="914400" rtl="0" eaLnBrk="0" fontAlgn="base" latinLnBrk="0" hangingPunct="0">
              <a:lnSpc>
                <a:spcPct val="100000"/>
              </a:lnSpc>
              <a:spcBef>
                <a:spcPts val="0"/>
              </a:spcBef>
              <a:spcAft>
                <a:spcPct val="0"/>
              </a:spcAft>
              <a:buClrTx/>
              <a:buSzTx/>
              <a:buFontTx/>
              <a:buChar char="•"/>
              <a:tabLst/>
              <a:defRPr/>
            </a:pPr>
            <a:r>
              <a:rPr lang="lv-LV" sz="2800" b="1" kern="0" dirty="0" smtClean="0">
                <a:latin typeface="+mn-lt"/>
              </a:rPr>
              <a:t>Zvēra skaitlis </a:t>
            </a:r>
            <a:r>
              <a:rPr lang="lv-LV" sz="2800" kern="0" dirty="0" smtClean="0">
                <a:latin typeface="+mn-lt"/>
              </a:rPr>
              <a:t>jau šobrīd ir uz </a:t>
            </a:r>
            <a:r>
              <a:rPr lang="lv-LV" sz="2800" b="1" kern="0" dirty="0" smtClean="0">
                <a:latin typeface="+mn-lt"/>
              </a:rPr>
              <a:t>katra svīru koda</a:t>
            </a:r>
            <a:r>
              <a:rPr lang="lv-LV" sz="2800" kern="0" dirty="0" smtClean="0">
                <a:latin typeface="+mn-lt"/>
              </a:rPr>
              <a:t>, uz </a:t>
            </a:r>
            <a:r>
              <a:rPr lang="lv-LV" sz="2800" b="1" kern="0" dirty="0" smtClean="0">
                <a:latin typeface="+mn-lt"/>
              </a:rPr>
              <a:t>katras preces veikalā</a:t>
            </a:r>
            <a:r>
              <a:rPr lang="lv-LV" sz="2800" kern="0" dirty="0" smtClean="0">
                <a:latin typeface="+mn-lt"/>
              </a:rPr>
              <a:t>. </a:t>
            </a:r>
            <a:r>
              <a:rPr lang="lv-LV" sz="2800" b="1" kern="0" dirty="0" smtClean="0">
                <a:latin typeface="+mn-lt"/>
              </a:rPr>
              <a:t>Zvēra zīmi </a:t>
            </a:r>
            <a:r>
              <a:rPr lang="lv-LV" sz="2800" kern="0" dirty="0" smtClean="0">
                <a:latin typeface="+mn-lt"/>
              </a:rPr>
              <a:t>nākotnē vajadzēs, lai </a:t>
            </a:r>
            <a:r>
              <a:rPr lang="lv-LV" sz="2800" b="1" kern="0" dirty="0" smtClean="0">
                <a:latin typeface="+mn-lt"/>
              </a:rPr>
              <a:t>iepirktos</a:t>
            </a:r>
            <a:r>
              <a:rPr lang="lv-LV" sz="2800" kern="0" dirty="0" smtClean="0">
                <a:latin typeface="+mn-lt"/>
              </a:rPr>
              <a:t>, tāpat kā </a:t>
            </a:r>
            <a:r>
              <a:rPr lang="lv-LV" sz="2800" b="1" kern="0" dirty="0" smtClean="0">
                <a:latin typeface="+mn-lt"/>
              </a:rPr>
              <a:t>bankas karti </a:t>
            </a:r>
            <a:r>
              <a:rPr lang="lv-LV" sz="2800" kern="0" dirty="0" smtClean="0">
                <a:latin typeface="+mn-lt"/>
              </a:rPr>
              <a:t>šodien.</a:t>
            </a:r>
          </a:p>
          <a:p>
            <a:pPr marL="0" marR="0" lvl="0" indent="0" algn="l" defTabSz="914400" rtl="0" eaLnBrk="0" fontAlgn="base" latinLnBrk="0" hangingPunct="0">
              <a:lnSpc>
                <a:spcPct val="100000"/>
              </a:lnSpc>
              <a:spcBef>
                <a:spcPts val="0"/>
              </a:spcBef>
              <a:spcAft>
                <a:spcPct val="0"/>
              </a:spcAft>
              <a:buClrTx/>
              <a:buSzTx/>
              <a:buFontTx/>
              <a:buChar char="•"/>
              <a:tabLst/>
              <a:defRPr/>
            </a:pPr>
            <a:r>
              <a:rPr kumimoji="0" lang="lv-LV" sz="2800" b="0" i="0" u="none" strike="noStrike" kern="0" cap="none" spc="0" normalizeH="0" baseline="0" noProof="0" dirty="0" smtClean="0">
                <a:ln>
                  <a:noFill/>
                </a:ln>
                <a:solidFill>
                  <a:schemeClr val="tx1"/>
                </a:solidFill>
                <a:effectLst/>
                <a:uLnTx/>
                <a:uFillTx/>
                <a:latin typeface="+mn-lt"/>
                <a:ea typeface="+mn-ea"/>
                <a:cs typeface="+mn-cs"/>
              </a:rPr>
              <a:t>Lielākā daļa garīdznieku uzskata, kas tas būs </a:t>
            </a:r>
            <a:r>
              <a:rPr kumimoji="0" lang="lv-LV" sz="2800" b="1" i="0" u="none" strike="noStrike" kern="0" cap="none" spc="0" normalizeH="0" baseline="0" noProof="0" dirty="0" smtClean="0">
                <a:ln>
                  <a:noFill/>
                </a:ln>
                <a:solidFill>
                  <a:schemeClr val="tx1"/>
                </a:solidFill>
                <a:effectLst/>
                <a:uLnTx/>
                <a:uFillTx/>
                <a:latin typeface="+mn-lt"/>
                <a:ea typeface="+mn-ea"/>
                <a:cs typeface="+mn-cs"/>
              </a:rPr>
              <a:t>čips</a:t>
            </a:r>
            <a:r>
              <a:rPr kumimoji="0" lang="lv-LV" sz="2800" b="0" i="0" u="none" strike="noStrike" kern="0" cap="none" spc="0" normalizeH="0" baseline="0" noProof="0" dirty="0" smtClean="0">
                <a:ln>
                  <a:noFill/>
                </a:ln>
                <a:solidFill>
                  <a:schemeClr val="tx1"/>
                </a:solidFill>
                <a:effectLst/>
                <a:uLnTx/>
                <a:uFillTx/>
                <a:latin typeface="+mn-lt"/>
                <a:ea typeface="+mn-ea"/>
                <a:cs typeface="+mn-cs"/>
              </a:rPr>
              <a:t>, ko cilvēkam implantēs </a:t>
            </a:r>
            <a:r>
              <a:rPr kumimoji="0" lang="lv-LV" sz="2800" b="1" i="0" u="none" strike="noStrike" kern="0" cap="none" spc="0" normalizeH="0" baseline="0" noProof="0" dirty="0" smtClean="0">
                <a:ln>
                  <a:noFill/>
                </a:ln>
                <a:solidFill>
                  <a:schemeClr val="tx1"/>
                </a:solidFill>
                <a:effectLst/>
                <a:uLnTx/>
                <a:uFillTx/>
                <a:latin typeface="+mn-lt"/>
                <a:ea typeface="+mn-ea"/>
                <a:cs typeface="+mn-cs"/>
              </a:rPr>
              <a:t>zem ādas </a:t>
            </a:r>
            <a:r>
              <a:rPr kumimoji="0" lang="lv-LV" sz="2800" b="0" i="0" u="none" strike="noStrike" kern="0" cap="none" spc="0" normalizeH="0" baseline="0" noProof="0" dirty="0" smtClean="0">
                <a:ln>
                  <a:noFill/>
                </a:ln>
                <a:solidFill>
                  <a:schemeClr val="tx1"/>
                </a:solidFill>
                <a:effectLst/>
                <a:uLnTx/>
                <a:uFillTx/>
                <a:latin typeface="+mn-lt"/>
                <a:ea typeface="+mn-ea"/>
                <a:cs typeface="+mn-cs"/>
              </a:rPr>
              <a:t>labajā rokā vai pierē,</a:t>
            </a:r>
            <a:r>
              <a:rPr kumimoji="0" lang="lv-LV" sz="2800" b="0" i="0" u="none" strike="noStrike" kern="0" cap="none" spc="0" normalizeH="0" noProof="0" dirty="0" smtClean="0">
                <a:ln>
                  <a:noFill/>
                </a:ln>
                <a:solidFill>
                  <a:schemeClr val="tx1"/>
                </a:solidFill>
                <a:effectLst/>
                <a:uLnTx/>
                <a:uFillTx/>
                <a:latin typeface="+mn-lt"/>
                <a:ea typeface="+mn-ea"/>
                <a:cs typeface="+mn-cs"/>
              </a:rPr>
              <a:t> ar ko varēs </a:t>
            </a:r>
            <a:r>
              <a:rPr kumimoji="0" lang="lv-LV" sz="2800" b="1" i="0" u="none" strike="noStrike" kern="0" cap="none" spc="0" normalizeH="0" noProof="0" dirty="0" smtClean="0">
                <a:ln>
                  <a:noFill/>
                </a:ln>
                <a:solidFill>
                  <a:schemeClr val="tx1"/>
                </a:solidFill>
                <a:effectLst/>
                <a:uLnTx/>
                <a:uFillTx/>
                <a:latin typeface="+mn-lt"/>
                <a:ea typeface="+mn-ea"/>
                <a:cs typeface="+mn-cs"/>
              </a:rPr>
              <a:t>iepirkties</a:t>
            </a:r>
            <a:r>
              <a:rPr kumimoji="0" lang="lv-LV" sz="2800" b="0" i="0" u="none" strike="noStrike" kern="0" cap="none" spc="0" normalizeH="0" noProof="0" dirty="0" smtClean="0">
                <a:ln>
                  <a:noFill/>
                </a:ln>
                <a:solidFill>
                  <a:schemeClr val="tx1"/>
                </a:solidFill>
                <a:effectLst/>
                <a:uLnTx/>
                <a:uFillTx/>
                <a:latin typeface="+mn-lt"/>
                <a:ea typeface="+mn-ea"/>
                <a:cs typeface="+mn-cs"/>
              </a:rPr>
              <a:t> tāpat kā ar </a:t>
            </a:r>
            <a:r>
              <a:rPr lang="lv-LV" sz="2800" b="1" kern="0" baseline="0" dirty="0" smtClean="0">
                <a:latin typeface="+mn-lt"/>
              </a:rPr>
              <a:t>bankas</a:t>
            </a:r>
            <a:r>
              <a:rPr lang="lv-LV" sz="2800" b="1" kern="0" dirty="0" smtClean="0">
                <a:latin typeface="+mn-lt"/>
              </a:rPr>
              <a:t> karti</a:t>
            </a:r>
            <a:r>
              <a:rPr lang="lv-LV" sz="2800" kern="0" dirty="0" smtClean="0">
                <a:latin typeface="+mn-lt"/>
              </a:rPr>
              <a:t>. </a:t>
            </a:r>
          </a:p>
          <a:p>
            <a:pPr marL="0" marR="0" lvl="0" indent="0" algn="l" defTabSz="914400" rtl="0" eaLnBrk="0" fontAlgn="base" latinLnBrk="0" hangingPunct="0">
              <a:lnSpc>
                <a:spcPct val="100000"/>
              </a:lnSpc>
              <a:spcBef>
                <a:spcPts val="0"/>
              </a:spcBef>
              <a:spcAft>
                <a:spcPct val="0"/>
              </a:spcAft>
              <a:buClrTx/>
              <a:buSzTx/>
              <a:buFontTx/>
              <a:buChar char="•"/>
              <a:tabLst/>
              <a:defRPr/>
            </a:pPr>
            <a:r>
              <a:rPr kumimoji="0" lang="lv-LV" sz="2800" b="0" i="0" u="none" strike="noStrike" kern="0" cap="none" spc="0" normalizeH="0" baseline="0" noProof="0" dirty="0" smtClean="0">
                <a:ln>
                  <a:noFill/>
                </a:ln>
                <a:solidFill>
                  <a:schemeClr val="tx1"/>
                </a:solidFill>
                <a:effectLst/>
                <a:uLnTx/>
                <a:uFillTx/>
                <a:latin typeface="+mn-lt"/>
                <a:ea typeface="+mn-ea"/>
                <a:cs typeface="+mn-cs"/>
              </a:rPr>
              <a:t>Bet</a:t>
            </a:r>
            <a:r>
              <a:rPr kumimoji="0" lang="lv-LV" sz="2800" b="0" i="0" u="none" strike="noStrike" kern="0" cap="none" spc="0" normalizeH="0" noProof="0" dirty="0" smtClean="0">
                <a:ln>
                  <a:noFill/>
                </a:ln>
                <a:solidFill>
                  <a:schemeClr val="tx1"/>
                </a:solidFill>
                <a:effectLst/>
                <a:uLnTx/>
                <a:uFillTx/>
                <a:latin typeface="+mn-lt"/>
                <a:ea typeface="+mn-ea"/>
                <a:cs typeface="+mn-cs"/>
              </a:rPr>
              <a:t> </a:t>
            </a:r>
            <a:r>
              <a:rPr kumimoji="0" lang="lv-LV" sz="2800" b="1" i="0" u="none" strike="noStrike" kern="0" cap="none" spc="0" normalizeH="0" noProof="0" dirty="0" smtClean="0">
                <a:ln>
                  <a:noFill/>
                </a:ln>
                <a:solidFill>
                  <a:schemeClr val="tx1"/>
                </a:solidFill>
                <a:effectLst/>
                <a:uLnTx/>
                <a:uFillTx/>
                <a:latin typeface="+mn-lt"/>
                <a:ea typeface="+mn-ea"/>
                <a:cs typeface="+mn-cs"/>
              </a:rPr>
              <a:t>čips</a:t>
            </a:r>
            <a:r>
              <a:rPr kumimoji="0" lang="lv-LV" sz="2800" b="0" i="0" u="none" strike="noStrike" kern="0" cap="none" spc="0" normalizeH="0" noProof="0" dirty="0" smtClean="0">
                <a:ln>
                  <a:noFill/>
                </a:ln>
                <a:solidFill>
                  <a:schemeClr val="tx1"/>
                </a:solidFill>
                <a:effectLst/>
                <a:uLnTx/>
                <a:uFillTx/>
                <a:latin typeface="+mn-lt"/>
                <a:ea typeface="+mn-ea"/>
                <a:cs typeface="+mn-cs"/>
              </a:rPr>
              <a:t> būs daudz kas </a:t>
            </a:r>
            <a:r>
              <a:rPr kumimoji="0" lang="lv-LV" sz="2800" b="1" i="0" u="none" strike="noStrike" kern="0" cap="none" spc="0" normalizeH="0" noProof="0" dirty="0" smtClean="0">
                <a:ln>
                  <a:noFill/>
                </a:ln>
                <a:solidFill>
                  <a:schemeClr val="tx1"/>
                </a:solidFill>
                <a:effectLst/>
                <a:uLnTx/>
                <a:uFillTx/>
                <a:latin typeface="+mn-lt"/>
                <a:ea typeface="+mn-ea"/>
                <a:cs typeface="+mn-cs"/>
              </a:rPr>
              <a:t>vairāk</a:t>
            </a:r>
            <a:r>
              <a:rPr kumimoji="0" lang="lv-LV" sz="2800" b="0" i="0" u="none" strike="noStrike" kern="0" cap="none" spc="0" normalizeH="0" noProof="0" dirty="0" smtClean="0">
                <a:ln>
                  <a:noFill/>
                </a:ln>
                <a:solidFill>
                  <a:schemeClr val="tx1"/>
                </a:solidFill>
                <a:effectLst/>
                <a:uLnTx/>
                <a:uFillTx/>
                <a:latin typeface="+mn-lt"/>
                <a:ea typeface="+mn-ea"/>
                <a:cs typeface="+mn-cs"/>
              </a:rPr>
              <a:t> par </a:t>
            </a:r>
            <a:r>
              <a:rPr kumimoji="0" lang="lv-LV" sz="2800" b="1" i="0" u="none" strike="noStrike" kern="0" cap="none" spc="0" normalizeH="0" noProof="0" dirty="0" smtClean="0">
                <a:ln>
                  <a:noFill/>
                </a:ln>
                <a:solidFill>
                  <a:schemeClr val="tx1"/>
                </a:solidFill>
                <a:effectLst/>
                <a:uLnTx/>
                <a:uFillTx/>
                <a:latin typeface="+mn-lt"/>
                <a:ea typeface="+mn-ea"/>
                <a:cs typeface="+mn-cs"/>
              </a:rPr>
              <a:t>bankas karti</a:t>
            </a:r>
            <a:r>
              <a:rPr kumimoji="0" lang="lv-LV" sz="2800" b="0" i="0" u="none" strike="noStrike" kern="0" cap="none" spc="0" normalizeH="0" noProof="0" dirty="0" smtClean="0">
                <a:ln>
                  <a:noFill/>
                </a:ln>
                <a:solidFill>
                  <a:schemeClr val="tx1"/>
                </a:solidFill>
                <a:effectLst/>
                <a:uLnTx/>
                <a:uFillTx/>
                <a:latin typeface="+mn-lt"/>
                <a:ea typeface="+mn-ea"/>
                <a:cs typeface="+mn-cs"/>
              </a:rPr>
              <a:t>, tur būs </a:t>
            </a:r>
            <a:r>
              <a:rPr kumimoji="0" lang="lv-LV" sz="2800" b="1" i="0" u="none" strike="noStrike" kern="0" cap="none" spc="0" normalizeH="0" noProof="0" dirty="0" smtClean="0">
                <a:ln>
                  <a:noFill/>
                </a:ln>
                <a:solidFill>
                  <a:schemeClr val="tx1"/>
                </a:solidFill>
                <a:effectLst/>
                <a:uLnTx/>
                <a:uFillTx/>
                <a:latin typeface="+mn-lt"/>
                <a:ea typeface="+mn-ea"/>
                <a:cs typeface="+mn-cs"/>
              </a:rPr>
              <a:t>GPS</a:t>
            </a:r>
            <a:r>
              <a:rPr kumimoji="0" lang="lv-LV" sz="2800" b="0" i="0" u="none" strike="noStrike" kern="0" cap="none" spc="0" normalizeH="0" noProof="0" dirty="0" smtClean="0">
                <a:ln>
                  <a:noFill/>
                </a:ln>
                <a:solidFill>
                  <a:schemeClr val="tx1"/>
                </a:solidFill>
                <a:effectLst/>
                <a:uLnTx/>
                <a:uFillTx/>
                <a:latin typeface="+mn-lt"/>
                <a:ea typeface="+mn-ea"/>
                <a:cs typeface="+mn-cs"/>
              </a:rPr>
              <a:t> un daudzas citas funkcijas, kas šodien ir </a:t>
            </a:r>
            <a:r>
              <a:rPr kumimoji="0" lang="lv-LV" sz="2800" b="1" i="0" u="none" strike="noStrike" kern="0" cap="none" spc="0" normalizeH="0" noProof="0" dirty="0" err="1" smtClean="0">
                <a:ln>
                  <a:noFill/>
                </a:ln>
                <a:solidFill>
                  <a:schemeClr val="tx1"/>
                </a:solidFill>
                <a:effectLst/>
                <a:uLnTx/>
                <a:uFillTx/>
                <a:latin typeface="+mn-lt"/>
                <a:ea typeface="+mn-ea"/>
                <a:cs typeface="+mn-cs"/>
              </a:rPr>
              <a:t>mobīliem</a:t>
            </a:r>
            <a:r>
              <a:rPr kumimoji="0" lang="lv-LV" sz="2800" b="0" i="0" u="none" strike="noStrike" kern="0" cap="none" spc="0" normalizeH="0" noProof="0" dirty="0" smtClean="0">
                <a:ln>
                  <a:noFill/>
                </a:ln>
                <a:solidFill>
                  <a:schemeClr val="tx1"/>
                </a:solidFill>
                <a:effectLst/>
                <a:uLnTx/>
                <a:uFillTx/>
                <a:latin typeface="+mn-lt"/>
                <a:ea typeface="+mn-ea"/>
                <a:cs typeface="+mn-cs"/>
              </a:rPr>
              <a:t>.</a:t>
            </a:r>
            <a:endParaRPr kumimoji="0" lang="lv-LV" sz="28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8" name="Picture 2" descr="Pieņemtā zvēra zīme šķirs no pestīšanas Kristū"/>
          <p:cNvPicPr>
            <a:picLocks noChangeAspect="1" noChangeArrowheads="1"/>
          </p:cNvPicPr>
          <p:nvPr/>
        </p:nvPicPr>
        <p:blipFill>
          <a:blip r:embed="rId2" cstate="print"/>
          <a:srcRect/>
          <a:stretch>
            <a:fillRect/>
          </a:stretch>
        </p:blipFill>
        <p:spPr bwMode="auto">
          <a:xfrm>
            <a:off x="216024" y="4607348"/>
            <a:ext cx="4572000" cy="21340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626" name="Picture 2" descr="Sazvērestība 666 - Spoki"/>
          <p:cNvPicPr>
            <a:picLocks noChangeAspect="1" noChangeArrowheads="1"/>
          </p:cNvPicPr>
          <p:nvPr/>
        </p:nvPicPr>
        <p:blipFill>
          <a:blip r:embed="rId3" cstate="print"/>
          <a:srcRect/>
          <a:stretch>
            <a:fillRect/>
          </a:stretch>
        </p:blipFill>
        <p:spPr bwMode="auto">
          <a:xfrm>
            <a:off x="5010472" y="4653136"/>
            <a:ext cx="3810000" cy="21061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6626"/>
                                        </p:tgtEl>
                                        <p:attrNameLst>
                                          <p:attrName>style.visibility</p:attrName>
                                        </p:attrNameLst>
                                      </p:cBhvr>
                                      <p:to>
                                        <p:strVal val="visible"/>
                                      </p:to>
                                    </p:set>
                                    <p:anim calcmode="lin" valueType="num">
                                      <p:cBhvr additive="base">
                                        <p:cTn id="12" dur="500" fill="hold"/>
                                        <p:tgtEl>
                                          <p:spTgt spid="26626"/>
                                        </p:tgtEl>
                                        <p:attrNameLst>
                                          <p:attrName>ppt_x</p:attrName>
                                        </p:attrNameLst>
                                      </p:cBhvr>
                                      <p:tavLst>
                                        <p:tav tm="0">
                                          <p:val>
                                            <p:strVal val="#ppt_x"/>
                                          </p:val>
                                        </p:tav>
                                        <p:tav tm="100000">
                                          <p:val>
                                            <p:strVal val="#ppt_x"/>
                                          </p:val>
                                        </p:tav>
                                      </p:tavLst>
                                    </p:anim>
                                    <p:anim calcmode="lin" valueType="num">
                                      <p:cBhvr additive="base">
                                        <p:cTn id="13" dur="500" fill="hold"/>
                                        <p:tgtEl>
                                          <p:spTgt spid="266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 calcmode="lin" valueType="num">
                                      <p:cBhvr additive="base">
                                        <p:cTn id="2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 calcmode="lin" valueType="num">
                                      <p:cBhvr additive="base">
                                        <p:cTn id="2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additive="base">
                                        <p:cTn id="3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Kā tad ir </a:t>
            </a:r>
            <a:r>
              <a:rPr lang="lv-LV" b="1" dirty="0" err="1" smtClean="0">
                <a:solidFill>
                  <a:schemeClr val="tx1"/>
                </a:solidFill>
              </a:rPr>
              <a:t>kovid</a:t>
            </a:r>
            <a:r>
              <a:rPr lang="lv-LV" b="1" dirty="0" smtClean="0">
                <a:solidFill>
                  <a:schemeClr val="tx1"/>
                </a:solidFill>
              </a:rPr>
              <a:t> vakcīna?</a:t>
            </a:r>
          </a:p>
        </p:txBody>
      </p:sp>
      <p:sp>
        <p:nvSpPr>
          <p:cNvPr id="7" name="Rectangle 6"/>
          <p:cNvSpPr>
            <a:spLocks noChangeArrowheads="1"/>
          </p:cNvSpPr>
          <p:nvPr/>
        </p:nvSpPr>
        <p:spPr bwMode="auto">
          <a:xfrm>
            <a:off x="0" y="764704"/>
            <a:ext cx="9144000" cy="2677656"/>
          </a:xfrm>
          <a:prstGeom prst="rect">
            <a:avLst/>
          </a:prstGeom>
          <a:noFill/>
          <a:ln w="9525">
            <a:noFill/>
            <a:miter lim="800000"/>
            <a:headEnd/>
            <a:tailEnd/>
          </a:ln>
        </p:spPr>
        <p:txBody>
          <a:bodyPr wrap="square">
            <a:spAutoFit/>
          </a:bodyPr>
          <a:lstStyle/>
          <a:p>
            <a:pPr>
              <a:buFontTx/>
              <a:buChar char="•"/>
            </a:pPr>
            <a:r>
              <a:rPr lang="lv-LV" sz="2800" b="1" dirty="0" err="1" smtClean="0"/>
              <a:t>Kovid</a:t>
            </a:r>
            <a:r>
              <a:rPr lang="lv-LV" sz="2800" b="1" dirty="0" smtClean="0"/>
              <a:t> vakcīna nav zvēra zīme</a:t>
            </a:r>
            <a:r>
              <a:rPr lang="lv-LV" sz="2800" dirty="0" smtClean="0"/>
              <a:t>!</a:t>
            </a:r>
          </a:p>
          <a:p>
            <a:pPr>
              <a:buFontTx/>
              <a:buChar char="•"/>
            </a:pPr>
            <a:r>
              <a:rPr lang="lv-LV" sz="2800" dirty="0" err="1" smtClean="0"/>
              <a:t>Kovid</a:t>
            </a:r>
            <a:r>
              <a:rPr lang="lv-LV" sz="2800" dirty="0" smtClean="0"/>
              <a:t> vakcīna ir </a:t>
            </a:r>
            <a:r>
              <a:rPr lang="lv-LV" sz="2800" b="1" dirty="0" smtClean="0"/>
              <a:t>medicīniska procedūra</a:t>
            </a:r>
            <a:r>
              <a:rPr lang="lv-LV" sz="2800" dirty="0" smtClean="0"/>
              <a:t>!</a:t>
            </a:r>
          </a:p>
          <a:p>
            <a:pPr>
              <a:buFontTx/>
              <a:buChar char="•"/>
            </a:pPr>
            <a:r>
              <a:rPr lang="lv-LV" sz="2800" b="1" dirty="0" smtClean="0"/>
              <a:t>Kristieši</a:t>
            </a:r>
            <a:r>
              <a:rPr lang="lv-LV" sz="2800" dirty="0" smtClean="0"/>
              <a:t> ir brīvi vērtēt vai vakcīnas ir labi medicīniski veidotas vai nē, </a:t>
            </a:r>
            <a:r>
              <a:rPr lang="lv-LV" sz="2800" b="1" dirty="0" smtClean="0"/>
              <a:t>brīvi izlemt vakcinēties vai nē</a:t>
            </a:r>
            <a:r>
              <a:rPr lang="lv-LV" sz="2800" dirty="0" smtClean="0"/>
              <a:t>!</a:t>
            </a:r>
          </a:p>
          <a:p>
            <a:pPr>
              <a:buFontTx/>
              <a:buChar char="•"/>
            </a:pPr>
            <a:r>
              <a:rPr lang="lv-LV" sz="2800" dirty="0" smtClean="0"/>
              <a:t>Bet </a:t>
            </a:r>
            <a:r>
              <a:rPr lang="lv-LV" sz="2800" b="1" dirty="0" err="1" smtClean="0"/>
              <a:t>kovid</a:t>
            </a:r>
            <a:r>
              <a:rPr lang="lv-LV" sz="2800" b="1" dirty="0" smtClean="0"/>
              <a:t> ierobežojumos </a:t>
            </a:r>
            <a:r>
              <a:rPr lang="lv-LV" sz="2800" dirty="0" smtClean="0"/>
              <a:t>redzams </a:t>
            </a:r>
            <a:r>
              <a:rPr lang="lv-LV" sz="2800" b="1" dirty="0" smtClean="0"/>
              <a:t>totālas kontroles aizmetņi </a:t>
            </a:r>
            <a:r>
              <a:rPr lang="lv-LV" sz="2800" dirty="0" smtClean="0"/>
              <a:t>visā pasaulē. </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pic>
        <p:nvPicPr>
          <p:cNvPr id="24578" name="Picture 2" descr="COVID-19 Story Tip: Kids and the COVID-19 Vaccine — What To Expect"/>
          <p:cNvPicPr>
            <a:picLocks noChangeAspect="1" noChangeArrowheads="1"/>
          </p:cNvPicPr>
          <p:nvPr/>
        </p:nvPicPr>
        <p:blipFill>
          <a:blip r:embed="rId2" cstate="print"/>
          <a:srcRect/>
          <a:stretch>
            <a:fillRect/>
          </a:stretch>
        </p:blipFill>
        <p:spPr bwMode="auto">
          <a:xfrm>
            <a:off x="611560" y="3429000"/>
            <a:ext cx="7620000"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332656"/>
            <a:ext cx="5652120" cy="1412776"/>
          </a:xfrm>
        </p:spPr>
        <p:txBody>
          <a:bodyPr/>
          <a:lstStyle/>
          <a:p>
            <a:pPr eaLnBrk="1" hangingPunct="1"/>
            <a:r>
              <a:rPr lang="lv-LV" b="1" dirty="0" smtClean="0">
                <a:solidFill>
                  <a:schemeClr val="tx1"/>
                </a:solidFill>
              </a:rPr>
              <a:t>Pēdējo laiku pazīmes</a:t>
            </a:r>
          </a:p>
        </p:txBody>
      </p:sp>
      <p:sp>
        <p:nvSpPr>
          <p:cNvPr id="7" name="Rectangle 6"/>
          <p:cNvSpPr>
            <a:spLocks noChangeArrowheads="1"/>
          </p:cNvSpPr>
          <p:nvPr/>
        </p:nvSpPr>
        <p:spPr bwMode="auto">
          <a:xfrm>
            <a:off x="0" y="2025908"/>
            <a:ext cx="8676456" cy="4832092"/>
          </a:xfrm>
          <a:prstGeom prst="rect">
            <a:avLst/>
          </a:prstGeom>
          <a:noFill/>
          <a:ln w="9525">
            <a:noFill/>
            <a:miter lim="800000"/>
            <a:headEnd/>
            <a:tailEnd/>
          </a:ln>
        </p:spPr>
        <p:txBody>
          <a:bodyPr wrap="square">
            <a:spAutoFit/>
          </a:bodyPr>
          <a:lstStyle/>
          <a:p>
            <a:pPr marL="514350" indent="-514350">
              <a:buFont typeface="+mj-lt"/>
              <a:buAutoNum type="arabicPeriod"/>
            </a:pPr>
            <a:r>
              <a:rPr lang="lv-LV" sz="4400" dirty="0" smtClean="0"/>
              <a:t>Miers un drošība</a:t>
            </a:r>
            <a:endParaRPr lang="lv-LV" sz="4400" dirty="0"/>
          </a:p>
          <a:p>
            <a:pPr marL="514350" indent="-514350">
              <a:buFont typeface="+mj-lt"/>
              <a:buAutoNum type="arabicPeriod"/>
            </a:pPr>
            <a:r>
              <a:rPr lang="lv-LV" sz="4400" dirty="0" smtClean="0"/>
              <a:t>Totāla kontrole</a:t>
            </a:r>
          </a:p>
          <a:p>
            <a:pPr marL="514350" indent="-514350">
              <a:buFont typeface="+mj-lt"/>
              <a:buAutoNum type="arabicPeriod"/>
            </a:pPr>
            <a:r>
              <a:rPr lang="lv-LV" sz="4400" dirty="0" smtClean="0"/>
              <a:t>Zvēra zīme</a:t>
            </a:r>
          </a:p>
          <a:p>
            <a:pPr marL="514350" indent="-514350">
              <a:buFont typeface="+mj-lt"/>
              <a:buAutoNum type="arabicPeriod"/>
            </a:pPr>
            <a:r>
              <a:rPr lang="lv-LV" sz="4400" dirty="0" smtClean="0"/>
              <a:t>Ekonomiska labklājība</a:t>
            </a:r>
          </a:p>
          <a:p>
            <a:pPr marL="514350" indent="-514350">
              <a:buFont typeface="+mj-lt"/>
              <a:buAutoNum type="arabicPeriod"/>
            </a:pPr>
            <a:r>
              <a:rPr lang="lv-LV" sz="4400" dirty="0" smtClean="0"/>
              <a:t>Visāda veida izvirtība</a:t>
            </a:r>
          </a:p>
          <a:p>
            <a:pPr marL="514350" indent="-514350">
              <a:buFont typeface="+mj-lt"/>
              <a:buAutoNum type="arabicPeriod"/>
            </a:pPr>
            <a:r>
              <a:rPr lang="lv-LV" sz="4400" dirty="0" smtClean="0"/>
              <a:t>Garīga aptumšošanās baznīcā</a:t>
            </a:r>
          </a:p>
          <a:p>
            <a:pPr marL="514350" indent="-514350">
              <a:buFont typeface="+mj-lt"/>
              <a:buAutoNum type="arabicPeriod"/>
            </a:pPr>
            <a:r>
              <a:rPr lang="lv-LV" sz="4400" dirty="0" smtClean="0"/>
              <a:t>Antikrista atklāšanās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14338" name="AutoShape 2" descr="Pēdējie laiki. Jēzus drīz nāk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39" name="Picture 3"/>
          <p:cNvPicPr>
            <a:picLocks noChangeAspect="1" noChangeArrowheads="1"/>
          </p:cNvPicPr>
          <p:nvPr/>
        </p:nvPicPr>
        <p:blipFill>
          <a:blip r:embed="rId2" cstate="print"/>
          <a:srcRect l="4124"/>
          <a:stretch>
            <a:fillRect/>
          </a:stretch>
        </p:blipFill>
        <p:spPr bwMode="auto">
          <a:xfrm>
            <a:off x="5796136" y="0"/>
            <a:ext cx="3347864" cy="35847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fade">
                                      <p:cBhvr>
                                        <p:cTn id="11" dur="2000"/>
                                        <p:tgtEl>
                                          <p:spTgt spid="1433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83927"/>
            <a:ext cx="9540875" cy="1204913"/>
          </a:xfrm>
        </p:spPr>
        <p:txBody>
          <a:bodyPr/>
          <a:lstStyle/>
          <a:p>
            <a:pPr algn="just" eaLnBrk="1" hangingPunct="1">
              <a:lnSpc>
                <a:spcPct val="80000"/>
              </a:lnSpc>
              <a:buFontTx/>
              <a:buNone/>
            </a:pPr>
            <a:r>
              <a:rPr lang="lv-LV" sz="2800" i="1" dirty="0" smtClean="0"/>
              <a:t>    </a:t>
            </a:r>
            <a:r>
              <a:rPr lang="lv-LV" sz="2800" b="1" i="1" dirty="0" smtClean="0"/>
              <a:t>1.Tes.5</a:t>
            </a:r>
            <a:r>
              <a:rPr lang="lv-LV" sz="2800" i="1" dirty="0" smtClean="0"/>
              <a:t>: 2 Tā </a:t>
            </a:r>
            <a:r>
              <a:rPr lang="lv-LV" sz="2800" i="1" dirty="0"/>
              <a:t>Kunga diena nāk tāpat kā zaglis naktī.</a:t>
            </a:r>
            <a:br>
              <a:rPr lang="lv-LV" sz="2800" i="1" dirty="0"/>
            </a:br>
            <a:r>
              <a:rPr lang="lv-LV" sz="2800" i="1" dirty="0"/>
              <a:t>3 Kad sacīs: nu ir </a:t>
            </a:r>
            <a:r>
              <a:rPr lang="lv-LV" sz="2800" b="1" i="1" dirty="0"/>
              <a:t>miers</a:t>
            </a:r>
            <a:r>
              <a:rPr lang="lv-LV" sz="2800" i="1" dirty="0"/>
              <a:t> un </a:t>
            </a:r>
            <a:r>
              <a:rPr lang="lv-LV" sz="2800" b="1" i="1" dirty="0"/>
              <a:t>drošība</a:t>
            </a:r>
            <a:r>
              <a:rPr lang="lv-LV" sz="2800" i="1" dirty="0"/>
              <a:t>, - tad pēkšņi pār viņiem nāks posts, kā dzemdību sāpes pār grūtnieci, un viņi nevarēs izbēgt.</a:t>
            </a:r>
          </a:p>
        </p:txBody>
      </p:sp>
      <p:sp>
        <p:nvSpPr>
          <p:cNvPr id="7" name="Rectangle 6"/>
          <p:cNvSpPr>
            <a:spLocks noChangeArrowheads="1"/>
          </p:cNvSpPr>
          <p:nvPr/>
        </p:nvSpPr>
        <p:spPr bwMode="auto">
          <a:xfrm>
            <a:off x="0" y="2116013"/>
            <a:ext cx="9144000" cy="1384995"/>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Jēzus 2. atnākšana </a:t>
            </a:r>
            <a:r>
              <a:rPr lang="lv-LV" sz="2800" dirty="0" smtClean="0"/>
              <a:t>būs brīdī, ka </a:t>
            </a:r>
            <a:r>
              <a:rPr lang="lv-LV" sz="2800" b="1" dirty="0" smtClean="0"/>
              <a:t>neviens to negaidīs </a:t>
            </a:r>
            <a:r>
              <a:rPr lang="lv-LV" sz="2800" dirty="0" smtClean="0"/>
              <a:t>(izņemot varbūt kristiešus), kad visi </a:t>
            </a:r>
            <a:r>
              <a:rPr lang="lv-LV" sz="2800" b="1" dirty="0" smtClean="0"/>
              <a:t>kari būs beigušies </a:t>
            </a:r>
            <a:r>
              <a:rPr lang="lv-LV" sz="2800" dirty="0" smtClean="0"/>
              <a:t>un visi sacīs, nu ir </a:t>
            </a:r>
            <a:r>
              <a:rPr lang="lv-LV" sz="2800" b="1" dirty="0" smtClean="0"/>
              <a:t>miers un drošība</a:t>
            </a:r>
            <a:r>
              <a:rPr lang="lv-LV" sz="2800" dirty="0" smtClean="0"/>
              <a:t>!</a:t>
            </a:r>
            <a:endParaRPr lang="lv-LV" sz="2800" dirty="0"/>
          </a:p>
        </p:txBody>
      </p:sp>
      <p:pic>
        <p:nvPicPr>
          <p:cNvPr id="5" name="Picture 2" descr="I:\325px-The_Last_Judgement._Jean_Cousin..jpg"/>
          <p:cNvPicPr>
            <a:picLocks noChangeAspect="1" noChangeArrowheads="1"/>
          </p:cNvPicPr>
          <p:nvPr/>
        </p:nvPicPr>
        <p:blipFill>
          <a:blip r:embed="rId2" cstate="print"/>
          <a:srcRect/>
          <a:stretch>
            <a:fillRect/>
          </a:stretch>
        </p:blipFill>
        <p:spPr bwMode="auto">
          <a:xfrm>
            <a:off x="107504" y="3429000"/>
            <a:ext cx="8895932" cy="3409884"/>
          </a:xfrm>
          <a:prstGeom prst="rect">
            <a:avLst/>
          </a:prstGeom>
          <a:ln>
            <a:noFill/>
          </a:ln>
          <a:effectLst>
            <a:softEdge rad="112500"/>
          </a:effectLst>
        </p:spPr>
      </p:pic>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1.Miers un Drošība</a:t>
            </a:r>
          </a:p>
        </p:txBody>
      </p:sp>
    </p:spTree>
    <p:extLst>
      <p:ext uri="{BB962C8B-B14F-4D97-AF65-F5344CB8AC3E}">
        <p14:creationId xmlns:p14="http://schemas.microsoft.com/office/powerpoint/2010/main" xmlns="" val="212951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spcBef>
                <a:spcPct val="0"/>
              </a:spcBef>
              <a:buFontTx/>
              <a:buNone/>
            </a:pPr>
            <a:r>
              <a:rPr lang="lv-LV" sz="2800" b="1" i="1" dirty="0" smtClean="0"/>
              <a:t>Jņ.atkl.13</a:t>
            </a:r>
            <a:r>
              <a:rPr lang="lv-LV" sz="2800" i="1" dirty="0" smtClean="0"/>
              <a:t>: </a:t>
            </a:r>
            <a:r>
              <a:rPr lang="lv-LV" sz="2800" i="1" baseline="30000" dirty="0" smtClean="0"/>
              <a:t>14</a:t>
            </a:r>
            <a:r>
              <a:rPr lang="lv-LV" sz="2800" i="1" dirty="0" smtClean="0"/>
              <a:t> Viņš maldina zemes iedzīvotājus ar zīmēm, kuras darīt viņam tika dots pirmā zvēra klātbūtnē; viņš liek zemes iedzīvotājiem darināt attēlu šim zvēram, kam bija zobena cirtiena ievainojums, bet kas izdzīvoja. </a:t>
            </a:r>
            <a:r>
              <a:rPr lang="lv-LV" sz="2800" i="1" baseline="30000" dirty="0" smtClean="0"/>
              <a:t>15</a:t>
            </a:r>
            <a:r>
              <a:rPr lang="lv-LV" sz="2800" i="1" dirty="0" smtClean="0"/>
              <a:t> Un viņam tiek dota vara iedvest zvēra tēlā garu, lai zvēra tēls spētu pat runāt un panāktu, ka visi, kas to nepielūdz, tiktu nogalināti. </a:t>
            </a:r>
          </a:p>
        </p:txBody>
      </p:sp>
      <p:sp>
        <p:nvSpPr>
          <p:cNvPr id="7" name="Rectangle 6"/>
          <p:cNvSpPr>
            <a:spLocks noChangeArrowheads="1"/>
          </p:cNvSpPr>
          <p:nvPr/>
        </p:nvSpPr>
        <p:spPr bwMode="auto">
          <a:xfrm>
            <a:off x="0" y="3212976"/>
            <a:ext cx="6444208" cy="3539430"/>
          </a:xfrm>
          <a:prstGeom prst="rect">
            <a:avLst/>
          </a:prstGeom>
          <a:noFill/>
          <a:ln w="9525">
            <a:noFill/>
            <a:miter lim="800000"/>
            <a:headEnd/>
            <a:tailEnd/>
          </a:ln>
        </p:spPr>
        <p:txBody>
          <a:bodyPr wrap="square">
            <a:spAutoFit/>
          </a:bodyPr>
          <a:lstStyle/>
          <a:p>
            <a:pPr>
              <a:buFontTx/>
              <a:buChar char="•"/>
            </a:pPr>
            <a:r>
              <a:rPr lang="lv-LV" sz="2800" dirty="0" smtClean="0"/>
              <a:t>Kāda </a:t>
            </a:r>
            <a:r>
              <a:rPr lang="lv-LV" sz="2800" b="1" dirty="0" smtClean="0"/>
              <a:t>starpība</a:t>
            </a:r>
            <a:r>
              <a:rPr lang="lv-LV" sz="2800" dirty="0" smtClean="0"/>
              <a:t>: vai </a:t>
            </a:r>
            <a:r>
              <a:rPr lang="lv-LV" sz="2800" b="1" dirty="0" smtClean="0"/>
              <a:t>norēķināmies</a:t>
            </a:r>
            <a:r>
              <a:rPr lang="lv-LV" sz="2800" dirty="0" smtClean="0"/>
              <a:t> ar </a:t>
            </a:r>
            <a:r>
              <a:rPr lang="lv-LV" sz="2800" b="1" dirty="0" smtClean="0"/>
              <a:t>bankas karti </a:t>
            </a:r>
            <a:r>
              <a:rPr lang="lv-LV" sz="2800" dirty="0" smtClean="0"/>
              <a:t>vai ar </a:t>
            </a:r>
            <a:r>
              <a:rPr lang="lv-LV" sz="2800" b="1" dirty="0" smtClean="0"/>
              <a:t>čipu</a:t>
            </a:r>
            <a:r>
              <a:rPr lang="lv-LV" sz="2800" dirty="0" smtClean="0"/>
              <a:t>?</a:t>
            </a:r>
          </a:p>
          <a:p>
            <a:pPr>
              <a:buFontTx/>
              <a:buChar char="•"/>
            </a:pPr>
            <a:r>
              <a:rPr lang="lv-LV" sz="2800" dirty="0" smtClean="0"/>
              <a:t>Bet problēma būs tāda, ka ar šiem čipiem </a:t>
            </a:r>
            <a:r>
              <a:rPr lang="lv-LV" sz="2800" b="1" dirty="0" smtClean="0"/>
              <a:t>totalitāra vara </a:t>
            </a:r>
            <a:r>
              <a:rPr lang="lv-LV" sz="2800" dirty="0" smtClean="0"/>
              <a:t>gribēs </a:t>
            </a:r>
            <a:r>
              <a:rPr lang="lv-LV" sz="2800" b="1" dirty="0" smtClean="0"/>
              <a:t>kontrolēt cilvēka prātu</a:t>
            </a:r>
            <a:r>
              <a:rPr lang="lv-LV" sz="2800" dirty="0" smtClean="0"/>
              <a:t> un </a:t>
            </a:r>
            <a:r>
              <a:rPr lang="lv-LV" sz="2800" b="1" dirty="0" smtClean="0"/>
              <a:t>rīcības brīvību</a:t>
            </a:r>
            <a:r>
              <a:rPr lang="lv-LV" sz="2800" dirty="0" smtClean="0"/>
              <a:t>, ka cilvēks </a:t>
            </a:r>
            <a:r>
              <a:rPr lang="lv-LV" sz="2800" b="1" dirty="0" smtClean="0"/>
              <a:t>zaudēs</a:t>
            </a:r>
            <a:r>
              <a:rPr lang="lv-LV" sz="2800" dirty="0" smtClean="0"/>
              <a:t> savu </a:t>
            </a:r>
            <a:r>
              <a:rPr lang="lv-LV" sz="2800" b="1" dirty="0" smtClean="0"/>
              <a:t>cilvēcību</a:t>
            </a:r>
            <a:r>
              <a:rPr lang="lv-LV" sz="2800" dirty="0" smtClean="0"/>
              <a:t>, savu </a:t>
            </a:r>
            <a:r>
              <a:rPr lang="lv-LV" sz="2800" b="1" dirty="0" smtClean="0"/>
              <a:t>brīvo izvēli </a:t>
            </a:r>
            <a:r>
              <a:rPr lang="lv-LV" sz="2800" dirty="0" smtClean="0"/>
              <a:t>un nevarēs </a:t>
            </a:r>
            <a:r>
              <a:rPr lang="lv-LV" sz="2800" b="1" dirty="0" smtClean="0"/>
              <a:t>vairs mantot debesu valstību </a:t>
            </a:r>
            <a:r>
              <a:rPr lang="lv-LV" sz="2800" dirty="0" smtClean="0"/>
              <a:t>(garīgi nogalināti).</a:t>
            </a:r>
            <a:endParaRPr lang="lv-LV" sz="2800" dirty="0"/>
          </a:p>
        </p:txBody>
      </p:sp>
      <p:sp>
        <p:nvSpPr>
          <p:cNvPr id="5124" name="Slide Number Placeholder 3"/>
          <p:cNvSpPr>
            <a:spLocks noGrp="1"/>
          </p:cNvSpPr>
          <p:nvPr>
            <p:ph type="sldNum" sz="quarter" idx="12"/>
          </p:nvPr>
        </p:nvSpPr>
        <p:spPr>
          <a:noFill/>
        </p:spPr>
        <p:txBody>
          <a:bodyPr/>
          <a:lstStyle/>
          <a:p>
            <a:fld id="{2F793659-1199-4892-A45F-82CD3F537B67}" type="slidenum">
              <a:rPr lang="lv-LV" smtClean="0">
                <a:latin typeface="Arial" pitchFamily="34" charset="0"/>
              </a:rPr>
              <a:pPr/>
              <a:t>9</a:t>
            </a:fld>
            <a:endParaRPr lang="lv-LV" smtClean="0">
              <a:latin typeface="Arial" pitchFamily="34" charset="0"/>
            </a:endParaRPr>
          </a:p>
        </p:txBody>
      </p:sp>
      <p:sp>
        <p:nvSpPr>
          <p:cNvPr id="8"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indent="-514350" algn="ctr"/>
            <a:r>
              <a:rPr lang="lv-LV" sz="4400" b="1" dirty="0" smtClean="0"/>
              <a:t>2.Totāla kontrole un 3.Zvēra zīme</a:t>
            </a:r>
          </a:p>
        </p:txBody>
      </p:sp>
      <p:pic>
        <p:nvPicPr>
          <p:cNvPr id="12290" name="Picture 2" descr="Can you unknowingly get the mark of the beast and still go to Heaven?"/>
          <p:cNvPicPr>
            <a:picLocks noChangeAspect="1" noChangeArrowheads="1"/>
          </p:cNvPicPr>
          <p:nvPr/>
        </p:nvPicPr>
        <p:blipFill>
          <a:blip r:embed="rId2" cstate="print"/>
          <a:srcRect t="20826"/>
          <a:stretch>
            <a:fillRect/>
          </a:stretch>
        </p:blipFill>
        <p:spPr bwMode="auto">
          <a:xfrm>
            <a:off x="6228184" y="2780928"/>
            <a:ext cx="2915816" cy="2016224"/>
          </a:xfrm>
          <a:prstGeom prst="rect">
            <a:avLst/>
          </a:prstGeom>
          <a:ln>
            <a:noFill/>
          </a:ln>
          <a:effectLst>
            <a:softEdge rad="112500"/>
          </a:effectLst>
        </p:spPr>
      </p:pic>
      <p:pic>
        <p:nvPicPr>
          <p:cNvPr id="12292" name="Picture 4" descr="The Beast, His Image, and His Mark: Insights into Revelation, Book 2:  Cozza, Paul: 9781513637761: Amazon.com: Books"/>
          <p:cNvPicPr>
            <a:picLocks noChangeAspect="1" noChangeArrowheads="1"/>
          </p:cNvPicPr>
          <p:nvPr/>
        </p:nvPicPr>
        <p:blipFill>
          <a:blip r:embed="rId3" cstate="print"/>
          <a:srcRect t="31041" b="19810"/>
          <a:stretch>
            <a:fillRect/>
          </a:stretch>
        </p:blipFill>
        <p:spPr bwMode="auto">
          <a:xfrm>
            <a:off x="6300192" y="4697924"/>
            <a:ext cx="2843808" cy="21600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292"/>
                                        </p:tgtEl>
                                        <p:attrNameLst>
                                          <p:attrName>style.visibility</p:attrName>
                                        </p:attrNameLst>
                                      </p:cBhvr>
                                      <p:to>
                                        <p:strVal val="visible"/>
                                      </p:to>
                                    </p:set>
                                    <p:anim calcmode="lin" valueType="num">
                                      <p:cBhvr additive="base">
                                        <p:cTn id="11" dur="500" fill="hold"/>
                                        <p:tgtEl>
                                          <p:spTgt spid="12292"/>
                                        </p:tgtEl>
                                        <p:attrNameLst>
                                          <p:attrName>ppt_x</p:attrName>
                                        </p:attrNameLst>
                                      </p:cBhvr>
                                      <p:tavLst>
                                        <p:tav tm="0">
                                          <p:val>
                                            <p:strVal val="#ppt_x"/>
                                          </p:val>
                                        </p:tav>
                                        <p:tav tm="100000">
                                          <p:val>
                                            <p:strVal val="#ppt_x"/>
                                          </p:val>
                                        </p:tav>
                                      </p:tavLst>
                                    </p:anim>
                                    <p:anim calcmode="lin" valueType="num">
                                      <p:cBhvr additive="base">
                                        <p:cTn id="12" dur="500" fill="hold"/>
                                        <p:tgtEl>
                                          <p:spTgt spid="1229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10244">
                                            <p:txEl>
                                              <p:pRg st="0" end="0"/>
                                            </p:txEl>
                                          </p:spTgt>
                                        </p:tgtEl>
                                        <p:attrNameLst>
                                          <p:attrName>style.visibility</p:attrName>
                                        </p:attrNameLst>
                                      </p:cBhvr>
                                      <p:to>
                                        <p:strVal val="visible"/>
                                      </p:to>
                                    </p:set>
                                    <p:anim calcmode="lin" valueType="num">
                                      <p:cBhvr additive="base">
                                        <p:cTn id="16"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2290"/>
                                        </p:tgtEl>
                                        <p:attrNameLst>
                                          <p:attrName>style.visibility</p:attrName>
                                        </p:attrNameLst>
                                      </p:cBhvr>
                                      <p:to>
                                        <p:strVal val="visible"/>
                                      </p:to>
                                    </p:set>
                                    <p:anim calcmode="lin" valueType="num">
                                      <p:cBhvr additive="base">
                                        <p:cTn id="30" dur="500" fill="hold"/>
                                        <p:tgtEl>
                                          <p:spTgt spid="12290"/>
                                        </p:tgtEl>
                                        <p:attrNameLst>
                                          <p:attrName>ppt_x</p:attrName>
                                        </p:attrNameLst>
                                      </p:cBhvr>
                                      <p:tavLst>
                                        <p:tav tm="0">
                                          <p:val>
                                            <p:strVal val="#ppt_x"/>
                                          </p:val>
                                        </p:tav>
                                        <p:tav tm="100000">
                                          <p:val>
                                            <p:strVal val="#ppt_x"/>
                                          </p:val>
                                        </p:tav>
                                      </p:tavLst>
                                    </p:anim>
                                    <p:anim calcmode="lin" valueType="num">
                                      <p:cBhvr additive="base">
                                        <p:cTn id="31"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3494</TotalTime>
  <Words>1394</Words>
  <Application>Microsoft Office PowerPoint</Application>
  <PresentationFormat>On-screen Show (4:3)</PresentationFormat>
  <Paragraphs>99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Jņ.atkl.3:11-18 Zvēra zīme</vt:lpstr>
      <vt:lpstr>Jņ.atkl.3:11-18 Zvēra zīme</vt:lpstr>
      <vt:lpstr>Vai kovid vakcīna ir zvēra zīme?</vt:lpstr>
      <vt:lpstr>Kādas ir zvēra zīmes pazīmes Bībelē? Vai tas sakrīt ar korona vakcīnu?</vt:lpstr>
      <vt:lpstr>Kas tad ir zvēra zīme un skaitlis?</vt:lpstr>
      <vt:lpstr>Kā tad ir kovid vakcīna?</vt:lpstr>
      <vt:lpstr>Pēdējo laiku pazīmes</vt:lpstr>
      <vt:lpstr>Slide 8</vt:lpstr>
      <vt:lpstr>Slide 9</vt:lpstr>
      <vt:lpstr>Slide 10</vt:lpstr>
      <vt:lpstr>Slide 11</vt:lpstr>
      <vt:lpstr>Slide 12</vt:lpstr>
      <vt:lpstr>Slide 13</vt:lpstr>
      <vt:lpstr>Slide 14</vt:lpstr>
      <vt:lpstr>Slide 15</vt:lpstr>
      <vt:lpstr>Slide 16</vt:lpstr>
      <vt:lpstr>Pēdējo laiku pazīmes ir:</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154</cp:revision>
  <dcterms:created xsi:type="dcterms:W3CDTF">2010-10-07T14:46:11Z</dcterms:created>
  <dcterms:modified xsi:type="dcterms:W3CDTF">2021-11-07T09:53:56Z</dcterms:modified>
</cp:coreProperties>
</file>