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82" r:id="rId2"/>
    <p:sldId id="281" r:id="rId3"/>
    <p:sldId id="288" r:id="rId4"/>
    <p:sldId id="261" r:id="rId5"/>
    <p:sldId id="283" r:id="rId6"/>
    <p:sldId id="289" r:id="rId7"/>
    <p:sldId id="284" r:id="rId8"/>
    <p:sldId id="290" r:id="rId9"/>
    <p:sldId id="286" r:id="rId10"/>
    <p:sldId id="287" r:id="rId11"/>
    <p:sldId id="279" r:id="rId12"/>
    <p:sldId id="272" r:id="rId13"/>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4737" autoAdjust="0"/>
    <p:restoredTop sz="94660"/>
  </p:normalViewPr>
  <p:slideViewPr>
    <p:cSldViewPr>
      <p:cViewPr varScale="1">
        <p:scale>
          <a:sx n="73" d="100"/>
          <a:sy n="73" d="100"/>
        </p:scale>
        <p:origin x="-76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pitchFamily="34" charset="0"/>
              </a:defRPr>
            </a:lvl1pPr>
          </a:lstStyle>
          <a:p>
            <a:pPr>
              <a:defRPr/>
            </a:pPr>
            <a:fld id="{9D84AC95-6A46-4F67-A14A-2EF545AF1A95}" type="datetimeFigureOut">
              <a:rPr lang="en-US"/>
              <a:pPr>
                <a:defRPr/>
              </a:pPr>
              <a:t>8/7/2018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pitchFamily="34" charset="0"/>
              </a:defRPr>
            </a:lvl1pPr>
          </a:lstStyle>
          <a:p>
            <a:pPr>
              <a:defRPr/>
            </a:pPr>
            <a:fld id="{FACC8BA1-A27C-40DA-9BD5-2CD47AAB514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BD48314-8A79-4FCE-B3B4-14EE49336F47}"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84FDC89-716E-4CAA-B0AD-016F39697756}"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6FD11B9-4E6D-40B1-86EE-BEB094943173}"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255CE96-96E5-43A9-84AD-C95CCE3E50E1}"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1C5ABB5-F92F-470E-96B7-19D9536794F0}"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7ECB4C8-8D14-4481-8F19-8CAB87F1E46D}"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FF723890-4AB8-4176-B6B2-3B638562D907}"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8C1D551C-D9A8-46C3-8A17-8FD16184FCA7}"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EAC0E1E5-194A-4BE1-A92D-8B0DDFECAAA1}"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D2AF863-2418-4D04-ACC9-3A275F03058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9420343-1EF0-4438-A40B-2BAD649E8C4A}"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65BE4FF5-5C7F-41B8-BDC0-A061CFE2227E}"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7800" y="0"/>
            <a:ext cx="8894763" cy="1071563"/>
          </a:xfrm>
        </p:spPr>
        <p:txBody>
          <a:bodyPr/>
          <a:lstStyle/>
          <a:p>
            <a:pPr eaLnBrk="1" hangingPunct="1"/>
            <a:r>
              <a:rPr lang="lv-LV" sz="4000" b="1" smtClean="0"/>
              <a:t>Lk.10:25-37 Žēlsirdīgais samarietis  </a:t>
            </a:r>
            <a:endParaRPr lang="lv-LV" sz="4000" smtClean="0"/>
          </a:p>
        </p:txBody>
      </p:sp>
      <p:pic>
        <p:nvPicPr>
          <p:cNvPr id="2051" name="Picture 3" descr="DOVE019"/>
          <p:cNvPicPr>
            <a:picLocks noChangeAspect="1" noChangeArrowheads="1"/>
          </p:cNvPicPr>
          <p:nvPr/>
        </p:nvPicPr>
        <p:blipFill>
          <a:blip r:embed="rId2"/>
          <a:srcRect/>
          <a:stretch>
            <a:fillRect/>
          </a:stretch>
        </p:blipFill>
        <p:spPr bwMode="auto">
          <a:xfrm>
            <a:off x="14288" y="222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12.aug.2018.</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7CBE571A-3758-496E-9F1D-A859F767DD12}" type="slidenum">
              <a:rPr lang="lv-LV" smtClean="0">
                <a:latin typeface="Arial" pitchFamily="34" charset="0"/>
              </a:rPr>
              <a:pPr/>
              <a:t>1</a:t>
            </a:fld>
            <a:endParaRPr lang="lv-LV" smtClean="0">
              <a:latin typeface="Arial" pitchFamily="34" charset="0"/>
            </a:endParaRPr>
          </a:p>
        </p:txBody>
      </p:sp>
      <p:pic>
        <p:nvPicPr>
          <p:cNvPr id="4104" name="Picture 8" descr="http://static.newworldencyclopedia.org/f/f6/Samaritan.jpg"/>
          <p:cNvPicPr>
            <a:picLocks noChangeAspect="1" noChangeArrowheads="1"/>
          </p:cNvPicPr>
          <p:nvPr/>
        </p:nvPicPr>
        <p:blipFill>
          <a:blip r:embed="rId3"/>
          <a:srcRect/>
          <a:stretch>
            <a:fillRect/>
          </a:stretch>
        </p:blipFill>
        <p:spPr bwMode="auto">
          <a:xfrm>
            <a:off x="357158" y="1357298"/>
            <a:ext cx="8072494" cy="518572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36 Kurš no šiem trim cilvēkiem tev šķiet tas tuvākais bijis tam, kas bija kritis laupītāju rokās?“ 37 Tas atbildēja: "Tas, kas viņam žēlsirdību parādīja." Tad Jēzus uz to sacīja: "Nu tad ej un dari tu arī tāpat."</a:t>
            </a:r>
          </a:p>
        </p:txBody>
      </p:sp>
      <p:sp>
        <p:nvSpPr>
          <p:cNvPr id="7" name="Rectangle 6"/>
          <p:cNvSpPr>
            <a:spLocks noChangeArrowheads="1"/>
          </p:cNvSpPr>
          <p:nvPr/>
        </p:nvSpPr>
        <p:spPr bwMode="auto">
          <a:xfrm>
            <a:off x="0" y="1571625"/>
            <a:ext cx="4714875" cy="5262563"/>
          </a:xfrm>
          <a:prstGeom prst="rect">
            <a:avLst/>
          </a:prstGeom>
          <a:noFill/>
          <a:ln w="9525">
            <a:noFill/>
            <a:miter lim="800000"/>
            <a:headEnd/>
            <a:tailEnd/>
          </a:ln>
        </p:spPr>
        <p:txBody>
          <a:bodyPr>
            <a:spAutoFit/>
          </a:bodyPr>
          <a:lstStyle/>
          <a:p>
            <a:pPr>
              <a:buFontTx/>
              <a:buChar char="•"/>
            </a:pPr>
            <a:r>
              <a:rPr lang="lv-LV" sz="2800"/>
              <a:t>Samarietis ir kā pliķis sejā visiem jūdaistiem, viņu izdomātā sistēma šeit neder. </a:t>
            </a:r>
          </a:p>
          <a:p>
            <a:pPr>
              <a:buFontTx/>
              <a:buChar char="•"/>
            </a:pPr>
            <a:r>
              <a:rPr lang="lv-LV" sz="2800"/>
              <a:t>Nav tā, ka cilvēkus varētu sadalīt kategorijās: šo man jāmīl obligāti, šo ne</a:t>
            </a:r>
          </a:p>
          <a:p>
            <a:pPr>
              <a:buFontTx/>
              <a:buChar char="•"/>
            </a:pPr>
            <a:r>
              <a:rPr lang="lv-LV" sz="2800"/>
              <a:t>Jūds ir tikai nabaga sasists grēcinieks, kam vajadzīga Jēzus palīdzība.</a:t>
            </a:r>
          </a:p>
          <a:p>
            <a:pPr>
              <a:buFontTx/>
              <a:buChar char="•"/>
            </a:pPr>
            <a:r>
              <a:rPr lang="lv-LV" sz="2800" i="1"/>
              <a:t>Tad ej un dari tu tāpat. </a:t>
            </a:r>
            <a:r>
              <a:rPr lang="lv-LV" sz="2800"/>
              <a:t>Ļoti vienkārši, bet pildīt to var tikai ar ticību Kristum sirdī. </a:t>
            </a:r>
          </a:p>
        </p:txBody>
      </p:sp>
      <p:sp>
        <p:nvSpPr>
          <p:cNvPr id="11268" name="Slide Number Placeholder 3"/>
          <p:cNvSpPr>
            <a:spLocks noGrp="1"/>
          </p:cNvSpPr>
          <p:nvPr>
            <p:ph type="sldNum" sz="quarter" idx="12"/>
          </p:nvPr>
        </p:nvSpPr>
        <p:spPr>
          <a:noFill/>
        </p:spPr>
        <p:txBody>
          <a:bodyPr/>
          <a:lstStyle/>
          <a:p>
            <a:fld id="{14CCC2AA-FC5D-48DF-B389-7D9AD9145405}" type="slidenum">
              <a:rPr lang="lv-LV" smtClean="0">
                <a:latin typeface="Arial" pitchFamily="34" charset="0"/>
              </a:rPr>
              <a:pPr/>
              <a:t>10</a:t>
            </a:fld>
            <a:endParaRPr lang="lv-LV" smtClean="0">
              <a:latin typeface="Arial" pitchFamily="34" charset="0"/>
            </a:endParaRPr>
          </a:p>
        </p:txBody>
      </p:sp>
      <p:pic>
        <p:nvPicPr>
          <p:cNvPr id="5" name="Picture 6" descr="http://t1.gstatic.com/images?q=tbn:ANd9GcTejaU9nCKzOY34PLcrXSZGxmJ-xpGqWYzFM0MmOWDc-N7z7myb"/>
          <p:cNvPicPr>
            <a:picLocks noChangeAspect="1" noChangeArrowheads="1"/>
          </p:cNvPicPr>
          <p:nvPr/>
        </p:nvPicPr>
        <p:blipFill>
          <a:blip r:embed="rId2"/>
          <a:srcRect/>
          <a:stretch>
            <a:fillRect/>
          </a:stretch>
        </p:blipFill>
        <p:spPr bwMode="auto">
          <a:xfrm>
            <a:off x="4572000" y="1571612"/>
            <a:ext cx="4572000" cy="507207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714375"/>
            <a:ext cx="9144000" cy="2246313"/>
          </a:xfrm>
          <a:prstGeom prst="rect">
            <a:avLst/>
          </a:prstGeom>
          <a:noFill/>
          <a:ln w="9525">
            <a:noFill/>
            <a:miter lim="800000"/>
            <a:headEnd/>
            <a:tailEnd/>
          </a:ln>
        </p:spPr>
        <p:txBody>
          <a:bodyPr>
            <a:spAutoFit/>
          </a:bodyPr>
          <a:lstStyle/>
          <a:p>
            <a:pPr>
              <a:buFontTx/>
              <a:buChar char="•"/>
            </a:pPr>
            <a:r>
              <a:rPr lang="lv-LV" sz="2800"/>
              <a:t>Jēzus - varens </a:t>
            </a:r>
            <a:r>
              <a:rPr lang="lv-LV" sz="2800" b="1"/>
              <a:t>Bauslības</a:t>
            </a:r>
            <a:r>
              <a:rPr lang="lv-LV" sz="2800"/>
              <a:t> un </a:t>
            </a:r>
            <a:r>
              <a:rPr lang="lv-LV" sz="2800" b="1"/>
              <a:t>Evaņģēlija</a:t>
            </a:r>
            <a:r>
              <a:rPr lang="lv-LV" sz="2800"/>
              <a:t> </a:t>
            </a:r>
            <a:r>
              <a:rPr lang="lv-LV" sz="2800" b="1"/>
              <a:t>sludinātājs!</a:t>
            </a:r>
            <a:endParaRPr lang="lv-LV" sz="2800"/>
          </a:p>
          <a:p>
            <a:pPr>
              <a:buFontTx/>
              <a:buChar char="•"/>
            </a:pPr>
            <a:r>
              <a:rPr lang="lv-LV" sz="2800"/>
              <a:t>Jēzus rāda mums arī </a:t>
            </a:r>
            <a:r>
              <a:rPr lang="lv-LV" sz="2800" b="1"/>
              <a:t>samarieti</a:t>
            </a:r>
            <a:r>
              <a:rPr lang="lv-LV" sz="2800"/>
              <a:t>, kā tuvākā </a:t>
            </a:r>
            <a:r>
              <a:rPr lang="lv-LV" sz="2800" b="1"/>
              <a:t>mīlestības paraugu</a:t>
            </a:r>
            <a:r>
              <a:rPr lang="lv-LV" sz="2800"/>
              <a:t>. Šis samarietis mums </a:t>
            </a:r>
            <a:r>
              <a:rPr lang="lv-LV" sz="2800" b="1"/>
              <a:t>norāda</a:t>
            </a:r>
            <a:r>
              <a:rPr lang="lv-LV" sz="2800"/>
              <a:t>, ka </a:t>
            </a:r>
            <a:r>
              <a:rPr lang="lv-LV" sz="2800" b="1"/>
              <a:t>spēku</a:t>
            </a:r>
            <a:r>
              <a:rPr lang="lv-LV" sz="2800"/>
              <a:t> darīt mīlestības darbus var </a:t>
            </a:r>
            <a:r>
              <a:rPr lang="lv-LV" sz="2800" b="1"/>
              <a:t>atrast tikai pie Jēzus</a:t>
            </a:r>
            <a:r>
              <a:rPr lang="lv-LV" sz="2800"/>
              <a:t>. Tad iesim un meklēsim to pie Jēzus. Āmen</a:t>
            </a:r>
          </a:p>
        </p:txBody>
      </p:sp>
      <p:sp>
        <p:nvSpPr>
          <p:cNvPr id="12292" name="Slide Number Placeholder 3"/>
          <p:cNvSpPr>
            <a:spLocks noGrp="1"/>
          </p:cNvSpPr>
          <p:nvPr>
            <p:ph type="sldNum" sz="quarter" idx="12"/>
          </p:nvPr>
        </p:nvSpPr>
        <p:spPr>
          <a:noFill/>
        </p:spPr>
        <p:txBody>
          <a:bodyPr/>
          <a:lstStyle/>
          <a:p>
            <a:fld id="{08B3421E-D70D-4940-A4E5-E20ED2F82EFF}" type="slidenum">
              <a:rPr lang="lv-LV" smtClean="0">
                <a:latin typeface="Arial" pitchFamily="34" charset="0"/>
              </a:rPr>
              <a:pPr/>
              <a:t>11</a:t>
            </a:fld>
            <a:endParaRPr lang="lv-LV" smtClean="0">
              <a:latin typeface="Arial" pitchFamily="34" charset="0"/>
            </a:endParaRPr>
          </a:p>
        </p:txBody>
      </p:sp>
      <p:pic>
        <p:nvPicPr>
          <p:cNvPr id="12294" name="Picture 6" descr="http://journalofsacredwork.typepad.com/.a/6a00d83451c38969e20120a90f5c3e970b-pi"/>
          <p:cNvPicPr>
            <a:picLocks noChangeAspect="1" noChangeArrowheads="1"/>
          </p:cNvPicPr>
          <p:nvPr/>
        </p:nvPicPr>
        <p:blipFill>
          <a:blip r:embed="rId2"/>
          <a:srcRect/>
          <a:stretch>
            <a:fillRect/>
          </a:stretch>
        </p:blipFill>
        <p:spPr bwMode="auto">
          <a:xfrm>
            <a:off x="857224" y="2847974"/>
            <a:ext cx="7429552" cy="40100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294"/>
                                        </p:tgtEl>
                                        <p:attrNameLst>
                                          <p:attrName>style.visibility</p:attrName>
                                        </p:attrNameLst>
                                      </p:cBhvr>
                                      <p:to>
                                        <p:strVal val="visible"/>
                                      </p:to>
                                    </p:set>
                                    <p:animEffect transition="in" filter="fade">
                                      <p:cBhvr>
                                        <p:cTn id="11" dur="2000"/>
                                        <p:tgtEl>
                                          <p:spTgt spid="12294"/>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3316" name="Slide Number Placeholder 3"/>
          <p:cNvSpPr>
            <a:spLocks noGrp="1"/>
          </p:cNvSpPr>
          <p:nvPr>
            <p:ph type="sldNum" sz="quarter" idx="12"/>
          </p:nvPr>
        </p:nvSpPr>
        <p:spPr>
          <a:noFill/>
        </p:spPr>
        <p:txBody>
          <a:bodyPr/>
          <a:lstStyle/>
          <a:p>
            <a:fld id="{CFE15FAE-C3B5-4BD3-89B2-E7D919966E3C}" type="slidenum">
              <a:rPr lang="lv-LV" smtClean="0">
                <a:latin typeface="Arial" pitchFamily="34" charset="0"/>
              </a:rPr>
              <a:pPr/>
              <a:t>12</a:t>
            </a:fld>
            <a:endParaRPr lang="lv-LV" smtClean="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00013"/>
            <a:ext cx="8964612" cy="1071563"/>
          </a:xfrm>
        </p:spPr>
        <p:txBody>
          <a:bodyPr/>
          <a:lstStyle/>
          <a:p>
            <a:pPr eaLnBrk="1" hangingPunct="1"/>
            <a:r>
              <a:rPr lang="lv-LV" sz="4000" b="1" smtClean="0"/>
              <a:t>Lk.10:25-37 Žēlsirdīgais samarietis </a:t>
            </a:r>
            <a:endParaRPr lang="lv-LV" sz="4000" smtClean="0"/>
          </a:p>
        </p:txBody>
      </p:sp>
      <p:pic>
        <p:nvPicPr>
          <p:cNvPr id="3075" name="Picture 3" descr="DOVE019"/>
          <p:cNvPicPr>
            <a:picLocks noChangeAspect="1" noChangeArrowheads="1"/>
          </p:cNvPicPr>
          <p:nvPr/>
        </p:nvPicPr>
        <p:blipFill>
          <a:blip r:embed="rId2"/>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6FB22967-F095-4460-9EAE-63B316F06A75}" type="slidenum">
              <a:rPr lang="lv-LV" smtClean="0">
                <a:latin typeface="Arial" pitchFamily="34" charset="0"/>
              </a:rPr>
              <a:pPr/>
              <a:t>2</a:t>
            </a:fld>
            <a:endParaRPr lang="lv-LV" smtClean="0">
              <a:latin typeface="Arial" pitchFamily="34" charset="0"/>
            </a:endParaRPr>
          </a:p>
        </p:txBody>
      </p:sp>
      <p:sp>
        <p:nvSpPr>
          <p:cNvPr id="3077" name="Rectangle 6"/>
          <p:cNvSpPr>
            <a:spLocks noChangeArrowheads="1"/>
          </p:cNvSpPr>
          <p:nvPr/>
        </p:nvSpPr>
        <p:spPr bwMode="auto">
          <a:xfrm>
            <a:off x="0" y="785813"/>
            <a:ext cx="9144000" cy="6124575"/>
          </a:xfrm>
          <a:prstGeom prst="rect">
            <a:avLst/>
          </a:prstGeom>
          <a:noFill/>
          <a:ln w="9525">
            <a:noFill/>
            <a:miter lim="800000"/>
            <a:headEnd/>
            <a:tailEnd/>
          </a:ln>
        </p:spPr>
        <p:txBody>
          <a:bodyPr>
            <a:spAutoFit/>
          </a:bodyPr>
          <a:lstStyle/>
          <a:p>
            <a:pPr algn="just"/>
            <a:r>
              <a:rPr lang="lv-LV" sz="2800" i="1"/>
              <a:t>25 Un redzi, kāds rakstu mācītājs piecēlās un, Viņu kārdinādams, sacīja: "Mācītāj, ko man būs darīt, lai iemantoju mūžīgo dzīvību?“ 26 Bet Viņš uz to sacīja: "Kā stāv bauslībā rakstīts, kā tu tur lasi?“ 27 Un tas atbildēja un sacīja: "Tev būs Dievu, savu Kungu, mīlēt no visas savas sirds, ar visu savu dvēseli, ar visu savu spēku un ar visu savu prātu un savu tuvāko kā sevi pašu.“ 28 Viņš tam sacīja: "Tu pareizi esi atbildējis; dari to un tu dzīvosi.“ 29 Bet viņš, gribēdams attaisnoties, sacīja Jēzum: "Kurš tad ir mans tuvākais?“ 30 Tad Jēzus atbildēja un sacīja: "Kāds cilvēks gāja no Jeruzālemes uz Jēriku un krita laupītāju rokās. Tie tam noplēsa drēbes, sasita un, atstādami viņu pusmirušu guļam, aizgāja.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79388" y="-100013"/>
            <a:ext cx="8964612" cy="1071563"/>
          </a:xfrm>
        </p:spPr>
        <p:txBody>
          <a:bodyPr/>
          <a:lstStyle/>
          <a:p>
            <a:pPr eaLnBrk="1" hangingPunct="1"/>
            <a:r>
              <a:rPr lang="lv-LV" sz="4000" b="1" smtClean="0"/>
              <a:t>Lk.10:25-37 Žēlsirdīgais samarietis </a:t>
            </a:r>
            <a:endParaRPr lang="lv-LV" sz="4000" smtClean="0"/>
          </a:p>
        </p:txBody>
      </p:sp>
      <p:pic>
        <p:nvPicPr>
          <p:cNvPr id="4099" name="Picture 3" descr="DOVE019"/>
          <p:cNvPicPr>
            <a:picLocks noChangeAspect="1" noChangeArrowheads="1"/>
          </p:cNvPicPr>
          <p:nvPr/>
        </p:nvPicPr>
        <p:blipFill>
          <a:blip r:embed="rId2"/>
          <a:srcRect/>
          <a:stretch>
            <a:fillRect/>
          </a:stretch>
        </p:blipFill>
        <p:spPr bwMode="auto">
          <a:xfrm>
            <a:off x="-17463" y="73025"/>
            <a:ext cx="485776" cy="692150"/>
          </a:xfrm>
          <a:prstGeom prst="rect">
            <a:avLst/>
          </a:prstGeom>
          <a:noFill/>
          <a:ln w="9525">
            <a:noFill/>
            <a:miter lim="800000"/>
            <a:headEnd/>
            <a:tailEnd/>
          </a:ln>
        </p:spPr>
      </p:pic>
      <p:sp>
        <p:nvSpPr>
          <p:cNvPr id="4100" name="Slide Number Placeholder 5"/>
          <p:cNvSpPr>
            <a:spLocks noGrp="1"/>
          </p:cNvSpPr>
          <p:nvPr>
            <p:ph type="sldNum" sz="quarter" idx="12"/>
          </p:nvPr>
        </p:nvSpPr>
        <p:spPr>
          <a:noFill/>
        </p:spPr>
        <p:txBody>
          <a:bodyPr/>
          <a:lstStyle/>
          <a:p>
            <a:fld id="{6FDB05AD-FB3E-4CBF-BB8D-44E0C146D8FB}" type="slidenum">
              <a:rPr lang="lv-LV" smtClean="0">
                <a:latin typeface="Arial" pitchFamily="34" charset="0"/>
              </a:rPr>
              <a:pPr/>
              <a:t>3</a:t>
            </a:fld>
            <a:endParaRPr lang="lv-LV" smtClean="0">
              <a:latin typeface="Arial" pitchFamily="34" charset="0"/>
            </a:endParaRPr>
          </a:p>
        </p:txBody>
      </p:sp>
      <p:sp>
        <p:nvSpPr>
          <p:cNvPr id="4101" name="Rectangle 6"/>
          <p:cNvSpPr>
            <a:spLocks noChangeArrowheads="1"/>
          </p:cNvSpPr>
          <p:nvPr/>
        </p:nvSpPr>
        <p:spPr bwMode="auto">
          <a:xfrm>
            <a:off x="0" y="714375"/>
            <a:ext cx="9144000" cy="6124575"/>
          </a:xfrm>
          <a:prstGeom prst="rect">
            <a:avLst/>
          </a:prstGeom>
          <a:noFill/>
          <a:ln w="9525">
            <a:noFill/>
            <a:miter lim="800000"/>
            <a:headEnd/>
            <a:tailEnd/>
          </a:ln>
        </p:spPr>
        <p:txBody>
          <a:bodyPr>
            <a:spAutoFit/>
          </a:bodyPr>
          <a:lstStyle/>
          <a:p>
            <a:pPr algn="just"/>
            <a:r>
              <a:rPr lang="lv-LV" sz="2800" i="1"/>
              <a:t>31 Bet nejauši kāds priesteris gāja pa to pašu ceļu un, to ieraudzījis, viņš aizgāja garām. 32 Tāpat arī kāds levīts nāca gar to vietu, to ieraudzīja, bet aizgāja garām. 33 Bet kāds samarietis, savu ceļu iedams, tuvojās viņam un, viņu redzot, sirds tam iežēlojās. 34 Un piegājis viņš pārsēja viņa vātis, ieliedams tajās eļļu un vīnu; pēc tam viņš to cēla uz savu lopu un to aizveda mājvietā un to apkopa. 35 Bet otrā dienā, izņēmis divus denārijus, iedeva tos saimniekam, sacīdams: kop viņu, un, ja tu vēl ko izdosi, atpakaļ nākdams, es tev to atdošu. 36 Kurš no šiem trim cilvēkiem tev šķiet tas tuvākais bijis tam, kas bija kritis laupītāju rokās?“ 37 Tas atbildēja: "Tas, kas viņam žēlsirdību parādīja." Tad Jēzus uz to sacīja: "Nu tad ej un dari tu arī tāpat."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25 Un redzi, kāds rakstu mācītājs piecēlās un, Viņu kārdinādams, sacīja: "Mācītāj, ko man būs darīt, lai iemantoju mūžīgo dzīvību?“</a:t>
            </a:r>
          </a:p>
        </p:txBody>
      </p:sp>
      <p:sp>
        <p:nvSpPr>
          <p:cNvPr id="5123" name="Slide Number Placeholder 3"/>
          <p:cNvSpPr>
            <a:spLocks noGrp="1"/>
          </p:cNvSpPr>
          <p:nvPr>
            <p:ph type="sldNum" sz="quarter" idx="12"/>
          </p:nvPr>
        </p:nvSpPr>
        <p:spPr>
          <a:noFill/>
        </p:spPr>
        <p:txBody>
          <a:bodyPr/>
          <a:lstStyle/>
          <a:p>
            <a:fld id="{40B131B2-6778-40CD-B415-6EB8B1777CDA}" type="slidenum">
              <a:rPr lang="lv-LV" smtClean="0">
                <a:latin typeface="Arial" pitchFamily="34" charset="0"/>
              </a:rPr>
              <a:pPr/>
              <a:t>4</a:t>
            </a:fld>
            <a:endParaRPr lang="lv-LV" smtClean="0">
              <a:latin typeface="Arial" pitchFamily="34" charset="0"/>
            </a:endParaRPr>
          </a:p>
        </p:txBody>
      </p:sp>
      <p:pic>
        <p:nvPicPr>
          <p:cNvPr id="6150" name="Picture 6" descr="http://t1.gstatic.com/images?q=tbn:ANd9GcTejaU9nCKzOY34PLcrXSZGxmJ-xpGqWYzFM0MmOWDc-N7z7myb"/>
          <p:cNvPicPr>
            <a:picLocks noChangeAspect="1" noChangeArrowheads="1"/>
          </p:cNvPicPr>
          <p:nvPr/>
        </p:nvPicPr>
        <p:blipFill>
          <a:blip r:embed="rId2"/>
          <a:srcRect/>
          <a:stretch>
            <a:fillRect/>
          </a:stretch>
        </p:blipFill>
        <p:spPr bwMode="auto">
          <a:xfrm>
            <a:off x="1142976" y="3714752"/>
            <a:ext cx="6786610" cy="3143248"/>
          </a:xfrm>
          <a:prstGeom prst="rect">
            <a:avLst/>
          </a:prstGeom>
          <a:ln>
            <a:noFill/>
          </a:ln>
          <a:effectLst>
            <a:softEdge rad="112500"/>
          </a:effectLst>
        </p:spPr>
      </p:pic>
      <p:sp>
        <p:nvSpPr>
          <p:cNvPr id="6" name="Rectangle 5"/>
          <p:cNvSpPr>
            <a:spLocks noChangeArrowheads="1"/>
          </p:cNvSpPr>
          <p:nvPr/>
        </p:nvSpPr>
        <p:spPr bwMode="auto">
          <a:xfrm>
            <a:off x="0" y="1143000"/>
            <a:ext cx="9144000" cy="2678113"/>
          </a:xfrm>
          <a:prstGeom prst="rect">
            <a:avLst/>
          </a:prstGeom>
          <a:noFill/>
          <a:ln w="9525">
            <a:noFill/>
            <a:miter lim="800000"/>
            <a:headEnd/>
            <a:tailEnd/>
          </a:ln>
        </p:spPr>
        <p:txBody>
          <a:bodyPr>
            <a:spAutoFit/>
          </a:bodyPr>
          <a:lstStyle/>
          <a:p>
            <a:pPr>
              <a:buFontTx/>
              <a:buChar char="•"/>
            </a:pPr>
            <a:r>
              <a:rPr lang="lv-LV" sz="2800" b="1"/>
              <a:t>Jēzu</a:t>
            </a:r>
            <a:r>
              <a:rPr lang="lv-LV" sz="2800"/>
              <a:t> šai vietā mēs </a:t>
            </a:r>
            <a:r>
              <a:rPr lang="lv-LV" sz="2800" b="1"/>
              <a:t>redzam</a:t>
            </a:r>
            <a:r>
              <a:rPr lang="lv-LV" sz="2800"/>
              <a:t> kā </a:t>
            </a:r>
            <a:r>
              <a:rPr lang="lv-LV" sz="2800" b="1"/>
              <a:t>labu B un E sludinātāju</a:t>
            </a:r>
            <a:endParaRPr lang="lv-LV" sz="2800"/>
          </a:p>
          <a:p>
            <a:pPr>
              <a:buFontTx/>
              <a:buChar char="•"/>
            </a:pPr>
            <a:r>
              <a:rPr lang="lv-LV" sz="2800"/>
              <a:t>Ļoti </a:t>
            </a:r>
            <a:r>
              <a:rPr lang="lv-LV" sz="2800" b="1"/>
              <a:t>labs jautājums</a:t>
            </a:r>
            <a:r>
              <a:rPr lang="lv-LV" sz="2800"/>
              <a:t>, ko šodien </a:t>
            </a:r>
            <a:r>
              <a:rPr lang="lv-LV" sz="2800" b="1"/>
              <a:t>maz</a:t>
            </a:r>
            <a:r>
              <a:rPr lang="lv-LV" sz="2800"/>
              <a:t> cilvēku </a:t>
            </a:r>
            <a:r>
              <a:rPr lang="lv-LV" sz="2800" b="1"/>
              <a:t>dzirdam</a:t>
            </a:r>
            <a:r>
              <a:rPr lang="lv-LV" sz="2800"/>
              <a:t> </a:t>
            </a:r>
            <a:r>
              <a:rPr lang="lv-LV" sz="2800" b="1"/>
              <a:t>jautājam</a:t>
            </a:r>
            <a:r>
              <a:rPr lang="lv-LV" sz="2800"/>
              <a:t>, tas ir </a:t>
            </a:r>
            <a:r>
              <a:rPr lang="lv-LV" sz="2800" b="1"/>
              <a:t>augstākais jaut</a:t>
            </a:r>
            <a:r>
              <a:rPr lang="lv-LV" sz="2800"/>
              <a:t>., līdz kam </a:t>
            </a:r>
            <a:r>
              <a:rPr lang="lv-LV" sz="2800" b="1"/>
              <a:t>filozofiski</a:t>
            </a:r>
            <a:r>
              <a:rPr lang="lv-LV" sz="2800"/>
              <a:t> </a:t>
            </a:r>
            <a:r>
              <a:rPr lang="lv-LV" sz="2800" b="1"/>
              <a:t>domājot,</a:t>
            </a:r>
            <a:r>
              <a:rPr lang="lv-LV" sz="2800"/>
              <a:t> cilvēks pats </a:t>
            </a:r>
            <a:r>
              <a:rPr lang="lv-LV" sz="2800" b="1"/>
              <a:t>var nonākt</a:t>
            </a:r>
            <a:r>
              <a:rPr lang="lv-LV" sz="2800"/>
              <a:t>.</a:t>
            </a:r>
          </a:p>
          <a:p>
            <a:pPr>
              <a:buFontTx/>
              <a:buChar char="•"/>
            </a:pPr>
            <a:r>
              <a:rPr lang="lv-LV" sz="2800"/>
              <a:t>Bet </a:t>
            </a:r>
            <a:r>
              <a:rPr lang="lv-LV" sz="2800" b="1"/>
              <a:t>ir lietas</a:t>
            </a:r>
            <a:r>
              <a:rPr lang="lv-LV" sz="2800"/>
              <a:t>, kas </a:t>
            </a:r>
            <a:r>
              <a:rPr lang="lv-LV" sz="2800" b="1"/>
              <a:t>no mums nav atkarīgas</a:t>
            </a:r>
            <a:r>
              <a:rPr lang="lv-LV" sz="2800"/>
              <a:t>: tas ir tāpat kā jautāt, </a:t>
            </a:r>
            <a:r>
              <a:rPr lang="lv-LV" sz="2800" b="1"/>
              <a:t>ko man </a:t>
            </a:r>
            <a:r>
              <a:rPr lang="lv-LV" sz="2800"/>
              <a:t>būs </a:t>
            </a:r>
            <a:r>
              <a:rPr lang="lv-LV" sz="2800" b="1"/>
              <a:t>darīt</a:t>
            </a:r>
            <a:r>
              <a:rPr lang="lv-LV" sz="2800"/>
              <a:t>, lai </a:t>
            </a:r>
            <a:r>
              <a:rPr lang="lv-LV" sz="2800" b="1"/>
              <a:t>saule</a:t>
            </a:r>
            <a:r>
              <a:rPr lang="lv-LV" sz="2800"/>
              <a:t> rīt </a:t>
            </a:r>
            <a:r>
              <a:rPr lang="lv-LV" sz="2800" b="1"/>
              <a:t>uzlec agrāk</a:t>
            </a:r>
            <a:r>
              <a:rPr lang="lv-LV" sz="280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50"/>
                                        </p:tgtEl>
                                        <p:attrNameLst>
                                          <p:attrName>style.visibility</p:attrName>
                                        </p:attrNameLst>
                                      </p:cBhvr>
                                      <p:to>
                                        <p:strVal val="visible"/>
                                      </p:to>
                                    </p:set>
                                    <p:animEffect transition="in" filter="fade">
                                      <p:cBhvr>
                                        <p:cTn id="11" dur="2000"/>
                                        <p:tgtEl>
                                          <p:spTgt spid="61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 calcmode="lin" valueType="num">
                                      <p:cBhvr additive="base">
                                        <p:cTn id="1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2" end="2"/>
                                            </p:txEl>
                                          </p:spTgt>
                                        </p:tgtEl>
                                        <p:attrNameLst>
                                          <p:attrName>style.visibility</p:attrName>
                                        </p:attrNameLst>
                                      </p:cBhvr>
                                      <p:to>
                                        <p:strVal val="visible"/>
                                      </p:to>
                                    </p:set>
                                    <p:anim calcmode="lin" valueType="num">
                                      <p:cBhvr additive="base">
                                        <p:cTn id="2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176" name="Picture 8" descr="http://chrispridham.files.wordpress.com/2010/07/jesusbible.jpg"/>
          <p:cNvPicPr>
            <a:picLocks noChangeAspect="1" noChangeArrowheads="1"/>
          </p:cNvPicPr>
          <p:nvPr/>
        </p:nvPicPr>
        <p:blipFill>
          <a:blip r:embed="rId2"/>
          <a:srcRect/>
          <a:stretch>
            <a:fillRect/>
          </a:stretch>
        </p:blipFill>
        <p:spPr bwMode="auto">
          <a:xfrm>
            <a:off x="1071538" y="3571876"/>
            <a:ext cx="6890914" cy="3286124"/>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26 Bet Viņš uz to sacīja: "Kā stāv bauslībā rakstīts, kā tu tur lasi?“ </a:t>
            </a:r>
          </a:p>
        </p:txBody>
      </p:sp>
      <p:sp>
        <p:nvSpPr>
          <p:cNvPr id="6148" name="Slide Number Placeholder 3"/>
          <p:cNvSpPr>
            <a:spLocks noGrp="1"/>
          </p:cNvSpPr>
          <p:nvPr>
            <p:ph type="sldNum" sz="quarter" idx="12"/>
          </p:nvPr>
        </p:nvSpPr>
        <p:spPr>
          <a:noFill/>
        </p:spPr>
        <p:txBody>
          <a:bodyPr/>
          <a:lstStyle/>
          <a:p>
            <a:fld id="{33ABB4B0-33CB-4C96-853D-20B39E0987CE}" type="slidenum">
              <a:rPr lang="lv-LV" smtClean="0">
                <a:latin typeface="Arial" pitchFamily="34" charset="0"/>
              </a:rPr>
              <a:pPr/>
              <a:t>5</a:t>
            </a:fld>
            <a:endParaRPr lang="lv-LV" smtClean="0">
              <a:latin typeface="Arial" pitchFamily="34" charset="0"/>
            </a:endParaRPr>
          </a:p>
        </p:txBody>
      </p:sp>
      <p:sp>
        <p:nvSpPr>
          <p:cNvPr id="6" name="Rectangle 5"/>
          <p:cNvSpPr>
            <a:spLocks noChangeArrowheads="1"/>
          </p:cNvSpPr>
          <p:nvPr/>
        </p:nvSpPr>
        <p:spPr bwMode="auto">
          <a:xfrm>
            <a:off x="0" y="857250"/>
            <a:ext cx="9144000" cy="3540125"/>
          </a:xfrm>
          <a:prstGeom prst="rect">
            <a:avLst/>
          </a:prstGeom>
          <a:noFill/>
          <a:ln w="9525">
            <a:noFill/>
            <a:miter lim="800000"/>
            <a:headEnd/>
            <a:tailEnd/>
          </a:ln>
        </p:spPr>
        <p:txBody>
          <a:bodyPr>
            <a:spAutoFit/>
          </a:bodyPr>
          <a:lstStyle/>
          <a:p>
            <a:pPr>
              <a:buFontTx/>
              <a:buChar char="•"/>
            </a:pPr>
            <a:r>
              <a:rPr lang="lv-LV" sz="2800"/>
              <a:t>Šķiet, ka </a:t>
            </a:r>
            <a:r>
              <a:rPr lang="lv-LV" sz="2800" b="1"/>
              <a:t>rakstu mācītājs </a:t>
            </a:r>
            <a:r>
              <a:rPr lang="lv-LV" sz="2800"/>
              <a:t>meklē </a:t>
            </a:r>
            <a:r>
              <a:rPr lang="lv-LV" sz="2800" b="1"/>
              <a:t>pieķert</a:t>
            </a:r>
            <a:r>
              <a:rPr lang="lv-LV" sz="2800"/>
              <a:t> Jēzu kādā </a:t>
            </a:r>
            <a:r>
              <a:rPr lang="lv-LV" sz="2800" b="1"/>
              <a:t>lietā</a:t>
            </a:r>
            <a:r>
              <a:rPr lang="lv-LV" sz="2800"/>
              <a:t>, kas vēlāk var </a:t>
            </a:r>
            <a:r>
              <a:rPr lang="lv-LV" sz="2800" b="1"/>
              <a:t>noderēt apsūdzībā</a:t>
            </a:r>
            <a:r>
              <a:rPr lang="lv-LV" sz="2800"/>
              <a:t>. Jēzus atbild ar </a:t>
            </a:r>
            <a:r>
              <a:rPr lang="lv-LV" sz="2800" b="1"/>
              <a:t>pretjautājumu</a:t>
            </a:r>
            <a:r>
              <a:rPr lang="lv-LV" sz="2800"/>
              <a:t>, lai Viņam </a:t>
            </a:r>
            <a:r>
              <a:rPr lang="lv-LV" sz="2800" b="1"/>
              <a:t>neko nevarētu “</a:t>
            </a:r>
            <a:r>
              <a:rPr lang="lv-LV" sz="2800" b="1" i="1"/>
              <a:t>piesiet</a:t>
            </a:r>
            <a:r>
              <a:rPr lang="lv-LV" sz="2800" b="1"/>
              <a:t>”.</a:t>
            </a:r>
          </a:p>
          <a:p>
            <a:pPr>
              <a:buFontTx/>
              <a:buChar char="•"/>
            </a:pPr>
            <a:r>
              <a:rPr lang="lv-LV" sz="2800"/>
              <a:t>Bet tai pašā laikā Jēzum rūp šī cilvēka mūžīgā dzīvība.</a:t>
            </a:r>
          </a:p>
          <a:p>
            <a:pPr>
              <a:buFontTx/>
              <a:buChar char="•"/>
            </a:pPr>
            <a:r>
              <a:rPr lang="lv-LV" sz="2800" b="1"/>
              <a:t>Jēzus vienmēr</a:t>
            </a:r>
            <a:r>
              <a:rPr lang="lv-LV" sz="2800"/>
              <a:t> </a:t>
            </a:r>
            <a:r>
              <a:rPr lang="lv-LV" sz="2800" b="1"/>
              <a:t>vērš skatu uz rakstiem</a:t>
            </a:r>
            <a:r>
              <a:rPr lang="lv-LV" sz="2800"/>
              <a:t>. Jēzus saka: </a:t>
            </a:r>
            <a:r>
              <a:rPr lang="lv-LV" sz="2800" i="1"/>
              <a:t>pētiet rakstus</a:t>
            </a:r>
            <a:r>
              <a:rPr lang="lv-LV" sz="2800"/>
              <a:t>, jo </a:t>
            </a:r>
            <a:r>
              <a:rPr lang="lv-LV" sz="2800" b="1"/>
              <a:t>tur ir dzīvība</a:t>
            </a:r>
            <a:r>
              <a:rPr lang="lv-LV" sz="2800"/>
              <a:t>. Raksti ir dzīvība ne jau tāpēc, ka tur ir baušļi, bet tāpēc, ka </a:t>
            </a:r>
            <a:r>
              <a:rPr lang="lv-LV" sz="2800" b="1"/>
              <a:t>tur ir liecība par Kristu</a:t>
            </a:r>
            <a:r>
              <a:rPr lang="lv-LV"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6"/>
                                        </p:tgtEl>
                                        <p:attrNameLst>
                                          <p:attrName>style.visibility</p:attrName>
                                        </p:attrNameLst>
                                      </p:cBhvr>
                                      <p:to>
                                        <p:strVal val="visible"/>
                                      </p:to>
                                    </p:set>
                                    <p:animEffect transition="in" filter="fade">
                                      <p:cBhvr>
                                        <p:cTn id="11" dur="2000"/>
                                        <p:tgtEl>
                                          <p:spTgt spid="717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27 Un tas atbildēja un sacīja: "Tev būs Dievu, savu Kungu, mīlēt no visas savas sirds, ar visu savu dvēseli, ar visu savu spēku un ar visu savu prātu un savu tuvāko kā sevi pašu.“</a:t>
            </a:r>
          </a:p>
        </p:txBody>
      </p:sp>
      <p:sp>
        <p:nvSpPr>
          <p:cNvPr id="7171" name="Slide Number Placeholder 3"/>
          <p:cNvSpPr>
            <a:spLocks noGrp="1"/>
          </p:cNvSpPr>
          <p:nvPr>
            <p:ph type="sldNum" sz="quarter" idx="12"/>
          </p:nvPr>
        </p:nvSpPr>
        <p:spPr>
          <a:noFill/>
        </p:spPr>
        <p:txBody>
          <a:bodyPr/>
          <a:lstStyle/>
          <a:p>
            <a:fld id="{8D957ED1-F57F-4951-BB44-B0F08550F29F}" type="slidenum">
              <a:rPr lang="lv-LV" smtClean="0">
                <a:latin typeface="Arial" pitchFamily="34" charset="0"/>
              </a:rPr>
              <a:pPr/>
              <a:t>6</a:t>
            </a:fld>
            <a:endParaRPr lang="lv-LV" smtClean="0">
              <a:latin typeface="Arial" pitchFamily="34" charset="0"/>
            </a:endParaRPr>
          </a:p>
        </p:txBody>
      </p:sp>
      <p:pic>
        <p:nvPicPr>
          <p:cNvPr id="7174" name="Picture 6" descr="http://s4.hubimg.com/u/6449463_f520.jpg"/>
          <p:cNvPicPr>
            <a:picLocks noChangeAspect="1" noChangeArrowheads="1"/>
          </p:cNvPicPr>
          <p:nvPr/>
        </p:nvPicPr>
        <p:blipFill>
          <a:blip r:embed="rId2"/>
          <a:srcRect/>
          <a:stretch>
            <a:fillRect/>
          </a:stretch>
        </p:blipFill>
        <p:spPr bwMode="auto">
          <a:xfrm flipH="1">
            <a:off x="857224" y="3571876"/>
            <a:ext cx="7429552" cy="3286124"/>
          </a:xfrm>
          <a:prstGeom prst="rect">
            <a:avLst/>
          </a:prstGeom>
          <a:ln>
            <a:noFill/>
          </a:ln>
          <a:effectLst>
            <a:softEdge rad="112500"/>
          </a:effectLst>
        </p:spPr>
      </p:pic>
      <p:sp>
        <p:nvSpPr>
          <p:cNvPr id="6" name="Rectangle 5"/>
          <p:cNvSpPr>
            <a:spLocks noChangeArrowheads="1"/>
          </p:cNvSpPr>
          <p:nvPr/>
        </p:nvSpPr>
        <p:spPr bwMode="auto">
          <a:xfrm>
            <a:off x="0" y="1571625"/>
            <a:ext cx="9144000" cy="2246313"/>
          </a:xfrm>
          <a:prstGeom prst="rect">
            <a:avLst/>
          </a:prstGeom>
          <a:noFill/>
          <a:ln w="9525">
            <a:noFill/>
            <a:miter lim="800000"/>
            <a:headEnd/>
            <a:tailEnd/>
          </a:ln>
        </p:spPr>
        <p:txBody>
          <a:bodyPr>
            <a:spAutoFit/>
          </a:bodyPr>
          <a:lstStyle/>
          <a:p>
            <a:pPr>
              <a:buFontTx/>
              <a:buChar char="•"/>
            </a:pPr>
            <a:r>
              <a:rPr lang="lv-LV" sz="2800" b="1"/>
              <a:t>Rakstu mācītājs </a:t>
            </a:r>
            <a:r>
              <a:rPr lang="lv-LV" sz="2800"/>
              <a:t>atbild ar to, ko </a:t>
            </a:r>
            <a:r>
              <a:rPr lang="lv-LV" sz="2800" b="1"/>
              <a:t>dzird</a:t>
            </a:r>
            <a:r>
              <a:rPr lang="lv-LV" sz="2800"/>
              <a:t> katrā </a:t>
            </a:r>
            <a:r>
              <a:rPr lang="lv-LV" sz="2800" b="1"/>
              <a:t>jūdu</a:t>
            </a:r>
            <a:r>
              <a:rPr lang="lv-LV" sz="2800"/>
              <a:t> </a:t>
            </a:r>
            <a:r>
              <a:rPr lang="lv-LV" sz="2800" b="1"/>
              <a:t>dievkalpojumā</a:t>
            </a:r>
            <a:r>
              <a:rPr lang="lv-LV" sz="2800"/>
              <a:t>: </a:t>
            </a:r>
            <a:r>
              <a:rPr lang="lv-LV" sz="2800" b="1"/>
              <a:t>mīlestības bausli</a:t>
            </a:r>
            <a:r>
              <a:rPr lang="lv-LV" sz="2800"/>
              <a:t>.</a:t>
            </a:r>
          </a:p>
          <a:p>
            <a:pPr>
              <a:buFontTx/>
              <a:buChar char="•"/>
            </a:pPr>
            <a:r>
              <a:rPr lang="lv-LV" sz="2800"/>
              <a:t>Patiešām </a:t>
            </a:r>
            <a:r>
              <a:rPr lang="lv-LV" sz="2800" b="1"/>
              <a:t>bauslības piepildījums </a:t>
            </a:r>
            <a:r>
              <a:rPr lang="lv-LV" sz="2800"/>
              <a:t>ir </a:t>
            </a:r>
            <a:r>
              <a:rPr lang="lv-LV" sz="2800" b="1"/>
              <a:t>mīlestība</a:t>
            </a:r>
            <a:r>
              <a:rPr lang="lv-LV" sz="2800"/>
              <a:t>! </a:t>
            </a:r>
          </a:p>
          <a:p>
            <a:pPr>
              <a:buFontTx/>
              <a:buChar char="•"/>
            </a:pPr>
            <a:r>
              <a:rPr lang="lv-LV" sz="2800"/>
              <a:t>Ja ir </a:t>
            </a:r>
            <a:r>
              <a:rPr lang="lv-LV" sz="2800" b="1"/>
              <a:t>pilnīga ticība</a:t>
            </a:r>
            <a:r>
              <a:rPr lang="lv-LV" sz="2800"/>
              <a:t>, tad šo </a:t>
            </a:r>
            <a:r>
              <a:rPr lang="lv-LV" sz="2800" b="1"/>
              <a:t>var izpildīt</a:t>
            </a:r>
            <a:r>
              <a:rPr lang="lv-LV" sz="2800"/>
              <a:t>, bet </a:t>
            </a:r>
            <a:r>
              <a:rPr lang="lv-LV" sz="2800" b="1"/>
              <a:t>kurš gan </a:t>
            </a:r>
            <a:r>
              <a:rPr lang="lv-LV" sz="2800"/>
              <a:t>to </a:t>
            </a:r>
            <a:r>
              <a:rPr lang="lv-LV" sz="2800" b="1"/>
              <a:t>līdz galam </a:t>
            </a:r>
            <a:r>
              <a:rPr lang="lv-LV" sz="2800"/>
              <a:t>ir </a:t>
            </a:r>
            <a:r>
              <a:rPr lang="lv-LV" sz="2800" b="1"/>
              <a:t>piepildījis</a:t>
            </a:r>
            <a:r>
              <a:rPr lang="lv-LV" sz="280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28 Viņš tam sacīja: "Tu pareizi esi atbildējis; dari to un tu dzīvosi.“ 29 Bet viņš, gribēdams attaisnoties, sacīja Jēzum: "Kurš tad ir mans tuvākais?“</a:t>
            </a:r>
          </a:p>
        </p:txBody>
      </p:sp>
      <p:sp>
        <p:nvSpPr>
          <p:cNvPr id="8195" name="Slide Number Placeholder 3"/>
          <p:cNvSpPr>
            <a:spLocks noGrp="1"/>
          </p:cNvSpPr>
          <p:nvPr>
            <p:ph type="sldNum" sz="quarter" idx="12"/>
          </p:nvPr>
        </p:nvSpPr>
        <p:spPr>
          <a:noFill/>
        </p:spPr>
        <p:txBody>
          <a:bodyPr/>
          <a:lstStyle/>
          <a:p>
            <a:fld id="{E8FB84D8-6BA8-4E69-9CCF-2D47BECD920D}" type="slidenum">
              <a:rPr lang="lv-LV" smtClean="0">
                <a:latin typeface="Arial" pitchFamily="34" charset="0"/>
              </a:rPr>
              <a:pPr/>
              <a:t>7</a:t>
            </a:fld>
            <a:endParaRPr lang="lv-LV" smtClean="0">
              <a:latin typeface="Arial" pitchFamily="34" charset="0"/>
            </a:endParaRPr>
          </a:p>
        </p:txBody>
      </p:sp>
      <p:pic>
        <p:nvPicPr>
          <p:cNvPr id="8198" name="Picture 6" descr="http://www.radioislam.org/photos/jews/orthodox-jews-2.jpg"/>
          <p:cNvPicPr>
            <a:picLocks noChangeAspect="1" noChangeArrowheads="1"/>
          </p:cNvPicPr>
          <p:nvPr/>
        </p:nvPicPr>
        <p:blipFill>
          <a:blip r:embed="rId2"/>
          <a:srcRect/>
          <a:stretch>
            <a:fillRect/>
          </a:stretch>
        </p:blipFill>
        <p:spPr bwMode="auto">
          <a:xfrm>
            <a:off x="1142976" y="3643314"/>
            <a:ext cx="7358114" cy="32146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angle 5"/>
          <p:cNvSpPr>
            <a:spLocks noChangeArrowheads="1"/>
          </p:cNvSpPr>
          <p:nvPr/>
        </p:nvSpPr>
        <p:spPr bwMode="auto">
          <a:xfrm>
            <a:off x="0" y="1214438"/>
            <a:ext cx="9144000" cy="2678112"/>
          </a:xfrm>
          <a:prstGeom prst="rect">
            <a:avLst/>
          </a:prstGeom>
          <a:noFill/>
          <a:ln w="9525">
            <a:noFill/>
            <a:miter lim="800000"/>
            <a:headEnd/>
            <a:tailEnd/>
          </a:ln>
        </p:spPr>
        <p:txBody>
          <a:bodyPr>
            <a:spAutoFit/>
          </a:bodyPr>
          <a:lstStyle/>
          <a:p>
            <a:pPr>
              <a:buFontTx/>
              <a:buChar char="•"/>
            </a:pPr>
            <a:r>
              <a:rPr lang="lv-LV" sz="2800"/>
              <a:t>Te baušļu zinātājs mums parāda </a:t>
            </a:r>
            <a:r>
              <a:rPr lang="lv-LV" sz="2800" b="1"/>
              <a:t>tipisku jūdu domāšanu.</a:t>
            </a:r>
            <a:r>
              <a:rPr lang="lv-LV" sz="2800"/>
              <a:t> </a:t>
            </a:r>
            <a:r>
              <a:rPr lang="lv-LV" sz="2800" b="1"/>
              <a:t>Jūdi</a:t>
            </a:r>
            <a:r>
              <a:rPr lang="lv-LV" sz="2800"/>
              <a:t> paši </a:t>
            </a:r>
            <a:r>
              <a:rPr lang="lv-LV" sz="2800" b="1"/>
              <a:t>uzceļ stingras</a:t>
            </a:r>
            <a:r>
              <a:rPr lang="lv-LV" sz="2800"/>
              <a:t> </a:t>
            </a:r>
            <a:r>
              <a:rPr lang="lv-LV" sz="2800" b="1"/>
              <a:t>prasības</a:t>
            </a:r>
            <a:r>
              <a:rPr lang="lv-LV" sz="2800"/>
              <a:t> un pēc tam </a:t>
            </a:r>
            <a:r>
              <a:rPr lang="lv-LV" sz="2800" b="1"/>
              <a:t>atrod mazas durtiņas</a:t>
            </a:r>
            <a:r>
              <a:rPr lang="lv-LV" sz="2800"/>
              <a:t>, </a:t>
            </a:r>
            <a:r>
              <a:rPr lang="lv-LV" sz="2800" b="1"/>
              <a:t>lai </a:t>
            </a:r>
            <a:r>
              <a:rPr lang="lv-LV" sz="2800"/>
              <a:t>to </a:t>
            </a:r>
            <a:r>
              <a:rPr lang="lv-LV" sz="2800" b="1"/>
              <a:t>nepildītu.</a:t>
            </a:r>
            <a:endParaRPr lang="lv-LV" sz="2800"/>
          </a:p>
          <a:p>
            <a:pPr>
              <a:buFontTx/>
              <a:buChar char="•"/>
            </a:pPr>
            <a:r>
              <a:rPr lang="lv-LV" sz="2800"/>
              <a:t>Jūdi jau </a:t>
            </a:r>
            <a:r>
              <a:rPr lang="lv-LV" sz="2800" b="1"/>
              <a:t>saprot</a:t>
            </a:r>
            <a:r>
              <a:rPr lang="lv-LV" sz="2800"/>
              <a:t>, ka tās </a:t>
            </a:r>
            <a:r>
              <a:rPr lang="lv-LV" sz="2800" b="1"/>
              <a:t>bauslības prasības</a:t>
            </a:r>
            <a:r>
              <a:rPr lang="lv-LV" sz="2800"/>
              <a:t> ir pārāk </a:t>
            </a:r>
            <a:r>
              <a:rPr lang="lv-LV" sz="2800" b="1"/>
              <a:t>smagas</a:t>
            </a:r>
            <a:r>
              <a:rPr lang="lv-LV" sz="2800"/>
              <a:t>, tāpēc jāizdomā visādi veidi, kā tās </a:t>
            </a:r>
            <a:r>
              <a:rPr lang="lv-LV" sz="2800" b="1"/>
              <a:t>prasības mazināt</a:t>
            </a:r>
            <a:r>
              <a:rPr lang="lv-LV" sz="2800"/>
              <a:t>, lai tās varētu </a:t>
            </a:r>
            <a:r>
              <a:rPr lang="lv-LV" sz="2800" b="1"/>
              <a:t>piepildīt</a:t>
            </a:r>
            <a:r>
              <a:rPr lang="lv-LV" sz="280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30 Tad Jēzus atbildēja un sacīja: "Kāds cilvēks gāja no Jeruzālemes uz Jēriku un krita laupītāju rokās. Tie tam noplēsa drēbes, sasita un, atstādami viņu pusmirušu guļam, aizgāja. 31 Bet nejauši kāds priesteris gāja pa to pašu ceļu un, to ieraudzījis, viņš aizgāja garām. 32 Tāpat arī kāds levīts nāca gar to vietu, to ieraudzīja, bet aizgāja garām. </a:t>
            </a:r>
          </a:p>
        </p:txBody>
      </p:sp>
      <p:sp>
        <p:nvSpPr>
          <p:cNvPr id="9219" name="Slide Number Placeholder 3"/>
          <p:cNvSpPr>
            <a:spLocks noGrp="1"/>
          </p:cNvSpPr>
          <p:nvPr>
            <p:ph type="sldNum" sz="quarter" idx="12"/>
          </p:nvPr>
        </p:nvSpPr>
        <p:spPr>
          <a:noFill/>
        </p:spPr>
        <p:txBody>
          <a:bodyPr/>
          <a:lstStyle/>
          <a:p>
            <a:fld id="{70CF7150-B752-484F-BAAD-093B4CDE6EAB}" type="slidenum">
              <a:rPr lang="lv-LV" smtClean="0">
                <a:latin typeface="Arial" pitchFamily="34" charset="0"/>
              </a:rPr>
              <a:pPr/>
              <a:t>8</a:t>
            </a:fld>
            <a:endParaRPr lang="lv-LV" smtClean="0">
              <a:latin typeface="Arial" pitchFamily="34" charset="0"/>
            </a:endParaRPr>
          </a:p>
        </p:txBody>
      </p:sp>
      <p:pic>
        <p:nvPicPr>
          <p:cNvPr id="9222" name="Picture 6" descr="http://t0.gstatic.com/images?q=tbn:ANd9GcTrSO9uQT5n1nOXZlWeHiLpiV6ncHcQSx8AiLIpz5AQTuVtBgTQLw"/>
          <p:cNvPicPr>
            <a:picLocks noChangeAspect="1" noChangeArrowheads="1"/>
          </p:cNvPicPr>
          <p:nvPr/>
        </p:nvPicPr>
        <p:blipFill>
          <a:blip r:embed="rId2"/>
          <a:srcRect/>
          <a:stretch>
            <a:fillRect/>
          </a:stretch>
        </p:blipFill>
        <p:spPr bwMode="auto">
          <a:xfrm>
            <a:off x="5286380" y="2258515"/>
            <a:ext cx="3857621" cy="4599485"/>
          </a:xfrm>
          <a:prstGeom prst="rect">
            <a:avLst/>
          </a:prstGeom>
          <a:ln>
            <a:noFill/>
          </a:ln>
          <a:effectLst>
            <a:softEdge rad="112500"/>
          </a:effectLst>
        </p:spPr>
      </p:pic>
      <p:sp>
        <p:nvSpPr>
          <p:cNvPr id="6" name="Rectangle 5"/>
          <p:cNvSpPr>
            <a:spLocks noChangeArrowheads="1"/>
          </p:cNvSpPr>
          <p:nvPr/>
        </p:nvSpPr>
        <p:spPr bwMode="auto">
          <a:xfrm>
            <a:off x="0" y="2673350"/>
            <a:ext cx="5572125" cy="3970338"/>
          </a:xfrm>
          <a:prstGeom prst="rect">
            <a:avLst/>
          </a:prstGeom>
          <a:noFill/>
          <a:ln w="9525">
            <a:noFill/>
            <a:miter lim="800000"/>
            <a:headEnd/>
            <a:tailEnd/>
          </a:ln>
        </p:spPr>
        <p:txBody>
          <a:bodyPr>
            <a:spAutoFit/>
          </a:bodyPr>
          <a:lstStyle/>
          <a:p>
            <a:pPr>
              <a:buFontTx/>
              <a:buChar char="•"/>
            </a:pPr>
            <a:r>
              <a:rPr lang="lv-LV" sz="2800"/>
              <a:t>Tas nebūt nav tik viegli </a:t>
            </a:r>
            <a:r>
              <a:rPr lang="lv-LV" sz="2800" b="1"/>
              <a:t>pieiet klāt asinīs pakritušam </a:t>
            </a:r>
            <a:r>
              <a:rPr lang="lv-LV" sz="2800"/>
              <a:t>– ja priesteris vai levīts </a:t>
            </a:r>
            <a:r>
              <a:rPr lang="lv-LV" sz="2800" b="1"/>
              <a:t>pieskaras mirušajam </a:t>
            </a:r>
            <a:r>
              <a:rPr lang="lv-LV" sz="2800"/>
              <a:t>– viņš kļūst </a:t>
            </a:r>
            <a:r>
              <a:rPr lang="lv-LV" sz="2800" b="1"/>
              <a:t>nešķīsts</a:t>
            </a:r>
            <a:r>
              <a:rPr lang="lv-LV" sz="2800"/>
              <a:t>. </a:t>
            </a:r>
          </a:p>
          <a:p>
            <a:pPr>
              <a:buFontTx/>
              <a:buChar char="•"/>
            </a:pPr>
            <a:r>
              <a:rPr lang="lv-LV" sz="2800" b="1"/>
              <a:t>Viegli </a:t>
            </a:r>
            <a:r>
              <a:rPr lang="lv-LV" sz="2800"/>
              <a:t>var arī no malas redzot to </a:t>
            </a:r>
            <a:r>
              <a:rPr lang="lv-LV" sz="2800" b="1"/>
              <a:t>pārprast</a:t>
            </a:r>
            <a:r>
              <a:rPr lang="lv-LV" sz="2800"/>
              <a:t>  – </a:t>
            </a:r>
            <a:r>
              <a:rPr lang="lv-LV" sz="2800" u="sng"/>
              <a:t>ko par mani </a:t>
            </a:r>
            <a:r>
              <a:rPr lang="lv-LV" sz="2800" b="1" u="sng"/>
              <a:t>padomās?</a:t>
            </a:r>
            <a:r>
              <a:rPr lang="lv-LV" sz="2800" b="1"/>
              <a:t> </a:t>
            </a:r>
            <a:r>
              <a:rPr lang="lv-LV" sz="2800"/>
              <a:t>– varbūt tu esi </a:t>
            </a:r>
            <a:r>
              <a:rPr lang="lv-LV" sz="2800" b="1"/>
              <a:t>slepkava </a:t>
            </a:r>
            <a:r>
              <a:rPr lang="lv-LV" sz="2800"/>
              <a:t>vai</a:t>
            </a:r>
            <a:r>
              <a:rPr lang="lv-LV" sz="2800" b="1"/>
              <a:t> </a:t>
            </a:r>
            <a:r>
              <a:rPr lang="lv-LV" sz="2800"/>
              <a:t>pakritušais ir </a:t>
            </a:r>
            <a:r>
              <a:rPr lang="lv-LV" sz="2800" b="1"/>
              <a:t>dzērājs </a:t>
            </a:r>
            <a:r>
              <a:rPr lang="lv-LV" sz="2800"/>
              <a:t>un tu viņa </a:t>
            </a:r>
            <a:r>
              <a:rPr lang="lv-LV" sz="2800" b="1"/>
              <a:t>draugs</a:t>
            </a:r>
            <a:endParaRPr lang="lv-LV"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2"/>
                                        </p:tgtEl>
                                        <p:attrNameLst>
                                          <p:attrName>style.visibility</p:attrName>
                                        </p:attrNameLst>
                                      </p:cBhvr>
                                      <p:to>
                                        <p:strVal val="visible"/>
                                      </p:to>
                                    </p:set>
                                    <p:animEffect transition="in" filter="fade">
                                      <p:cBhvr>
                                        <p:cTn id="11" dur="2000"/>
                                        <p:tgtEl>
                                          <p:spTgt spid="922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46" name="Picture 6" descr="http://www.frilloblog.com/uploads/1/2/0/4/12042002/849463109_orig.jpg?260"/>
          <p:cNvPicPr>
            <a:picLocks noChangeAspect="1" noChangeArrowheads="1"/>
          </p:cNvPicPr>
          <p:nvPr/>
        </p:nvPicPr>
        <p:blipFill>
          <a:blip r:embed="rId2"/>
          <a:srcRect t="12658" b="11392"/>
          <a:stretch>
            <a:fillRect/>
          </a:stretch>
        </p:blipFill>
        <p:spPr bwMode="auto">
          <a:xfrm flipH="1">
            <a:off x="4929190" y="2285992"/>
            <a:ext cx="4214810" cy="4572008"/>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700" i="1" smtClean="0"/>
              <a:t>33 Bet kāds samarietis, savu ceļu iedams, tuvojās viņam un, viņu redzot, sirds tam iežēlojās. 34 Un piegājis viņš pārsēja viņa vātis, ieliedams tajās eļļu un vīnu; pēc tam viņš to cēla uz savu lopu un to aizveda mājvietā un to apkopa. 35 Bet otrā dienā, izņēmis divus denārijus, iedeva tos saimniekam, sacīdams: kop viņu, un, ja tu vēl ko izdosi, atpakaļ nākdams, es tev to atdošu.</a:t>
            </a:r>
          </a:p>
        </p:txBody>
      </p:sp>
      <p:sp>
        <p:nvSpPr>
          <p:cNvPr id="2" name="Slide Number Placeholder 3"/>
          <p:cNvSpPr>
            <a:spLocks noGrp="1"/>
          </p:cNvSpPr>
          <p:nvPr>
            <p:ph type="sldNum" sz="quarter" idx="12"/>
          </p:nvPr>
        </p:nvSpPr>
        <p:spPr>
          <a:noFill/>
        </p:spPr>
        <p:txBody>
          <a:bodyPr/>
          <a:lstStyle/>
          <a:p>
            <a:fld id="{A6EA81E5-289C-43BC-8A16-F224A8134AA5}" type="slidenum">
              <a:rPr lang="lv-LV" smtClean="0">
                <a:latin typeface="Arial" pitchFamily="34" charset="0"/>
              </a:rPr>
              <a:pPr/>
              <a:t>9</a:t>
            </a:fld>
            <a:endParaRPr lang="lv-LV" smtClean="0">
              <a:latin typeface="Arial" pitchFamily="34" charset="0"/>
            </a:endParaRPr>
          </a:p>
        </p:txBody>
      </p:sp>
      <p:sp>
        <p:nvSpPr>
          <p:cNvPr id="6" name="Rectangle 5"/>
          <p:cNvSpPr>
            <a:spLocks noChangeArrowheads="1"/>
          </p:cNvSpPr>
          <p:nvPr/>
        </p:nvSpPr>
        <p:spPr bwMode="auto">
          <a:xfrm>
            <a:off x="0" y="2571750"/>
            <a:ext cx="5143500" cy="4400550"/>
          </a:xfrm>
          <a:prstGeom prst="rect">
            <a:avLst/>
          </a:prstGeom>
          <a:noFill/>
          <a:ln w="9525">
            <a:noFill/>
            <a:miter lim="800000"/>
            <a:headEnd/>
            <a:tailEnd/>
          </a:ln>
        </p:spPr>
        <p:txBody>
          <a:bodyPr>
            <a:spAutoFit/>
          </a:bodyPr>
          <a:lstStyle/>
          <a:p>
            <a:pPr>
              <a:buFontTx/>
              <a:buChar char="•"/>
            </a:pPr>
            <a:r>
              <a:rPr lang="lv-LV" sz="2800" b="1"/>
              <a:t>Samarietis</a:t>
            </a:r>
            <a:r>
              <a:rPr lang="lv-LV" sz="2800"/>
              <a:t> jūtas </a:t>
            </a:r>
            <a:r>
              <a:rPr lang="lv-LV" sz="2800" b="1"/>
              <a:t>atbildīgs</a:t>
            </a:r>
            <a:r>
              <a:rPr lang="lv-LV" sz="2800"/>
              <a:t> par to, ko </a:t>
            </a:r>
            <a:r>
              <a:rPr lang="lv-LV" sz="2800" b="1"/>
              <a:t>Dievs ir nolicis </a:t>
            </a:r>
            <a:r>
              <a:rPr lang="lv-LV" sz="2800"/>
              <a:t>viņa </a:t>
            </a:r>
            <a:r>
              <a:rPr lang="lv-LV" sz="2800" b="1"/>
              <a:t>ceļā</a:t>
            </a:r>
            <a:r>
              <a:rPr lang="lv-LV" sz="2800"/>
              <a:t>, un ir </a:t>
            </a:r>
            <a:r>
              <a:rPr lang="lv-LV" sz="2800" b="1"/>
              <a:t>vienalga</a:t>
            </a:r>
            <a:r>
              <a:rPr lang="lv-LV" sz="2800"/>
              <a:t> vai tas ir </a:t>
            </a:r>
            <a:r>
              <a:rPr lang="lv-LV" sz="2800" b="1"/>
              <a:t>savējais vai svešais</a:t>
            </a:r>
            <a:r>
              <a:rPr lang="lv-LV" sz="2800"/>
              <a:t>. </a:t>
            </a:r>
          </a:p>
          <a:p>
            <a:pPr>
              <a:buFontTx/>
              <a:buChar char="•"/>
            </a:pPr>
            <a:r>
              <a:rPr lang="lv-LV" sz="2800" b="1"/>
              <a:t>Samarietis, </a:t>
            </a:r>
            <a:r>
              <a:rPr lang="lv-LV" sz="2800"/>
              <a:t>riskēdams ar savu dzīvību, </a:t>
            </a:r>
            <a:r>
              <a:rPr lang="lv-LV" sz="2800" b="1"/>
              <a:t>apkopj</a:t>
            </a:r>
            <a:r>
              <a:rPr lang="lv-LV" sz="2800"/>
              <a:t> viņa brūces, ceļ viņu </a:t>
            </a:r>
            <a:r>
              <a:rPr lang="lv-LV" sz="2800" b="1"/>
              <a:t>uz</a:t>
            </a:r>
            <a:r>
              <a:rPr lang="lv-LV" sz="2800"/>
              <a:t> sava </a:t>
            </a:r>
            <a:r>
              <a:rPr lang="lv-LV" sz="2800" b="1"/>
              <a:t>ēzeļa</a:t>
            </a:r>
            <a:r>
              <a:rPr lang="lv-LV" sz="2800"/>
              <a:t>, ved uz </a:t>
            </a:r>
            <a:r>
              <a:rPr lang="lv-LV" sz="2800" b="1"/>
              <a:t>viesnīcu</a:t>
            </a:r>
            <a:r>
              <a:rPr lang="lv-LV" sz="2800"/>
              <a:t> un </a:t>
            </a:r>
            <a:r>
              <a:rPr lang="lv-LV" sz="2800" b="1"/>
              <a:t>samaksā</a:t>
            </a:r>
            <a:r>
              <a:rPr lang="lv-LV" sz="2800"/>
              <a:t> visu </a:t>
            </a:r>
            <a:r>
              <a:rPr lang="lv-LV" sz="2800" b="1"/>
              <a:t>naudu</a:t>
            </a:r>
            <a:r>
              <a:rPr lang="lv-LV" sz="2800"/>
              <a:t> par viņu, lai viņš tur </a:t>
            </a:r>
            <a:r>
              <a:rPr lang="lv-LV" sz="2800" b="1"/>
              <a:t>varētu atlabt</a:t>
            </a:r>
            <a:r>
              <a:rPr lang="lv-LV"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6"/>
                                        </p:tgtEl>
                                        <p:attrNameLst>
                                          <p:attrName>style.visibility</p:attrName>
                                        </p:attrNameLst>
                                      </p:cBhvr>
                                      <p:to>
                                        <p:strVal val="visible"/>
                                      </p:to>
                                    </p:set>
                                    <p:animEffect transition="in" filter="fade">
                                      <p:cBhvr>
                                        <p:cTn id="11" dur="2000"/>
                                        <p:tgtEl>
                                          <p:spTgt spid="102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1563</TotalTime>
  <Words>1141</Words>
  <Application>Microsoft Office PowerPoint</Application>
  <PresentationFormat>On-screen Show (4:3)</PresentationFormat>
  <Paragraphs>49</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Verdana</vt:lpstr>
      <vt:lpstr>Wingdings</vt:lpstr>
      <vt:lpstr>Default Design</vt:lpstr>
      <vt:lpstr>Lk.10:25-37 Žēlsirdīgais samarietis  </vt:lpstr>
      <vt:lpstr>Lk.10:25-37 Žēlsirdīgais samarietis </vt:lpstr>
      <vt:lpstr>Lk.10:25-37 Žēlsirdīgais samarietis </vt:lpstr>
      <vt:lpstr>Slide 4</vt:lpstr>
      <vt:lpstr>Slide 5</vt:lpstr>
      <vt:lpstr>Slide 6</vt:lpstr>
      <vt:lpstr>Slide 7</vt:lpstr>
      <vt:lpstr>Slide 8</vt:lpstr>
      <vt:lpstr>Slide 9</vt:lpstr>
      <vt:lpstr>Slide 10</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cp:lastModifiedBy>
  <cp:revision>84</cp:revision>
  <dcterms:created xsi:type="dcterms:W3CDTF">2010-10-07T14:46:11Z</dcterms:created>
  <dcterms:modified xsi:type="dcterms:W3CDTF">2018-08-07T04:16:19Z</dcterms:modified>
</cp:coreProperties>
</file>