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8" r:id="rId3"/>
    <p:sldId id="282" r:id="rId4"/>
    <p:sldId id="286" r:id="rId5"/>
    <p:sldId id="287" r:id="rId6"/>
    <p:sldId id="288" r:id="rId7"/>
    <p:sldId id="285" r:id="rId8"/>
    <p:sldId id="261" r:id="rId9"/>
    <p:sldId id="268" r:id="rId10"/>
    <p:sldId id="273" r:id="rId11"/>
    <p:sldId id="274" r:id="rId12"/>
    <p:sldId id="275" r:id="rId13"/>
    <p:sldId id="280" r:id="rId14"/>
    <p:sldId id="283" r:id="rId15"/>
    <p:sldId id="284" r:id="rId16"/>
    <p:sldId id="279" r:id="rId17"/>
    <p:sldId id="272" r:id="rId18"/>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7256AA7-E09C-41C5-A546-5BFCA81FD220}"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332CA8C-890F-49D1-8FAF-C31EBC5A9A15}"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E258757-277C-4281-922D-E092FB831A02}"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8359566-1B8C-4919-9BCF-E73A2F0E3BC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4DB60F-B2CE-49C7-97D7-8B40E0B4957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E792D85-1BA7-45A2-B948-5E6C85F33EB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144B0C3-B9F9-4F9B-BD72-21EA1C2CB030}"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731BB41-AC9C-47AC-AD1F-D1EAB4ACBC8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715FFF5-97D6-4951-81EB-DDF7D5AB3FA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4373F24-F99E-4872-8FF1-AA2185E341B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D1A04FE-02AD-4862-A4CC-435B96369713}"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8DECFDB-C153-444D-BDC3-2912F099E5C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68313" y="53975"/>
            <a:ext cx="8175625" cy="1071563"/>
          </a:xfrm>
        </p:spPr>
        <p:txBody>
          <a:bodyPr/>
          <a:lstStyle/>
          <a:p>
            <a:pPr eaLnBrk="1" hangingPunct="1"/>
            <a:r>
              <a:rPr lang="lv-LV" sz="4000" b="1" smtClean="0">
                <a:solidFill>
                  <a:schemeClr val="tx1"/>
                </a:solidFill>
              </a:rPr>
              <a:t>Mk.10:17-31 Bagātais jauneklis</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31.okt.2021.</a:t>
            </a:r>
            <a:endParaRPr lang="lv-LV" sz="2000" dirty="0"/>
          </a:p>
        </p:txBody>
      </p:sp>
      <p:sp>
        <p:nvSpPr>
          <p:cNvPr id="2053"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pic>
        <p:nvPicPr>
          <p:cNvPr id="4103" name="Picture 7" descr="rich_ruler_jesus"/>
          <p:cNvPicPr>
            <a:picLocks noChangeAspect="1" noChangeArrowheads="1"/>
          </p:cNvPicPr>
          <p:nvPr/>
        </p:nvPicPr>
        <p:blipFill>
          <a:blip r:embed="rId3" cstate="print"/>
          <a:srcRect/>
          <a:stretch>
            <a:fillRect/>
          </a:stretch>
        </p:blipFill>
        <p:spPr bwMode="auto">
          <a:xfrm>
            <a:off x="1071538" y="1285860"/>
            <a:ext cx="6858048" cy="55173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20 Bet tas Viņam teica: "Mācītāj, šo visu es esmu turējis kopš savas jaunības.“ 21 Bet Jēzus, viņu uzlūkodams, iemīlēja viņu un sacīja: "Vienas lietas tev trūkst - ej, pārdod visu, kas tev ir, un dod nabagiem; tad tev būs manta debesīs; ņem krustu un seko Man.“</a:t>
            </a:r>
            <a:endParaRPr lang="lv-LV" sz="2600" i="1" smtClean="0"/>
          </a:p>
        </p:txBody>
      </p:sp>
      <p:sp>
        <p:nvSpPr>
          <p:cNvPr id="7" name="Rectangle 6"/>
          <p:cNvSpPr>
            <a:spLocks noChangeArrowheads="1"/>
          </p:cNvSpPr>
          <p:nvPr/>
        </p:nvSpPr>
        <p:spPr bwMode="auto">
          <a:xfrm>
            <a:off x="0" y="1714500"/>
            <a:ext cx="8286750" cy="5216525"/>
          </a:xfrm>
          <a:prstGeom prst="rect">
            <a:avLst/>
          </a:prstGeom>
          <a:noFill/>
          <a:ln w="9525">
            <a:noFill/>
            <a:miter lim="800000"/>
            <a:headEnd/>
            <a:tailEnd/>
          </a:ln>
        </p:spPr>
        <p:txBody>
          <a:bodyPr>
            <a:spAutoFit/>
          </a:bodyPr>
          <a:lstStyle/>
          <a:p>
            <a:pPr>
              <a:buFont typeface="Arial" charset="0"/>
              <a:buChar char="•"/>
            </a:pPr>
            <a:r>
              <a:rPr lang="lv-LV" sz="2800" dirty="0"/>
              <a:t>Un kaut viņam liekas, ka viņš to </a:t>
            </a:r>
            <a:r>
              <a:rPr lang="lv-LV" sz="2800" b="1" dirty="0"/>
              <a:t>visu ir darījis</a:t>
            </a:r>
            <a:r>
              <a:rPr lang="lv-LV" sz="2800" dirty="0"/>
              <a:t>, viņš </a:t>
            </a:r>
            <a:r>
              <a:rPr lang="lv-LV" sz="2800" b="1" dirty="0"/>
              <a:t>savā sirdī jūt</a:t>
            </a:r>
            <a:r>
              <a:rPr lang="lv-LV" sz="2800" dirty="0"/>
              <a:t>, ka ar to vēl ir </a:t>
            </a:r>
            <a:r>
              <a:rPr lang="lv-LV" sz="2800" b="1" dirty="0"/>
              <a:t>par maz</a:t>
            </a:r>
            <a:r>
              <a:rPr lang="lv-LV" sz="2800" dirty="0"/>
              <a:t>.</a:t>
            </a:r>
            <a:endParaRPr lang="en-US" sz="2800" dirty="0"/>
          </a:p>
          <a:p>
            <a:pPr>
              <a:buFont typeface="Arial" charset="0"/>
              <a:buChar char="•"/>
            </a:pPr>
            <a:r>
              <a:rPr lang="lv-LV" sz="2800" dirty="0"/>
              <a:t>Ar </a:t>
            </a:r>
            <a:r>
              <a:rPr lang="lv-LV" sz="2800" b="1" dirty="0"/>
              <a:t>labiem darbiem</a:t>
            </a:r>
            <a:r>
              <a:rPr lang="lv-LV" sz="2800" dirty="0"/>
              <a:t> vēl ir </a:t>
            </a:r>
            <a:r>
              <a:rPr lang="lv-LV" sz="2800" b="1" dirty="0"/>
              <a:t>par maz</a:t>
            </a:r>
            <a:r>
              <a:rPr lang="lv-LV" sz="2800" dirty="0"/>
              <a:t> lai nonāktu debesīs, lai cik tie arī labi būtu. </a:t>
            </a:r>
            <a:r>
              <a:rPr lang="lv-LV" sz="2800" u="sng" dirty="0"/>
              <a:t>Ja ar darbiem gribam spēkoties</a:t>
            </a:r>
            <a:r>
              <a:rPr lang="lv-LV" sz="2800" dirty="0"/>
              <a:t>, tad </a:t>
            </a:r>
            <a:r>
              <a:rPr lang="lv-LV" sz="2800" b="1" dirty="0"/>
              <a:t>Dievs</a:t>
            </a:r>
            <a:r>
              <a:rPr lang="lv-LV" sz="2800" dirty="0"/>
              <a:t> neprasa no mums </a:t>
            </a:r>
            <a:r>
              <a:rPr lang="lv-LV" sz="2800" dirty="0" smtClean="0"/>
              <a:t>tikai </a:t>
            </a:r>
            <a:r>
              <a:rPr lang="lv-LV" sz="2800" dirty="0"/>
              <a:t>labus </a:t>
            </a:r>
            <a:r>
              <a:rPr lang="lv-LV" sz="2800" b="1" dirty="0"/>
              <a:t>darbus</a:t>
            </a:r>
            <a:r>
              <a:rPr lang="lv-LV" sz="2800" dirty="0"/>
              <a:t>, bet </a:t>
            </a:r>
            <a:r>
              <a:rPr lang="lv-LV" sz="2800" b="1" dirty="0" smtClean="0"/>
              <a:t>pilnīgi visu darīt perfekti</a:t>
            </a:r>
            <a:r>
              <a:rPr lang="lv-LV" sz="2800" dirty="0" smtClean="0"/>
              <a:t>.</a:t>
            </a:r>
            <a:endParaRPr lang="en-US" sz="2800" dirty="0"/>
          </a:p>
          <a:p>
            <a:pPr>
              <a:buFont typeface="Arial" charset="0"/>
              <a:buChar char="•"/>
            </a:pPr>
            <a:r>
              <a:rPr lang="lv-LV" sz="2800" dirty="0" smtClean="0"/>
              <a:t>Jēzus </a:t>
            </a:r>
            <a:r>
              <a:rPr lang="lv-LV" sz="2800" b="1" dirty="0" smtClean="0"/>
              <a:t>iemīlēja </a:t>
            </a:r>
            <a:r>
              <a:rPr lang="lv-LV" sz="2800" dirty="0" smtClean="0"/>
              <a:t>šo</a:t>
            </a:r>
            <a:r>
              <a:rPr lang="lv-LV" sz="2800" b="1" dirty="0" smtClean="0"/>
              <a:t> bagāto vīru</a:t>
            </a:r>
            <a:r>
              <a:rPr lang="lv-LV" sz="2800" dirty="0" smtClean="0"/>
              <a:t> par viņa apņēmību turēt baušļus.</a:t>
            </a:r>
            <a:endParaRPr lang="en-US" sz="2800" dirty="0" smtClean="0"/>
          </a:p>
          <a:p>
            <a:pPr>
              <a:buFont typeface="Arial" charset="0"/>
              <a:buChar char="•"/>
            </a:pPr>
            <a:r>
              <a:rPr lang="lv-LV" sz="2800" dirty="0" smtClean="0"/>
              <a:t>Bet </a:t>
            </a:r>
            <a:r>
              <a:rPr lang="lv-LV" sz="2800" dirty="0"/>
              <a:t>tajā pašā laikā, Jēzus redz, ka šis cilvēks ir </a:t>
            </a:r>
            <a:r>
              <a:rPr lang="lv-LV" sz="2800" b="1" dirty="0"/>
              <a:t>lepns ar</a:t>
            </a:r>
            <a:r>
              <a:rPr lang="lv-LV" sz="2800" dirty="0"/>
              <a:t> saviem </a:t>
            </a:r>
            <a:r>
              <a:rPr lang="lv-LV" sz="2800" b="1" dirty="0"/>
              <a:t>darbiem</a:t>
            </a:r>
            <a:r>
              <a:rPr lang="lv-LV" sz="2800" dirty="0"/>
              <a:t> un </a:t>
            </a:r>
            <a:r>
              <a:rPr lang="lv-LV" sz="2800" b="1" dirty="0"/>
              <a:t>nav</a:t>
            </a:r>
            <a:r>
              <a:rPr lang="lv-LV" sz="2800" dirty="0"/>
              <a:t> vēl līdz galam </a:t>
            </a:r>
            <a:r>
              <a:rPr lang="lv-LV" sz="2800" b="1" dirty="0"/>
              <a:t>bauslības satriekts</a:t>
            </a:r>
            <a:r>
              <a:rPr lang="lv-LV" sz="2800" dirty="0"/>
              <a:t>, lai dzirdētu evaņģēliju un tāpēc Jēzus izvirza viņam ļoti smagu bauslību:</a:t>
            </a:r>
            <a:endParaRPr lang="lv-LV" sz="2400" dirty="0"/>
          </a:p>
        </p:txBody>
      </p:sp>
      <p:pic>
        <p:nvPicPr>
          <p:cNvPr id="7174" name="Picture 6" descr="10commandtablets"/>
          <p:cNvPicPr>
            <a:picLocks noChangeAspect="1" noChangeArrowheads="1"/>
          </p:cNvPicPr>
          <p:nvPr/>
        </p:nvPicPr>
        <p:blipFill>
          <a:blip r:embed="rId2" cstate="print"/>
          <a:srcRect/>
          <a:stretch>
            <a:fillRect/>
          </a:stretch>
        </p:blipFill>
        <p:spPr bwMode="auto">
          <a:xfrm>
            <a:off x="7451725" y="1484313"/>
            <a:ext cx="1692275" cy="1943100"/>
          </a:xfrm>
          <a:prstGeom prst="rect">
            <a:avLst/>
          </a:prstGeom>
          <a:noFill/>
          <a:ln w="9525">
            <a:noFill/>
            <a:miter lim="800000"/>
            <a:headEnd/>
            <a:tailEnd/>
          </a:ln>
        </p:spPr>
      </p:pic>
      <p:pic>
        <p:nvPicPr>
          <p:cNvPr id="7175" name="Picture 7" descr="10commandtablets"/>
          <p:cNvPicPr>
            <a:picLocks noChangeAspect="1" noChangeArrowheads="1"/>
          </p:cNvPicPr>
          <p:nvPr/>
        </p:nvPicPr>
        <p:blipFill>
          <a:blip r:embed="rId3" cstate="print"/>
          <a:srcRect/>
          <a:stretch>
            <a:fillRect/>
          </a:stretch>
        </p:blipFill>
        <p:spPr bwMode="auto">
          <a:xfrm>
            <a:off x="7524750" y="4870450"/>
            <a:ext cx="1619250" cy="1943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par>
                                <p:cTn id="12" presetID="10" presetClass="entr" presetSubtype="0" fill="hold" nodeType="withEffect">
                                  <p:stCondLst>
                                    <p:cond delay="0"/>
                                  </p:stCondLst>
                                  <p:childTnLst>
                                    <p:set>
                                      <p:cBhvr>
                                        <p:cTn id="13" dur="1" fill="hold">
                                          <p:stCondLst>
                                            <p:cond delay="0"/>
                                          </p:stCondLst>
                                        </p:cTn>
                                        <p:tgtEl>
                                          <p:spTgt spid="7175"/>
                                        </p:tgtEl>
                                        <p:attrNameLst>
                                          <p:attrName>style.visibility</p:attrName>
                                        </p:attrNameLst>
                                      </p:cBhvr>
                                      <p:to>
                                        <p:strVal val="visible"/>
                                      </p:to>
                                    </p:set>
                                    <p:animEffect transition="in" filter="fade">
                                      <p:cBhvr>
                                        <p:cTn id="14" dur="2000"/>
                                        <p:tgtEl>
                                          <p:spTgt spid="7175"/>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22 Bet tas, par šo vārdu noskumis, aizgāja bēdīgs; jo viņš bija ļoti bagāts. 23 Un Jēzus skatījās apkārt un saka uz Saviem mācekļiem: "Cik grūti bagātie ieies Dieva valstībā!“</a:t>
            </a:r>
            <a:endParaRPr lang="lv-LV" sz="1800" i="1" smtClean="0"/>
          </a:p>
        </p:txBody>
      </p:sp>
      <p:sp>
        <p:nvSpPr>
          <p:cNvPr id="7" name="Rectangle 6"/>
          <p:cNvSpPr>
            <a:spLocks noChangeArrowheads="1"/>
          </p:cNvSpPr>
          <p:nvPr/>
        </p:nvSpPr>
        <p:spPr bwMode="auto">
          <a:xfrm>
            <a:off x="0" y="1268413"/>
            <a:ext cx="9144000" cy="3081337"/>
          </a:xfrm>
          <a:prstGeom prst="rect">
            <a:avLst/>
          </a:prstGeom>
          <a:noFill/>
          <a:ln w="9525">
            <a:noFill/>
            <a:miter lim="800000"/>
            <a:headEnd/>
            <a:tailEnd/>
          </a:ln>
        </p:spPr>
        <p:txBody>
          <a:bodyPr>
            <a:spAutoFit/>
          </a:bodyPr>
          <a:lstStyle/>
          <a:p>
            <a:pPr>
              <a:buFont typeface="Arial" charset="0"/>
              <a:buChar char="•"/>
            </a:pPr>
            <a:r>
              <a:rPr lang="lv-LV" sz="2800"/>
              <a:t>Jēzus šim vīram parāda, ka ir </a:t>
            </a:r>
            <a:r>
              <a:rPr lang="lv-LV" sz="2800" b="1"/>
              <a:t>kāda lieta</a:t>
            </a:r>
            <a:r>
              <a:rPr lang="lv-LV" sz="2800"/>
              <a:t>, ko šis vīrs </a:t>
            </a:r>
            <a:r>
              <a:rPr lang="lv-LV" sz="2800" b="1"/>
              <a:t>mīl vairāk par Dievu</a:t>
            </a:r>
            <a:r>
              <a:rPr lang="lv-LV" sz="2800"/>
              <a:t>, un tas ir </a:t>
            </a:r>
            <a:r>
              <a:rPr lang="lv-LV" sz="2800" b="1"/>
              <a:t>1.bausļa</a:t>
            </a:r>
            <a:r>
              <a:rPr lang="lv-LV" sz="2800"/>
              <a:t> pārkāpums. </a:t>
            </a:r>
            <a:endParaRPr lang="en-US" sz="2800"/>
          </a:p>
          <a:p>
            <a:pPr>
              <a:buFont typeface="Arial" charset="0"/>
              <a:buChar char="•"/>
            </a:pPr>
            <a:r>
              <a:rPr lang="lv-LV" sz="2800" b="1"/>
              <a:t>Konkrēta uzruna šim jaunietim</a:t>
            </a:r>
            <a:r>
              <a:rPr lang="lv-LV" sz="2800"/>
              <a:t>, ne vispārīgs apgalvojums visiem.</a:t>
            </a:r>
            <a:endParaRPr lang="en-US" sz="2800"/>
          </a:p>
          <a:p>
            <a:pPr>
              <a:buFont typeface="Arial" charset="0"/>
              <a:buChar char="•"/>
            </a:pPr>
            <a:r>
              <a:rPr lang="lv-LV" sz="2800"/>
              <a:t>Jēzus aicina šo vīru </a:t>
            </a:r>
            <a:r>
              <a:rPr lang="lv-LV" sz="2800" b="1"/>
              <a:t>sekot Viņam</a:t>
            </a:r>
            <a:r>
              <a:rPr lang="lv-LV" sz="2800"/>
              <a:t> un paļauties uz to, ka </a:t>
            </a:r>
            <a:r>
              <a:rPr lang="lv-LV" sz="2800" b="1"/>
              <a:t>Dievs</a:t>
            </a:r>
            <a:r>
              <a:rPr lang="lv-LV" sz="2800"/>
              <a:t> var </a:t>
            </a:r>
            <a:r>
              <a:rPr lang="lv-LV" sz="2800" b="1"/>
              <a:t>dot</a:t>
            </a:r>
            <a:r>
              <a:rPr lang="lv-LV" sz="2800"/>
              <a:t> viņam vēl </a:t>
            </a:r>
            <a:r>
              <a:rPr lang="lv-LV" sz="2800" b="1"/>
              <a:t>lielāku bagātību</a:t>
            </a:r>
            <a:r>
              <a:rPr lang="lv-LV" sz="2800"/>
              <a:t>, bet šis vīrs to nespēj. </a:t>
            </a:r>
          </a:p>
        </p:txBody>
      </p:sp>
      <p:pic>
        <p:nvPicPr>
          <p:cNvPr id="8197" name="Picture 5" descr="RH-RichYoungRuler_DSC_0098"/>
          <p:cNvPicPr>
            <a:picLocks noChangeAspect="1" noChangeArrowheads="1"/>
          </p:cNvPicPr>
          <p:nvPr/>
        </p:nvPicPr>
        <p:blipFill>
          <a:blip r:embed="rId2" cstate="print"/>
          <a:srcRect/>
          <a:stretch>
            <a:fillRect/>
          </a:stretch>
        </p:blipFill>
        <p:spPr bwMode="auto">
          <a:xfrm>
            <a:off x="1547813" y="3895725"/>
            <a:ext cx="6480175" cy="296227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caurneedlu"/>
          <p:cNvPicPr>
            <a:picLocks noChangeAspect="1" noChangeArrowheads="1"/>
          </p:cNvPicPr>
          <p:nvPr/>
        </p:nvPicPr>
        <p:blipFill>
          <a:blip r:embed="rId2" cstate="print"/>
          <a:srcRect/>
          <a:stretch>
            <a:fillRect/>
          </a:stretch>
        </p:blipFill>
        <p:spPr bwMode="auto">
          <a:xfrm>
            <a:off x="611188" y="3362325"/>
            <a:ext cx="7489825" cy="3495675"/>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24 Un mācekļi iztrūcinājās par Viņa vārdiem. Bet Jēzus atkal griežas pie tiem un saka: "Bērni, cik grūti ir ieiet Dieva valstībā! 25 Vieglāk ir kamielim iziet caur adatas aci nekā bagātam ieiet Dieva valstībā.“26 Bet tie vēl vairāk pārbijās un sacīja savā starpā: "Kas tad var tapt glābts?“ </a:t>
            </a:r>
            <a:endParaRPr lang="lv-LV" sz="2600" i="1" smtClean="0"/>
          </a:p>
        </p:txBody>
      </p:sp>
      <p:sp>
        <p:nvSpPr>
          <p:cNvPr id="7" name="Rectangle 6"/>
          <p:cNvSpPr>
            <a:spLocks noChangeArrowheads="1"/>
          </p:cNvSpPr>
          <p:nvPr/>
        </p:nvSpPr>
        <p:spPr bwMode="auto">
          <a:xfrm>
            <a:off x="0" y="1993900"/>
            <a:ext cx="8893175" cy="2227263"/>
          </a:xfrm>
          <a:prstGeom prst="rect">
            <a:avLst/>
          </a:prstGeom>
          <a:noFill/>
          <a:ln w="9525">
            <a:noFill/>
            <a:miter lim="800000"/>
            <a:headEnd/>
            <a:tailEnd/>
          </a:ln>
        </p:spPr>
        <p:txBody>
          <a:bodyPr>
            <a:spAutoFit/>
          </a:bodyPr>
          <a:lstStyle/>
          <a:p>
            <a:pPr>
              <a:buFontTx/>
              <a:buChar char="•"/>
            </a:pPr>
            <a:r>
              <a:rPr lang="lv-LV" sz="2800"/>
              <a:t>Šajā brīdī </a:t>
            </a:r>
            <a:r>
              <a:rPr lang="lv-LV" sz="2800" b="1"/>
              <a:t>mācekļi ir pārbijušies</a:t>
            </a:r>
            <a:r>
              <a:rPr lang="lv-LV" sz="2800"/>
              <a:t> un jautā Jēzum</a:t>
            </a:r>
          </a:p>
          <a:p>
            <a:r>
              <a:rPr lang="lv-LV" sz="2800" i="1"/>
              <a:t>26 Kas tad var tapt glābts?”</a:t>
            </a:r>
            <a:endParaRPr lang="en-US" sz="2800"/>
          </a:p>
          <a:p>
            <a:r>
              <a:rPr lang="lv-LV" sz="2800"/>
              <a:t>Mācekļi saprot, ka </a:t>
            </a:r>
            <a:r>
              <a:rPr lang="lv-LV" sz="2800" b="1"/>
              <a:t>nav NEVIENA</a:t>
            </a:r>
            <a:r>
              <a:rPr lang="lv-LV" sz="2800"/>
              <a:t>, kas </a:t>
            </a:r>
            <a:r>
              <a:rPr lang="lv-LV" sz="2800" b="1"/>
              <a:t>spētu izpildīt</a:t>
            </a:r>
            <a:r>
              <a:rPr lang="lv-LV" sz="2800"/>
              <a:t> šīs prasības. </a:t>
            </a:r>
            <a:endParaRPr lang="en-US" sz="2800"/>
          </a:p>
          <a:p>
            <a:pPr>
              <a:buFontTx/>
              <a:buChar char="•"/>
            </a:pP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4"/>
                                        </p:tgtEl>
                                        <p:attrNameLst>
                                          <p:attrName>style.visibility</p:attrName>
                                        </p:attrNameLst>
                                      </p:cBhvr>
                                      <p:to>
                                        <p:strVal val="visible"/>
                                      </p:to>
                                    </p:set>
                                    <p:animEffect transition="in" filter="fade">
                                      <p:cBhvr>
                                        <p:cTn id="11" dur="2000"/>
                                        <p:tgtEl>
                                          <p:spTgt spid="92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27 Jēzus, tos uzlūkodams, saka: "Cilvēkiem tas neiespējams, bet ne Dievam, jo Dievam visas lietas iespējamas.“</a:t>
            </a:r>
            <a:endParaRPr lang="lv-LV" sz="2600" i="1" smtClean="0"/>
          </a:p>
        </p:txBody>
      </p:sp>
      <p:sp>
        <p:nvSpPr>
          <p:cNvPr id="7" name="Rectangle 6"/>
          <p:cNvSpPr>
            <a:spLocks noChangeArrowheads="1"/>
          </p:cNvSpPr>
          <p:nvPr/>
        </p:nvSpPr>
        <p:spPr bwMode="auto">
          <a:xfrm>
            <a:off x="0" y="1123950"/>
            <a:ext cx="8893175" cy="1800225"/>
          </a:xfrm>
          <a:prstGeom prst="rect">
            <a:avLst/>
          </a:prstGeom>
          <a:noFill/>
          <a:ln w="9525">
            <a:noFill/>
            <a:miter lim="800000"/>
            <a:headEnd/>
            <a:tailEnd/>
          </a:ln>
        </p:spPr>
        <p:txBody>
          <a:bodyPr>
            <a:spAutoFit/>
          </a:bodyPr>
          <a:lstStyle/>
          <a:p>
            <a:pPr>
              <a:buFontTx/>
              <a:buChar char="•"/>
            </a:pPr>
            <a:r>
              <a:rPr lang="lv-LV" sz="2800"/>
              <a:t>Te beidzot seko </a:t>
            </a:r>
            <a:r>
              <a:rPr lang="lv-LV" sz="2800" b="1"/>
              <a:t>Evaņģēlijs</a:t>
            </a:r>
            <a:r>
              <a:rPr lang="lv-LV" sz="2800"/>
              <a:t>, proti, kas cilvēkam nav pa spēkam, tas </a:t>
            </a:r>
            <a:r>
              <a:rPr lang="lv-LV" sz="2800" b="1"/>
              <a:t>Dievam ir</a:t>
            </a:r>
            <a:r>
              <a:rPr lang="lv-LV" sz="2800"/>
              <a:t>. Bet kā? – Dievs </a:t>
            </a:r>
            <a:r>
              <a:rPr lang="lv-LV" sz="2800" b="1"/>
              <a:t>sūta pasaulē</a:t>
            </a:r>
            <a:r>
              <a:rPr lang="lv-LV" sz="2800"/>
              <a:t> savu </a:t>
            </a:r>
            <a:r>
              <a:rPr lang="lv-LV" sz="2800" b="1"/>
              <a:t>Dēlu</a:t>
            </a:r>
            <a:r>
              <a:rPr lang="lv-LV" sz="2800"/>
              <a:t>.</a:t>
            </a:r>
            <a:endParaRPr lang="en-US" sz="2800"/>
          </a:p>
          <a:p>
            <a:pPr>
              <a:buFontTx/>
              <a:buChar char="•"/>
            </a:pPr>
            <a:endParaRPr lang="lv-LV" sz="2800"/>
          </a:p>
        </p:txBody>
      </p:sp>
      <p:pic>
        <p:nvPicPr>
          <p:cNvPr id="5" name="Picture 9" descr="B&amp;E"/>
          <p:cNvPicPr>
            <a:picLocks noChangeAspect="1" noChangeArrowheads="1"/>
          </p:cNvPicPr>
          <p:nvPr/>
        </p:nvPicPr>
        <p:blipFill>
          <a:blip r:embed="rId2" cstate="print"/>
          <a:srcRect t="14285"/>
          <a:stretch>
            <a:fillRect/>
          </a:stretch>
        </p:blipFill>
        <p:spPr bwMode="auto">
          <a:xfrm>
            <a:off x="0" y="2780928"/>
            <a:ext cx="7164388" cy="3024187"/>
          </a:xfrm>
          <a:prstGeom prst="rect">
            <a:avLst/>
          </a:prstGeom>
          <a:noFill/>
          <a:ln w="9525">
            <a:noFill/>
            <a:miter lim="800000"/>
            <a:headEnd/>
            <a:tailEnd/>
          </a:ln>
        </p:spPr>
      </p:pic>
      <p:pic>
        <p:nvPicPr>
          <p:cNvPr id="6" name="Picture 4" descr="BIBLE016"/>
          <p:cNvPicPr>
            <a:picLocks noChangeAspect="1" noChangeArrowheads="1"/>
          </p:cNvPicPr>
          <p:nvPr/>
        </p:nvPicPr>
        <p:blipFill>
          <a:blip r:embed="rId3" cstate="print"/>
          <a:srcRect/>
          <a:stretch>
            <a:fillRect/>
          </a:stretch>
        </p:blipFill>
        <p:spPr bwMode="auto">
          <a:xfrm>
            <a:off x="5789055" y="2132856"/>
            <a:ext cx="3354945" cy="400506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9"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par>
                          <p:cTn id="18" fill="hold">
                            <p:stCondLst>
                              <p:cond delay="1500"/>
                            </p:stCondLst>
                            <p:childTnLst>
                              <p:par>
                                <p:cTn id="19" presetID="9"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ssolv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28 Pēteris sāka uz Viņu runāt: "Redzi, mēs visu esam atstājuši un Tev staigājuši pakaļ.“ 29 Jēzus teica: "Patiesi Es jums saku: neviena nav, kas atstājis namu vai brāļus, vai māsas, vai māti, vai tēvu, vai bērnus, vai tīrumus Manis un evaņģēlija dēļ, 30 kas nedabūtu simtkārtīgi jau šinī laikā namus un brāļus, un māsas, un mātes, un bērnus, un tīrumus, kaut arī ar vajāšanām, un nākošā laikā mūžīgu dzīvību.</a:t>
            </a:r>
            <a:endParaRPr lang="lv-LV" sz="2600" i="1" smtClean="0"/>
          </a:p>
        </p:txBody>
      </p:sp>
      <p:sp>
        <p:nvSpPr>
          <p:cNvPr id="7" name="Rectangle 6"/>
          <p:cNvSpPr>
            <a:spLocks noChangeArrowheads="1"/>
          </p:cNvSpPr>
          <p:nvPr/>
        </p:nvSpPr>
        <p:spPr bwMode="auto">
          <a:xfrm>
            <a:off x="0" y="3068638"/>
            <a:ext cx="5651500" cy="3508375"/>
          </a:xfrm>
          <a:prstGeom prst="rect">
            <a:avLst/>
          </a:prstGeom>
          <a:noFill/>
          <a:ln w="9525">
            <a:noFill/>
            <a:miter lim="800000"/>
            <a:headEnd/>
            <a:tailEnd/>
          </a:ln>
        </p:spPr>
        <p:txBody>
          <a:bodyPr>
            <a:spAutoFit/>
          </a:bodyPr>
          <a:lstStyle/>
          <a:p>
            <a:pPr>
              <a:buFont typeface="Arial" charset="0"/>
              <a:buChar char="•"/>
            </a:pPr>
            <a:r>
              <a:rPr lang="lv-LV" sz="2800" dirty="0"/>
              <a:t>Citiem vārdiem sakot: </a:t>
            </a:r>
            <a:r>
              <a:rPr lang="lv-LV" sz="2800" b="1" dirty="0"/>
              <a:t>Kāda</a:t>
            </a:r>
            <a:r>
              <a:rPr lang="lv-LV" sz="2800" dirty="0"/>
              <a:t> mums tad bija </a:t>
            </a:r>
            <a:r>
              <a:rPr lang="lv-LV" sz="2800" b="1" dirty="0"/>
              <a:t>jēga</a:t>
            </a:r>
            <a:r>
              <a:rPr lang="lv-LV" sz="2800" dirty="0"/>
              <a:t> atstāt visu savu </a:t>
            </a:r>
            <a:r>
              <a:rPr lang="lv-LV" sz="2800" b="1" dirty="0"/>
              <a:t>laicīgo </a:t>
            </a:r>
            <a:r>
              <a:rPr lang="lv-LV" sz="2800" b="1" dirty="0" smtClean="0"/>
              <a:t>dzīvi</a:t>
            </a:r>
            <a:r>
              <a:rPr lang="lv-LV" sz="2800" dirty="0" smtClean="0"/>
              <a:t>?</a:t>
            </a:r>
            <a:endParaRPr lang="en-US" sz="2800" dirty="0"/>
          </a:p>
          <a:p>
            <a:pPr>
              <a:buFont typeface="Arial" charset="0"/>
              <a:buChar char="•"/>
            </a:pPr>
            <a:r>
              <a:rPr lang="lv-LV" sz="2800" dirty="0"/>
              <a:t>Jēzus saka, ka nav nekā tāda, kas netiktu viņiem </a:t>
            </a:r>
            <a:r>
              <a:rPr lang="lv-LV" sz="2800" b="1" dirty="0"/>
              <a:t>bagātīgi atmaksāts</a:t>
            </a:r>
            <a:r>
              <a:rPr lang="lv-LV" sz="2800" dirty="0"/>
              <a:t> debesu valstībā - </a:t>
            </a:r>
            <a:r>
              <a:rPr lang="lv-LV" sz="2800" b="1" dirty="0"/>
              <a:t>jauna ģimene</a:t>
            </a:r>
            <a:r>
              <a:rPr lang="lv-LV" sz="2800" dirty="0"/>
              <a:t>, </a:t>
            </a:r>
            <a:r>
              <a:rPr lang="lv-LV" sz="2800" b="1" dirty="0"/>
              <a:t>Kristus</a:t>
            </a:r>
            <a:r>
              <a:rPr lang="lv-LV" sz="2800" dirty="0"/>
              <a:t> un </a:t>
            </a:r>
            <a:r>
              <a:rPr lang="lv-LV" sz="2800" b="1" dirty="0"/>
              <a:t>debesu valstība</a:t>
            </a:r>
            <a:endParaRPr lang="lv-LV" sz="2800" dirty="0"/>
          </a:p>
        </p:txBody>
      </p:sp>
      <p:pic>
        <p:nvPicPr>
          <p:cNvPr id="11270" name="Picture 6" descr="jesus-rebuked-peter"/>
          <p:cNvPicPr>
            <a:picLocks noChangeAspect="1" noChangeArrowheads="1"/>
          </p:cNvPicPr>
          <p:nvPr/>
        </p:nvPicPr>
        <p:blipFill>
          <a:blip r:embed="rId2" cstate="print"/>
          <a:srcRect l="21249" r="5667"/>
          <a:stretch>
            <a:fillRect/>
          </a:stretch>
        </p:blipFill>
        <p:spPr bwMode="auto">
          <a:xfrm>
            <a:off x="4967288" y="2455863"/>
            <a:ext cx="4176712" cy="4286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938"/>
            <a:ext cx="9540875" cy="1204913"/>
          </a:xfrm>
        </p:spPr>
        <p:txBody>
          <a:bodyPr/>
          <a:lstStyle/>
          <a:p>
            <a:pPr algn="just" eaLnBrk="1" hangingPunct="1">
              <a:lnSpc>
                <a:spcPct val="80000"/>
              </a:lnSpc>
              <a:buFontTx/>
              <a:buNone/>
            </a:pPr>
            <a:r>
              <a:rPr lang="lv-LV" sz="2800" i="1" smtClean="0"/>
              <a:t>    31 Bet daudzi, kas pirmie, būs pēdējie, un pēdējie būs pirmie</a:t>
            </a:r>
            <a:r>
              <a:rPr lang="lv-LV" sz="2800" smtClean="0"/>
              <a:t>.</a:t>
            </a:r>
            <a:endParaRPr lang="lv-LV" sz="2600" smtClean="0"/>
          </a:p>
        </p:txBody>
      </p:sp>
      <p:sp>
        <p:nvSpPr>
          <p:cNvPr id="7" name="Rectangle 6"/>
          <p:cNvSpPr>
            <a:spLocks noChangeArrowheads="1"/>
          </p:cNvSpPr>
          <p:nvPr/>
        </p:nvSpPr>
        <p:spPr bwMode="auto">
          <a:xfrm>
            <a:off x="0" y="692150"/>
            <a:ext cx="8893175" cy="3081338"/>
          </a:xfrm>
          <a:prstGeom prst="rect">
            <a:avLst/>
          </a:prstGeom>
          <a:noFill/>
          <a:ln w="9525">
            <a:noFill/>
            <a:miter lim="800000"/>
            <a:headEnd/>
            <a:tailEnd/>
          </a:ln>
        </p:spPr>
        <p:txBody>
          <a:bodyPr>
            <a:spAutoFit/>
          </a:bodyPr>
          <a:lstStyle/>
          <a:p>
            <a:pPr>
              <a:buFont typeface="Arial" charset="0"/>
              <a:buChar char="•"/>
            </a:pPr>
            <a:r>
              <a:rPr lang="lv-LV" sz="2800"/>
              <a:t>Lai nonāktu debesu valstībā, mums ir </a:t>
            </a:r>
            <a:r>
              <a:rPr lang="lv-LV" sz="2800" b="1"/>
              <a:t>jāatzīst sava nespēcība</a:t>
            </a:r>
            <a:r>
              <a:rPr lang="lv-LV" sz="2800"/>
              <a:t>. </a:t>
            </a:r>
            <a:endParaRPr lang="en-US" sz="2800"/>
          </a:p>
          <a:p>
            <a:pPr>
              <a:buFont typeface="Arial" charset="0"/>
              <a:buChar char="•"/>
            </a:pPr>
            <a:r>
              <a:rPr lang="lv-LV" sz="2800"/>
              <a:t>Kā Pāvils saka: „</a:t>
            </a:r>
            <a:r>
              <a:rPr lang="lv-LV" sz="2800" i="1"/>
              <a:t>Mans spēks nespēkā varens parādās</a:t>
            </a:r>
            <a:r>
              <a:rPr lang="lv-LV" sz="2800"/>
              <a:t>” (2.Kor 12:9)</a:t>
            </a:r>
            <a:endParaRPr lang="en-US" sz="2800"/>
          </a:p>
          <a:p>
            <a:pPr>
              <a:buFont typeface="Arial" charset="0"/>
              <a:buChar char="•"/>
            </a:pPr>
            <a:r>
              <a:rPr lang="lv-LV" sz="2800" b="1"/>
              <a:t>Bagātais vīrs gribēja būt pirmais</a:t>
            </a:r>
            <a:r>
              <a:rPr lang="lv-LV" sz="2800"/>
              <a:t>, un tādejādi netika debesu valstībā.</a:t>
            </a:r>
            <a:endParaRPr lang="en-US" sz="2800"/>
          </a:p>
          <a:p>
            <a:pPr>
              <a:buFontTx/>
              <a:buChar char="•"/>
            </a:pPr>
            <a:endParaRPr lang="lv-LV" sz="2800"/>
          </a:p>
        </p:txBody>
      </p:sp>
      <p:pic>
        <p:nvPicPr>
          <p:cNvPr id="12294" name="Picture 6" descr="istock_000002396491small"/>
          <p:cNvPicPr>
            <a:picLocks noChangeAspect="1" noChangeArrowheads="1"/>
          </p:cNvPicPr>
          <p:nvPr/>
        </p:nvPicPr>
        <p:blipFill>
          <a:blip r:embed="rId2" cstate="print"/>
          <a:srcRect t="25073"/>
          <a:stretch>
            <a:fillRect/>
          </a:stretch>
        </p:blipFill>
        <p:spPr bwMode="auto">
          <a:xfrm>
            <a:off x="395288" y="3284538"/>
            <a:ext cx="7993062" cy="35909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9144000" cy="4031873"/>
          </a:xfrm>
          <a:prstGeom prst="rect">
            <a:avLst/>
          </a:prstGeom>
          <a:noFill/>
          <a:ln w="9525">
            <a:noFill/>
            <a:miter lim="800000"/>
            <a:headEnd/>
            <a:tailEnd/>
          </a:ln>
        </p:spPr>
        <p:txBody>
          <a:bodyPr>
            <a:spAutoFit/>
          </a:bodyPr>
          <a:lstStyle/>
          <a:p>
            <a:pPr>
              <a:buFontTx/>
              <a:buChar char="•"/>
            </a:pPr>
            <a:r>
              <a:rPr lang="lv-LV" sz="3200" b="1" dirty="0"/>
              <a:t>Jēzus</a:t>
            </a:r>
            <a:r>
              <a:rPr lang="lv-LV" sz="3200" dirty="0"/>
              <a:t> ir </a:t>
            </a:r>
            <a:r>
              <a:rPr lang="lv-LV" sz="3200" b="1" dirty="0"/>
              <a:t>izcils sludinātājs</a:t>
            </a:r>
            <a:r>
              <a:rPr lang="lv-LV" sz="3200" dirty="0"/>
              <a:t>, kurš </a:t>
            </a:r>
            <a:r>
              <a:rPr lang="lv-LV" sz="3200" b="1" dirty="0"/>
              <a:t>novērtē</a:t>
            </a:r>
            <a:r>
              <a:rPr lang="lv-LV" sz="3200" dirty="0"/>
              <a:t> </a:t>
            </a:r>
            <a:r>
              <a:rPr lang="lv-LV" sz="3200" b="1" dirty="0"/>
              <a:t>katru</a:t>
            </a:r>
            <a:r>
              <a:rPr lang="lv-LV" sz="3200" dirty="0"/>
              <a:t> cilvēku </a:t>
            </a:r>
            <a:r>
              <a:rPr lang="lv-LV" sz="3200" b="1" dirty="0"/>
              <a:t>atsevišķi</a:t>
            </a:r>
            <a:r>
              <a:rPr lang="lv-LV" sz="3200" dirty="0"/>
              <a:t>, kas katram </a:t>
            </a:r>
            <a:r>
              <a:rPr lang="lv-LV" sz="3200" b="1" dirty="0"/>
              <a:t>vajadzīgs</a:t>
            </a:r>
            <a:r>
              <a:rPr lang="lv-LV" sz="3200" dirty="0"/>
              <a:t> attiecīgajā brīdī: </a:t>
            </a:r>
            <a:r>
              <a:rPr lang="lv-LV" sz="3200" b="1" dirty="0"/>
              <a:t>Bauslība</a:t>
            </a:r>
            <a:r>
              <a:rPr lang="lv-LV" sz="3200" dirty="0"/>
              <a:t> vai </a:t>
            </a:r>
            <a:r>
              <a:rPr lang="lv-LV" sz="3200" b="1" dirty="0"/>
              <a:t>Evaņģēlijs</a:t>
            </a:r>
            <a:r>
              <a:rPr lang="lv-LV" sz="3200" dirty="0"/>
              <a:t>.</a:t>
            </a:r>
          </a:p>
          <a:p>
            <a:pPr>
              <a:buFontTx/>
              <a:buChar char="•"/>
            </a:pPr>
            <a:r>
              <a:rPr lang="lv-LV" sz="3200" dirty="0" smtClean="0"/>
              <a:t>Cilvēks </a:t>
            </a:r>
            <a:r>
              <a:rPr lang="lv-LV" sz="3200" b="1" dirty="0" smtClean="0"/>
              <a:t>Dieva priekšā </a:t>
            </a:r>
            <a:r>
              <a:rPr lang="lv-LV" sz="3200" dirty="0" smtClean="0"/>
              <a:t>tiek </a:t>
            </a:r>
            <a:r>
              <a:rPr lang="lv-LV" sz="3200" b="1" dirty="0" smtClean="0"/>
              <a:t>attaisnots</a:t>
            </a:r>
            <a:r>
              <a:rPr lang="lv-LV" sz="3200" dirty="0" smtClean="0"/>
              <a:t> </a:t>
            </a:r>
            <a:r>
              <a:rPr lang="lv-LV" sz="3200" b="1" dirty="0" smtClean="0"/>
              <a:t>nevis</a:t>
            </a:r>
            <a:r>
              <a:rPr lang="lv-LV" sz="3200" dirty="0" smtClean="0"/>
              <a:t> ar </a:t>
            </a:r>
            <a:r>
              <a:rPr lang="lv-LV" sz="3200" b="1" dirty="0" smtClean="0"/>
              <a:t>labajiem darbiem</a:t>
            </a:r>
            <a:r>
              <a:rPr lang="lv-LV" sz="3200" dirty="0" smtClean="0"/>
              <a:t>, bet ar </a:t>
            </a:r>
            <a:r>
              <a:rPr lang="lv-LV" sz="3200" b="1" dirty="0" smtClean="0"/>
              <a:t>ticību</a:t>
            </a:r>
            <a:r>
              <a:rPr lang="lv-LV" sz="3200" dirty="0" smtClean="0"/>
              <a:t> </a:t>
            </a:r>
            <a:r>
              <a:rPr lang="lv-LV" sz="3200" b="1" dirty="0" smtClean="0"/>
              <a:t>Jēzum Kristum</a:t>
            </a:r>
            <a:r>
              <a:rPr lang="lv-LV" sz="3200" dirty="0" smtClean="0"/>
              <a:t>.</a:t>
            </a:r>
          </a:p>
          <a:p>
            <a:pPr>
              <a:buFontTx/>
              <a:buChar char="•"/>
            </a:pPr>
            <a:r>
              <a:rPr lang="lv-LV" sz="3200" b="1" dirty="0" smtClean="0"/>
              <a:t>Reformācija</a:t>
            </a:r>
            <a:r>
              <a:rPr lang="lv-LV" sz="3200" dirty="0" smtClean="0"/>
              <a:t> </a:t>
            </a:r>
            <a:r>
              <a:rPr lang="lv-LV" sz="3200" b="1" dirty="0" smtClean="0"/>
              <a:t>nav jaunas</a:t>
            </a:r>
            <a:r>
              <a:rPr lang="lv-LV" sz="3200" dirty="0" smtClean="0"/>
              <a:t>, nebijušas </a:t>
            </a:r>
            <a:r>
              <a:rPr lang="lv-LV" sz="3200" b="1" dirty="0" smtClean="0"/>
              <a:t>kustības rašanās</a:t>
            </a:r>
            <a:r>
              <a:rPr lang="lv-LV" sz="3200" dirty="0" smtClean="0"/>
              <a:t>, bet gan </a:t>
            </a:r>
            <a:r>
              <a:rPr lang="lv-LV" sz="3200" b="1" dirty="0" smtClean="0"/>
              <a:t>atgriešanās</a:t>
            </a:r>
            <a:r>
              <a:rPr lang="lv-LV" sz="3200" dirty="0" smtClean="0"/>
              <a:t> pie </a:t>
            </a:r>
            <a:r>
              <a:rPr lang="lv-LV" sz="3200" b="1" dirty="0" smtClean="0"/>
              <a:t>pamatiem</a:t>
            </a:r>
            <a:r>
              <a:rPr lang="lv-LV" sz="3200" dirty="0" smtClean="0"/>
              <a:t>.</a:t>
            </a:r>
          </a:p>
          <a:p>
            <a:r>
              <a:rPr lang="lv-LV" dirty="0" smtClean="0"/>
              <a:t>. </a:t>
            </a:r>
            <a:r>
              <a:rPr lang="lv-LV" sz="3200" dirty="0"/>
              <a:t>Āmen</a:t>
            </a:r>
          </a:p>
        </p:txBody>
      </p:sp>
      <p:pic>
        <p:nvPicPr>
          <p:cNvPr id="5" name="Picture 2"/>
          <p:cNvPicPr>
            <a:picLocks noChangeAspect="1" noChangeArrowheads="1"/>
          </p:cNvPicPr>
          <p:nvPr/>
        </p:nvPicPr>
        <p:blipFill>
          <a:blip r:embed="rId2" cstate="print"/>
          <a:srcRect/>
          <a:stretch>
            <a:fillRect/>
          </a:stretch>
        </p:blipFill>
        <p:spPr bwMode="auto">
          <a:xfrm>
            <a:off x="1331640" y="4145424"/>
            <a:ext cx="6356237" cy="27125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 calcmode="lin" valueType="num">
                                      <p:cBhvr additive="base">
                                        <p:cTn id="1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 calcmode="lin" valueType="num">
                                      <p:cBhvr additive="base">
                                        <p:cTn id="2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53975"/>
            <a:ext cx="8175625" cy="1071563"/>
          </a:xfrm>
        </p:spPr>
        <p:txBody>
          <a:bodyPr/>
          <a:lstStyle/>
          <a:p>
            <a:pPr eaLnBrk="1" hangingPunct="1"/>
            <a:r>
              <a:rPr lang="lv-LV" sz="4000" b="1" smtClean="0">
                <a:solidFill>
                  <a:schemeClr val="tx1"/>
                </a:solidFill>
              </a:rPr>
              <a:t>Mk.10:17-31 Bagātais jauneklis</a:t>
            </a:r>
          </a:p>
        </p:txBody>
      </p:sp>
      <p:pic>
        <p:nvPicPr>
          <p:cNvPr id="3075"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31.okt.2021.</a:t>
            </a:r>
            <a:endParaRPr lang="lv-LV" sz="2000" dirty="0"/>
          </a:p>
        </p:txBody>
      </p:sp>
      <p:sp>
        <p:nvSpPr>
          <p:cNvPr id="3077" name="Rectangle 5"/>
          <p:cNvSpPr>
            <a:spLocks noChangeArrowheads="1"/>
          </p:cNvSpPr>
          <p:nvPr/>
        </p:nvSpPr>
        <p:spPr bwMode="auto">
          <a:xfrm>
            <a:off x="0" y="857250"/>
            <a:ext cx="9144000" cy="6094413"/>
          </a:xfrm>
          <a:prstGeom prst="rect">
            <a:avLst/>
          </a:prstGeom>
          <a:noFill/>
          <a:ln w="9525">
            <a:noFill/>
            <a:miter lim="800000"/>
            <a:headEnd/>
            <a:tailEnd/>
          </a:ln>
        </p:spPr>
        <p:txBody>
          <a:bodyPr>
            <a:spAutoFit/>
          </a:bodyPr>
          <a:lstStyle/>
          <a:p>
            <a:r>
              <a:rPr lang="lv-LV" sz="2600"/>
              <a:t>17 Un, kad Viņš bija izgājis uz ceļu, tad kāds pieskrēja un, ceļos nometies, Viņu lūdza: "Labais Mācītāj, ko man būs darīt, lai iemantoju mūžīgu dzīvību?“ 18 Bet Jēzus uz to sacīja: "Kāpēc tu Mani sauc labu? Neviens nav labs kā vienīgi Dievs. 19 Tu baušļus zini: tev nebūs nokaut; tev nebūs laulību pārkāpt; tev nebūs zagt; tev nebūs dot nepatiesu liecību; nelaupi; godā savu tēvu un māti.“ 20 Bet tas Viņam teica: "Mācītāj, šo visu es esmu turējis kopš savas jaunības.“ 21 Bet Jēzus, viņu uzlūkodams, iemīlēja viņu un sacīja: "Vienas lietas tev trūkst - ej, pārdod visu, kas tev ir, un dod nabagiem; tad tev būs manta debesīs; ņem krustu un seko Man.“ 22 Bet tas, par šo vārdu noskumis, aizgāja bēdīgs; jo viņš bija ļoti bagāts. 23 Un Jēzus skatījās apkārt un saka uz Saviem mācekļiem: "Cik grūti bagātie ieies Dieva valstībā!“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53975"/>
            <a:ext cx="8175625" cy="1071563"/>
          </a:xfrm>
        </p:spPr>
        <p:txBody>
          <a:bodyPr/>
          <a:lstStyle/>
          <a:p>
            <a:pPr eaLnBrk="1" hangingPunct="1"/>
            <a:r>
              <a:rPr lang="lv-LV" sz="4000" b="1" smtClean="0">
                <a:solidFill>
                  <a:schemeClr val="tx1"/>
                </a:solidFill>
              </a:rPr>
              <a:t>Mk.10:17-31 Bagātais jauneklis</a:t>
            </a:r>
          </a:p>
        </p:txBody>
      </p:sp>
      <p:pic>
        <p:nvPicPr>
          <p:cNvPr id="4099"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4100" name="Rectangle 5"/>
          <p:cNvSpPr>
            <a:spLocks noChangeArrowheads="1"/>
          </p:cNvSpPr>
          <p:nvPr/>
        </p:nvSpPr>
        <p:spPr bwMode="auto">
          <a:xfrm>
            <a:off x="0" y="857250"/>
            <a:ext cx="9144000" cy="6094413"/>
          </a:xfrm>
          <a:prstGeom prst="rect">
            <a:avLst/>
          </a:prstGeom>
          <a:noFill/>
          <a:ln w="9525">
            <a:noFill/>
            <a:miter lim="800000"/>
            <a:headEnd/>
            <a:tailEnd/>
          </a:ln>
        </p:spPr>
        <p:txBody>
          <a:bodyPr>
            <a:spAutoFit/>
          </a:bodyPr>
          <a:lstStyle/>
          <a:p>
            <a:r>
              <a:rPr lang="lv-LV" sz="2600"/>
              <a:t>24 Un mācekļi iztrūcinājās par Viņa vārdiem. Bet Jēzus atkal griežas pie tiem un saka: "Bērni, cik grūti ir ieiet Dieva valstībā! 25 Vieglāk ir kamielim iziet caur adatas aci nekā bagātam ieiet Dieva valstībā.“ 26 Bet tie vēl vairāk pārbijās un sacīja savā starpā: "Kas tad var tapt glābts?“ 27 Jēzus, tos uzlūkodams, saka: "Cilvēkiem tas neiespējams, bet ne Dievam, jo Dievam visas lietas iespējamas.“ 28 Pēteris sāka uz Viņu runāt: "Redzi, mēs visu esam atstājuši un Tev staigājuši pakaļ.“ 29 Jēzus teica: "Patiesi Es jums saku: neviena nav, kas atstājis namu vai brāļus, vai māsas, vai māti, vai tēvu, vai bērnus, vai tīrumus Manis un evaņģēlija dēļ, 30 kas nedabūtu simtkārtīgi jau šinī laikā namus un brāļus, un māsas, un mātes, un bērnus, un tīrumus, kaut arī ar vajāšanām, un nākošā laikā mūžīgu dzīvību. 31 Bet daudzi, kas pirmie, būs pēdējie, un pēdējie būs pirmie."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468313" y="0"/>
            <a:ext cx="8229600" cy="692150"/>
          </a:xfrm>
        </p:spPr>
        <p:txBody>
          <a:bodyPr/>
          <a:lstStyle/>
          <a:p>
            <a:pPr eaLnBrk="1" hangingPunct="1"/>
            <a:r>
              <a:rPr lang="lv-LV" sz="4000" b="1" smtClean="0"/>
              <a:t>Reformācija 1517.g. 31.okt.</a:t>
            </a:r>
          </a:p>
        </p:txBody>
      </p:sp>
      <p:sp>
        <p:nvSpPr>
          <p:cNvPr id="5" name="Rectangle 4"/>
          <p:cNvSpPr>
            <a:spLocks noChangeArrowheads="1"/>
          </p:cNvSpPr>
          <p:nvPr/>
        </p:nvSpPr>
        <p:spPr bwMode="auto">
          <a:xfrm>
            <a:off x="0" y="608013"/>
            <a:ext cx="5652120" cy="3970318"/>
          </a:xfrm>
          <a:prstGeom prst="rect">
            <a:avLst/>
          </a:prstGeom>
          <a:noFill/>
          <a:ln w="9525">
            <a:noFill/>
            <a:miter lim="800000"/>
            <a:headEnd/>
            <a:tailEnd/>
          </a:ln>
        </p:spPr>
        <p:txBody>
          <a:bodyPr wrap="square">
            <a:spAutoFit/>
          </a:bodyPr>
          <a:lstStyle/>
          <a:p>
            <a:pPr>
              <a:buFont typeface="Arial" charset="0"/>
              <a:buChar char="•"/>
            </a:pPr>
            <a:r>
              <a:rPr lang="lv-LV" sz="2800" dirty="0"/>
              <a:t>1517. gadā </a:t>
            </a:r>
            <a:r>
              <a:rPr lang="lv-LV" sz="2800" b="1" dirty="0"/>
              <a:t>pāvests</a:t>
            </a:r>
            <a:r>
              <a:rPr lang="lv-LV" sz="2800" dirty="0"/>
              <a:t> </a:t>
            </a:r>
            <a:r>
              <a:rPr lang="lv-LV" sz="2800" b="1" dirty="0"/>
              <a:t>izsludināja</a:t>
            </a:r>
            <a:r>
              <a:rPr lang="lv-LV" sz="2800" dirty="0"/>
              <a:t> t.s. „</a:t>
            </a:r>
            <a:r>
              <a:rPr lang="lv-LV" sz="2800" b="1" dirty="0"/>
              <a:t>jubilejas atlaides</a:t>
            </a:r>
            <a:r>
              <a:rPr lang="lv-LV" sz="2800" dirty="0"/>
              <a:t>”-, lai vāktu līdzekļus Sv. Pētera katedrāles restaurācijai. </a:t>
            </a:r>
          </a:p>
          <a:p>
            <a:pPr>
              <a:buFont typeface="Arial" charset="0"/>
              <a:buChar char="•"/>
            </a:pPr>
            <a:r>
              <a:rPr lang="lv-LV" sz="2800" b="1" dirty="0"/>
              <a:t>1517.g. 31.oktobrī</a:t>
            </a:r>
            <a:r>
              <a:rPr lang="lv-LV" sz="2800" dirty="0"/>
              <a:t> Vācijā </a:t>
            </a:r>
            <a:r>
              <a:rPr lang="lv-LV" sz="2800" b="1" dirty="0" err="1"/>
              <a:t>augustīniešu</a:t>
            </a:r>
            <a:r>
              <a:rPr lang="lv-LV" sz="2800" dirty="0"/>
              <a:t> ordeņa </a:t>
            </a:r>
            <a:r>
              <a:rPr lang="lv-LV" sz="2800" b="1" dirty="0"/>
              <a:t>mūks</a:t>
            </a:r>
            <a:r>
              <a:rPr lang="lv-LV" sz="2800" dirty="0"/>
              <a:t> Mārtiņš </a:t>
            </a:r>
            <a:r>
              <a:rPr lang="lv-LV" sz="2800" b="1" dirty="0"/>
              <a:t>Luters</a:t>
            </a:r>
            <a:r>
              <a:rPr lang="lv-LV" sz="2800" dirty="0"/>
              <a:t> pienagloja </a:t>
            </a:r>
            <a:r>
              <a:rPr lang="lv-LV" sz="2800" b="1" dirty="0"/>
              <a:t>95 tēzes</a:t>
            </a:r>
            <a:r>
              <a:rPr lang="lv-LV" sz="2800" dirty="0"/>
              <a:t> vērstas pret </a:t>
            </a:r>
            <a:r>
              <a:rPr lang="lv-LV" sz="2800" b="1" dirty="0"/>
              <a:t>indulgenču tirdzniecību</a:t>
            </a:r>
            <a:r>
              <a:rPr lang="lv-LV" sz="2800" dirty="0"/>
              <a:t> </a:t>
            </a:r>
            <a:endParaRPr lang="en-US" sz="2800" dirty="0"/>
          </a:p>
        </p:txBody>
      </p:sp>
      <p:pic>
        <p:nvPicPr>
          <p:cNvPr id="20485" name="Picture 5"/>
          <p:cNvPicPr>
            <a:picLocks noChangeAspect="1" noChangeArrowheads="1"/>
          </p:cNvPicPr>
          <p:nvPr/>
        </p:nvPicPr>
        <p:blipFill>
          <a:blip r:embed="rId2" cstate="print"/>
          <a:srcRect/>
          <a:stretch>
            <a:fillRect/>
          </a:stretch>
        </p:blipFill>
        <p:spPr bwMode="auto">
          <a:xfrm>
            <a:off x="2915816" y="4077072"/>
            <a:ext cx="2232248" cy="27809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http://1.bp.blogspot.com/_2ii88_lzmW0/TPFwJjs-efI/AAAAAAAAAEk/SrXIaeAEV7U/s1600/Castle+Church.jpg"/>
          <p:cNvPicPr>
            <a:picLocks noChangeAspect="1" noChangeArrowheads="1"/>
          </p:cNvPicPr>
          <p:nvPr/>
        </p:nvPicPr>
        <p:blipFill>
          <a:blip r:embed="rId3" cstate="print"/>
          <a:srcRect/>
          <a:stretch>
            <a:fillRect/>
          </a:stretch>
        </p:blipFill>
        <p:spPr bwMode="auto">
          <a:xfrm>
            <a:off x="5436097" y="1071545"/>
            <a:ext cx="3707904" cy="52652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485"/>
                                        </p:tgtEl>
                                        <p:attrNameLst>
                                          <p:attrName>style.visibility</p:attrName>
                                        </p:attrNameLst>
                                      </p:cBhvr>
                                      <p:to>
                                        <p:strVal val="visible"/>
                                      </p:to>
                                    </p:set>
                                    <p:animEffect transition="in" filter="fade">
                                      <p:cBhvr>
                                        <p:cTn id="21" dur="2000"/>
                                        <p:tgtEl>
                                          <p:spTgt spid="20485"/>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467544" y="130845"/>
            <a:ext cx="8229600" cy="777875"/>
          </a:xfrm>
        </p:spPr>
        <p:txBody>
          <a:bodyPr/>
          <a:lstStyle/>
          <a:p>
            <a:pPr eaLnBrk="1" hangingPunct="1"/>
            <a:r>
              <a:rPr lang="lv-LV" sz="4000" b="1" dirty="0" smtClean="0"/>
              <a:t>Lutera reformācijas galvenais sasniegums:</a:t>
            </a:r>
          </a:p>
        </p:txBody>
      </p:sp>
      <p:sp>
        <p:nvSpPr>
          <p:cNvPr id="8" name="Rectangle 7"/>
          <p:cNvSpPr>
            <a:spLocks noChangeArrowheads="1"/>
          </p:cNvSpPr>
          <p:nvPr/>
        </p:nvSpPr>
        <p:spPr bwMode="auto">
          <a:xfrm>
            <a:off x="0" y="1110223"/>
            <a:ext cx="6948264" cy="2246769"/>
          </a:xfrm>
          <a:prstGeom prst="rect">
            <a:avLst/>
          </a:prstGeom>
          <a:noFill/>
          <a:ln w="9525">
            <a:noFill/>
            <a:miter lim="800000"/>
            <a:headEnd/>
            <a:tailEnd/>
          </a:ln>
        </p:spPr>
        <p:txBody>
          <a:bodyPr wrap="square">
            <a:spAutoFit/>
          </a:bodyPr>
          <a:lstStyle/>
          <a:p>
            <a:pPr marL="342900" indent="-342900">
              <a:buFont typeface="Arial" pitchFamily="34" charset="0"/>
              <a:buChar char="•"/>
            </a:pPr>
            <a:r>
              <a:rPr lang="lv-LV" sz="2800" b="1" dirty="0" smtClean="0"/>
              <a:t>Evaņģēlija </a:t>
            </a:r>
            <a:r>
              <a:rPr lang="lv-LV" sz="2800" b="1" dirty="0"/>
              <a:t>atgūšana</a:t>
            </a:r>
            <a:r>
              <a:rPr lang="lv-LV" sz="2800" dirty="0"/>
              <a:t> – mācība par </a:t>
            </a:r>
            <a:r>
              <a:rPr lang="lv-LV" sz="2800" b="1" dirty="0"/>
              <a:t>attaisnošanu ticībā</a:t>
            </a:r>
            <a:r>
              <a:rPr lang="lv-LV" sz="2800" dirty="0"/>
              <a:t> nevis ar darbiem</a:t>
            </a:r>
            <a:r>
              <a:rPr lang="lv-LV" sz="2800" dirty="0" smtClean="0"/>
              <a:t>.</a:t>
            </a:r>
          </a:p>
          <a:p>
            <a:pPr marL="342900" indent="-342900">
              <a:buFont typeface="Arial" pitchFamily="34" charset="0"/>
              <a:buChar char="•"/>
            </a:pPr>
            <a:r>
              <a:rPr lang="lv-LV" sz="2800" dirty="0" smtClean="0"/>
              <a:t>“</a:t>
            </a:r>
            <a:r>
              <a:rPr lang="lv-LV" sz="2800" i="1" dirty="0" smtClean="0"/>
              <a:t>Bet Dievs Savā žēlastībā </a:t>
            </a:r>
            <a:r>
              <a:rPr lang="lv-LV" sz="2800" i="1" smtClean="0"/>
              <a:t>tos </a:t>
            </a:r>
            <a:r>
              <a:rPr lang="lv-LV" sz="2800" i="1" smtClean="0"/>
              <a:t>attaisno </a:t>
            </a:r>
            <a:r>
              <a:rPr lang="lv-LV" sz="2800" i="1" dirty="0" smtClean="0"/>
              <a:t>bez nopelna, sagādājis tiem pestīšanu Jēzū Kristū</a:t>
            </a:r>
            <a:r>
              <a:rPr lang="lv-LV" sz="2800" dirty="0" smtClean="0"/>
              <a:t>.” (Rom.3:24)</a:t>
            </a:r>
            <a:endParaRPr lang="lv-LV" sz="2800" dirty="0"/>
          </a:p>
        </p:txBody>
      </p:sp>
      <p:pic>
        <p:nvPicPr>
          <p:cNvPr id="7" name="Picture 2"/>
          <p:cNvPicPr>
            <a:picLocks noChangeAspect="1" noChangeArrowheads="1"/>
          </p:cNvPicPr>
          <p:nvPr/>
        </p:nvPicPr>
        <p:blipFill>
          <a:blip r:embed="rId2" cstate="print"/>
          <a:srcRect/>
          <a:stretch>
            <a:fillRect/>
          </a:stretch>
        </p:blipFill>
        <p:spPr bwMode="auto">
          <a:xfrm>
            <a:off x="395536" y="3284984"/>
            <a:ext cx="8372461" cy="3573016"/>
          </a:xfrm>
          <a:prstGeom prst="rect">
            <a:avLst/>
          </a:prstGeom>
          <a:ln>
            <a:noFill/>
          </a:ln>
          <a:effectLst>
            <a:softEdge rad="112500"/>
          </a:effectLst>
        </p:spPr>
      </p:pic>
      <p:pic>
        <p:nvPicPr>
          <p:cNvPr id="23556" name="Picture 7"/>
          <p:cNvPicPr>
            <a:picLocks noChangeAspect="1" noChangeArrowheads="1"/>
          </p:cNvPicPr>
          <p:nvPr/>
        </p:nvPicPr>
        <p:blipFill>
          <a:blip r:embed="rId3" cstate="print"/>
          <a:srcRect/>
          <a:stretch>
            <a:fillRect/>
          </a:stretch>
        </p:blipFill>
        <p:spPr bwMode="auto">
          <a:xfrm>
            <a:off x="7007225" y="836613"/>
            <a:ext cx="2136775" cy="29527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Effect transition="in" filter="fade">
                                      <p:cBhvr>
                                        <p:cTn id="11" dur="2000"/>
                                        <p:tgtEl>
                                          <p:spTgt spid="2355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43" name="Picture 7" descr="http://www.citariga.lv/images/vecriga/doma_baznica_b.jpg"/>
          <p:cNvPicPr>
            <a:picLocks noChangeAspect="1" noChangeArrowheads="1"/>
          </p:cNvPicPr>
          <p:nvPr/>
        </p:nvPicPr>
        <p:blipFill>
          <a:blip r:embed="rId2" cstate="print"/>
          <a:srcRect/>
          <a:stretch>
            <a:fillRect/>
          </a:stretch>
        </p:blipFill>
        <p:spPr bwMode="auto">
          <a:xfrm>
            <a:off x="714380" y="3571900"/>
            <a:ext cx="8786842" cy="3357562"/>
          </a:xfrm>
          <a:prstGeom prst="rect">
            <a:avLst/>
          </a:prstGeom>
          <a:ln>
            <a:noFill/>
          </a:ln>
          <a:effectLst>
            <a:softEdge rad="112500"/>
          </a:effectLst>
        </p:spPr>
      </p:pic>
      <p:sp>
        <p:nvSpPr>
          <p:cNvPr id="6146" name="Rectangle 2"/>
          <p:cNvSpPr>
            <a:spLocks noGrp="1" noChangeArrowheads="1"/>
          </p:cNvSpPr>
          <p:nvPr>
            <p:ph type="title" idx="4294967295"/>
          </p:nvPr>
        </p:nvSpPr>
        <p:spPr>
          <a:xfrm>
            <a:off x="468313" y="0"/>
            <a:ext cx="8229600" cy="692150"/>
          </a:xfrm>
        </p:spPr>
        <p:txBody>
          <a:bodyPr/>
          <a:lstStyle/>
          <a:p>
            <a:pPr eaLnBrk="1" hangingPunct="1"/>
            <a:r>
              <a:rPr lang="lv-LV" sz="4000" b="1" smtClean="0">
                <a:solidFill>
                  <a:schemeClr val="tx1"/>
                </a:solidFill>
              </a:rPr>
              <a:t>Reformācija Latvijā</a:t>
            </a:r>
          </a:p>
        </p:txBody>
      </p:sp>
      <p:sp>
        <p:nvSpPr>
          <p:cNvPr id="5" name="Rectangle 4"/>
          <p:cNvSpPr>
            <a:spLocks noChangeArrowheads="1"/>
          </p:cNvSpPr>
          <p:nvPr/>
        </p:nvSpPr>
        <p:spPr bwMode="auto">
          <a:xfrm>
            <a:off x="0" y="600075"/>
            <a:ext cx="9144000" cy="3108543"/>
          </a:xfrm>
          <a:prstGeom prst="rect">
            <a:avLst/>
          </a:prstGeom>
          <a:noFill/>
          <a:ln w="9525">
            <a:noFill/>
            <a:miter lim="800000"/>
            <a:headEnd/>
            <a:tailEnd/>
          </a:ln>
        </p:spPr>
        <p:txBody>
          <a:bodyPr>
            <a:spAutoFit/>
          </a:bodyPr>
          <a:lstStyle/>
          <a:p>
            <a:pPr>
              <a:buFont typeface="Arial" charset="0"/>
              <a:buChar char="•"/>
            </a:pPr>
            <a:r>
              <a:rPr lang="lv-LV" sz="2800" b="1" dirty="0" smtClean="0"/>
              <a:t>Latviju</a:t>
            </a:r>
            <a:r>
              <a:rPr lang="lv-LV" sz="2800" dirty="0" smtClean="0"/>
              <a:t> </a:t>
            </a:r>
            <a:r>
              <a:rPr lang="lv-LV" sz="2800" dirty="0"/>
              <a:t>reformācija sasniedza ~</a:t>
            </a:r>
            <a:r>
              <a:rPr lang="lv-LV" sz="2800" b="1" dirty="0"/>
              <a:t>1522</a:t>
            </a:r>
            <a:r>
              <a:rPr lang="lv-LV" sz="2800" dirty="0"/>
              <a:t>.g. Kad par Pētera baznīcas mācītāju ieceļ A. </a:t>
            </a:r>
            <a:r>
              <a:rPr lang="lv-LV" sz="2800" dirty="0" err="1"/>
              <a:t>Knopkenu</a:t>
            </a:r>
            <a:r>
              <a:rPr lang="lv-LV" sz="2800" dirty="0"/>
              <a:t> pret domkapitula gribu.  Un drīz vien </a:t>
            </a:r>
            <a:r>
              <a:rPr lang="lv-LV" sz="2800" b="1" dirty="0"/>
              <a:t>lielākā daļa</a:t>
            </a:r>
            <a:r>
              <a:rPr lang="lv-LV" sz="2800" dirty="0"/>
              <a:t> </a:t>
            </a:r>
            <a:r>
              <a:rPr lang="lv-LV" sz="2800" b="1" dirty="0"/>
              <a:t>Livonijas Baznīca</a:t>
            </a:r>
            <a:r>
              <a:rPr lang="lv-LV" sz="2800" dirty="0"/>
              <a:t> – mācītāji un draudzes </a:t>
            </a:r>
            <a:r>
              <a:rPr lang="lv-LV" sz="2800" b="1" dirty="0"/>
              <a:t>pārgāja luteriskajā ticībā</a:t>
            </a:r>
            <a:r>
              <a:rPr lang="lv-LV" sz="2800" dirty="0"/>
              <a:t>. </a:t>
            </a:r>
          </a:p>
          <a:p>
            <a:pPr>
              <a:buFont typeface="Arial" charset="0"/>
              <a:buChar char="•"/>
            </a:pPr>
            <a:r>
              <a:rPr lang="lv-LV" sz="2800" b="1" dirty="0"/>
              <a:t>Reformācijas ietekmi</a:t>
            </a:r>
            <a:r>
              <a:rPr lang="lv-LV" sz="2800" dirty="0"/>
              <a:t> mēs </a:t>
            </a:r>
            <a:r>
              <a:rPr lang="lv-LV" sz="2800" b="1" dirty="0"/>
              <a:t>redzam</a:t>
            </a:r>
            <a:r>
              <a:rPr lang="lv-LV" sz="2800" dirty="0"/>
              <a:t> arī līdz šai dienai </a:t>
            </a:r>
            <a:r>
              <a:rPr lang="lv-LV" sz="2800" b="1" dirty="0"/>
              <a:t>pie mums</a:t>
            </a:r>
            <a:r>
              <a:rPr lang="lv-LV" sz="2800" dirty="0"/>
              <a:t>. Un vēl šobaltdien </a:t>
            </a:r>
            <a:r>
              <a:rPr lang="lv-LV" sz="2800" b="1" dirty="0"/>
              <a:t>Luteriskā Baznīca Latvijā ir un pastāv</a:t>
            </a:r>
            <a:r>
              <a:rPr lang="lv-LV" sz="2800" dirty="0"/>
              <a:t>, kā lielākā </a:t>
            </a:r>
            <a:r>
              <a:rPr lang="lv-LV" sz="2800" b="1" dirty="0"/>
              <a:t>Baznīca šajā zemē</a:t>
            </a:r>
            <a:r>
              <a:rPr lang="lv-LV" sz="2800" dirty="0"/>
              <a:t>.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5A28A08-AFA1-4A9C-BB02-D976F2282791}" type="slidenum">
              <a:rPr lang="en-US" smtClean="0"/>
              <a:pPr/>
              <a:t>7</a:t>
            </a:fld>
            <a:endParaRPr lang="en-US" smtClean="0"/>
          </a:p>
        </p:txBody>
      </p:sp>
      <p:sp>
        <p:nvSpPr>
          <p:cNvPr id="32770" name="Rectangle 2"/>
          <p:cNvSpPr>
            <a:spLocks noGrp="1" noChangeArrowheads="1"/>
          </p:cNvSpPr>
          <p:nvPr>
            <p:ph type="title"/>
          </p:nvPr>
        </p:nvSpPr>
        <p:spPr>
          <a:xfrm>
            <a:off x="0" y="0"/>
            <a:ext cx="9144000" cy="620713"/>
          </a:xfrm>
        </p:spPr>
        <p:txBody>
          <a:bodyPr/>
          <a:lstStyle/>
          <a:p>
            <a:pPr marL="762000" indent="-762000" eaLnBrk="1" hangingPunct="1">
              <a:defRPr/>
            </a:pPr>
            <a:r>
              <a:rPr lang="lv-LV" sz="3600" b="1" dirty="0" smtClean="0">
                <a:solidFill>
                  <a:schemeClr val="tx1"/>
                </a:solidFill>
              </a:rPr>
              <a:t>Bauslības &amp; </a:t>
            </a:r>
            <a:r>
              <a:rPr lang="lv-LV" sz="3600" b="1" dirty="0" err="1" smtClean="0">
                <a:solidFill>
                  <a:schemeClr val="tx1"/>
                </a:solidFill>
              </a:rPr>
              <a:t>Evaņģelija</a:t>
            </a:r>
            <a:r>
              <a:rPr lang="lv-LV" sz="3600" b="1" dirty="0" smtClean="0">
                <a:solidFill>
                  <a:schemeClr val="tx1"/>
                </a:solidFill>
              </a:rPr>
              <a:t> pielietošana</a:t>
            </a:r>
            <a:endParaRPr lang="en-US" sz="3600" b="1" dirty="0" smtClean="0">
              <a:solidFill>
                <a:schemeClr val="tx1"/>
              </a:solidFill>
            </a:endParaRPr>
          </a:p>
        </p:txBody>
      </p:sp>
      <p:pic>
        <p:nvPicPr>
          <p:cNvPr id="32772" name="Picture 4" descr="rokas"/>
          <p:cNvPicPr>
            <a:picLocks noChangeAspect="1" noChangeArrowheads="1"/>
          </p:cNvPicPr>
          <p:nvPr/>
        </p:nvPicPr>
        <p:blipFill>
          <a:blip r:embed="rId2" cstate="print"/>
          <a:srcRect/>
          <a:stretch>
            <a:fillRect/>
          </a:stretch>
        </p:blipFill>
        <p:spPr bwMode="auto">
          <a:xfrm>
            <a:off x="6804025" y="620713"/>
            <a:ext cx="2339975" cy="3024187"/>
          </a:xfrm>
          <a:prstGeom prst="rect">
            <a:avLst/>
          </a:prstGeom>
          <a:noFill/>
          <a:ln w="9525">
            <a:noFill/>
            <a:miter lim="800000"/>
            <a:headEnd/>
            <a:tailEnd/>
          </a:ln>
        </p:spPr>
      </p:pic>
      <p:sp>
        <p:nvSpPr>
          <p:cNvPr id="32775" name="Rectangle 7"/>
          <p:cNvSpPr>
            <a:spLocks noChangeArrowheads="1"/>
          </p:cNvSpPr>
          <p:nvPr/>
        </p:nvSpPr>
        <p:spPr bwMode="auto">
          <a:xfrm>
            <a:off x="0" y="3644900"/>
            <a:ext cx="9324975" cy="3323987"/>
          </a:xfrm>
          <a:prstGeom prst="rect">
            <a:avLst/>
          </a:prstGeom>
          <a:noFill/>
          <a:ln w="9525">
            <a:noFill/>
            <a:miter lim="800000"/>
            <a:headEnd/>
            <a:tailEnd/>
          </a:ln>
        </p:spPr>
        <p:txBody>
          <a:bodyPr>
            <a:spAutoFit/>
          </a:bodyPr>
          <a:lstStyle/>
          <a:p>
            <a:pPr>
              <a:buFont typeface="Wingdings" pitchFamily="2" charset="2"/>
              <a:buChar char="§"/>
            </a:pPr>
            <a:r>
              <a:rPr lang="lv-LV" sz="2800" b="1" i="1" dirty="0" smtClean="0"/>
              <a:t>“No sākuma cilvēks ir jāiesprediķo ellē, un pēc tam debesīs” /K.F.V. Valters/</a:t>
            </a:r>
          </a:p>
          <a:p>
            <a:pPr>
              <a:buFont typeface="Wingdings" pitchFamily="2" charset="2"/>
              <a:buChar char="§"/>
            </a:pPr>
            <a:endParaRPr lang="lv-LV" sz="1400" b="1" dirty="0">
              <a:solidFill>
                <a:srgbClr val="F8F204"/>
              </a:solidFill>
            </a:endParaRPr>
          </a:p>
          <a:p>
            <a:pPr>
              <a:buFont typeface="Wingdings" pitchFamily="2" charset="2"/>
              <a:buChar char="§"/>
            </a:pPr>
            <a:r>
              <a:rPr lang="lv-LV" sz="2800" b="1" dirty="0" smtClean="0"/>
              <a:t>Jēzus</a:t>
            </a:r>
            <a:r>
              <a:rPr lang="lv-LV" sz="2800" dirty="0" smtClean="0"/>
              <a:t> ir </a:t>
            </a:r>
            <a:r>
              <a:rPr lang="lv-LV" sz="2800" b="1" dirty="0" smtClean="0"/>
              <a:t>izcils sludinātājs</a:t>
            </a:r>
            <a:r>
              <a:rPr lang="lv-LV" sz="2800" dirty="0" smtClean="0"/>
              <a:t>, kurš </a:t>
            </a:r>
            <a:r>
              <a:rPr lang="lv-LV" sz="2800" b="1" dirty="0" smtClean="0"/>
              <a:t>novērtē</a:t>
            </a:r>
            <a:r>
              <a:rPr lang="lv-LV" sz="2800" dirty="0" smtClean="0"/>
              <a:t> </a:t>
            </a:r>
            <a:r>
              <a:rPr lang="lv-LV" sz="2800" b="1" dirty="0" smtClean="0"/>
              <a:t>katru</a:t>
            </a:r>
            <a:r>
              <a:rPr lang="lv-LV" sz="2800" dirty="0" smtClean="0"/>
              <a:t> cilvēku </a:t>
            </a:r>
            <a:r>
              <a:rPr lang="lv-LV" sz="2800" b="1" dirty="0" smtClean="0"/>
              <a:t>atsevišķi</a:t>
            </a:r>
            <a:r>
              <a:rPr lang="lv-LV" sz="2800" dirty="0" smtClean="0"/>
              <a:t>, kas katram </a:t>
            </a:r>
            <a:r>
              <a:rPr lang="lv-LV" sz="2800" b="1" dirty="0" smtClean="0"/>
              <a:t>vajadzīgs</a:t>
            </a:r>
            <a:r>
              <a:rPr lang="lv-LV" sz="2800" dirty="0" smtClean="0"/>
              <a:t> attiecīgajā brīdī: </a:t>
            </a:r>
            <a:r>
              <a:rPr lang="lv-LV" sz="2800" b="1" dirty="0" smtClean="0"/>
              <a:t>Bauslība</a:t>
            </a:r>
            <a:r>
              <a:rPr lang="lv-LV" sz="2800" dirty="0" smtClean="0"/>
              <a:t> vai </a:t>
            </a:r>
            <a:r>
              <a:rPr lang="lv-LV" sz="2800" b="1" dirty="0" smtClean="0"/>
              <a:t>Evaņģēlijs</a:t>
            </a:r>
            <a:r>
              <a:rPr lang="lv-LV" sz="2800" dirty="0" smtClean="0"/>
              <a:t>.</a:t>
            </a:r>
          </a:p>
          <a:p>
            <a:pPr>
              <a:buFont typeface="Wingdings" pitchFamily="2" charset="2"/>
              <a:buChar char="§"/>
            </a:pPr>
            <a:r>
              <a:rPr lang="lv-LV" sz="2800" dirty="0" smtClean="0"/>
              <a:t>Katram </a:t>
            </a:r>
            <a:r>
              <a:rPr lang="lv-LV" sz="2800" dirty="0"/>
              <a:t>cilvēkam no sākuma ir jātiek </a:t>
            </a:r>
            <a:r>
              <a:rPr lang="lv-LV" sz="2800" b="1" dirty="0"/>
              <a:t>bauslības satriektam</a:t>
            </a:r>
            <a:r>
              <a:rPr lang="lv-LV" sz="2800" dirty="0"/>
              <a:t>, lai pēc tam viņš kļūtu </a:t>
            </a:r>
            <a:r>
              <a:rPr lang="lv-LV" sz="2800" b="1" dirty="0"/>
              <a:t>Evaņģēlija mierināts</a:t>
            </a:r>
            <a:r>
              <a:rPr lang="lv-LV" sz="2800" dirty="0"/>
              <a:t>. </a:t>
            </a:r>
          </a:p>
        </p:txBody>
      </p:sp>
      <p:pic>
        <p:nvPicPr>
          <p:cNvPr id="32777" name="Picture 9" descr="B&amp;E"/>
          <p:cNvPicPr>
            <a:picLocks noChangeAspect="1" noChangeArrowheads="1"/>
          </p:cNvPicPr>
          <p:nvPr/>
        </p:nvPicPr>
        <p:blipFill>
          <a:blip r:embed="rId3" cstate="print"/>
          <a:srcRect t="14285"/>
          <a:stretch>
            <a:fillRect/>
          </a:stretch>
        </p:blipFill>
        <p:spPr bwMode="auto">
          <a:xfrm>
            <a:off x="0" y="620713"/>
            <a:ext cx="7164388" cy="30241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diamond(in)">
                                      <p:cBhvr>
                                        <p:cTn id="7" dur="2000"/>
                                        <p:tgtEl>
                                          <p:spTgt spid="3277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32777"/>
                                        </p:tgtEl>
                                        <p:attrNameLst>
                                          <p:attrName>style.visibility</p:attrName>
                                        </p:attrNameLst>
                                      </p:cBhvr>
                                      <p:to>
                                        <p:strVal val="visible"/>
                                      </p:to>
                                    </p:set>
                                    <p:animEffect transition="in" filter="dissolve">
                                      <p:cBhvr>
                                        <p:cTn id="11" dur="500"/>
                                        <p:tgtEl>
                                          <p:spTgt spid="32777"/>
                                        </p:tgtEl>
                                      </p:cBhvr>
                                    </p:animEffect>
                                  </p:childTnLst>
                                </p:cTn>
                              </p:par>
                            </p:childTnLst>
                          </p:cTn>
                        </p:par>
                        <p:par>
                          <p:cTn id="12" fill="hold">
                            <p:stCondLst>
                              <p:cond delay="2500"/>
                            </p:stCondLst>
                            <p:childTnLst>
                              <p:par>
                                <p:cTn id="13" presetID="5" presetClass="entr" presetSubtype="10" fill="hold" nodeType="afterEffect">
                                  <p:stCondLst>
                                    <p:cond delay="0"/>
                                  </p:stCondLst>
                                  <p:childTnLst>
                                    <p:set>
                                      <p:cBhvr>
                                        <p:cTn id="14" dur="1" fill="hold">
                                          <p:stCondLst>
                                            <p:cond delay="0"/>
                                          </p:stCondLst>
                                        </p:cTn>
                                        <p:tgtEl>
                                          <p:spTgt spid="32772"/>
                                        </p:tgtEl>
                                        <p:attrNameLst>
                                          <p:attrName>style.visibility</p:attrName>
                                        </p:attrNameLst>
                                      </p:cBhvr>
                                      <p:to>
                                        <p:strVal val="visible"/>
                                      </p:to>
                                    </p:set>
                                    <p:animEffect transition="in" filter="checkerboard(across)">
                                      <p:cBhvr>
                                        <p:cTn id="15" dur="500"/>
                                        <p:tgtEl>
                                          <p:spTgt spid="32772"/>
                                        </p:tgtEl>
                                      </p:cBhvr>
                                    </p:animEffect>
                                  </p:childTnLst>
                                </p:cTn>
                              </p:par>
                            </p:childTnLst>
                          </p:cTn>
                        </p:par>
                        <p:par>
                          <p:cTn id="16" fill="hold">
                            <p:stCondLst>
                              <p:cond delay="3000"/>
                            </p:stCondLst>
                            <p:childTnLst>
                              <p:par>
                                <p:cTn id="17" presetID="8" presetClass="entr" presetSubtype="16" fill="hold" nodeType="afterEffect">
                                  <p:stCondLst>
                                    <p:cond delay="0"/>
                                  </p:stCondLst>
                                  <p:childTnLst>
                                    <p:set>
                                      <p:cBhvr>
                                        <p:cTn id="18" dur="1" fill="hold">
                                          <p:stCondLst>
                                            <p:cond delay="0"/>
                                          </p:stCondLst>
                                        </p:cTn>
                                        <p:tgtEl>
                                          <p:spTgt spid="32775">
                                            <p:txEl>
                                              <p:pRg st="0" end="0"/>
                                            </p:txEl>
                                          </p:spTgt>
                                        </p:tgtEl>
                                        <p:attrNameLst>
                                          <p:attrName>style.visibility</p:attrName>
                                        </p:attrNameLst>
                                      </p:cBhvr>
                                      <p:to>
                                        <p:strVal val="visible"/>
                                      </p:to>
                                    </p:set>
                                    <p:animEffect transition="in" filter="diamond(in)">
                                      <p:cBhvr>
                                        <p:cTn id="19" dur="2000"/>
                                        <p:tgtEl>
                                          <p:spTgt spid="32775">
                                            <p:txEl>
                                              <p:pRg st="0" end="0"/>
                                            </p:txEl>
                                          </p:spTgt>
                                        </p:tgtEl>
                                      </p:cBhvr>
                                    </p:animEffect>
                                  </p:childTnLst>
                                </p:cTn>
                              </p:par>
                            </p:childTnLst>
                          </p:cTn>
                        </p:par>
                        <p:par>
                          <p:cTn id="20" fill="hold">
                            <p:stCondLst>
                              <p:cond delay="5000"/>
                            </p:stCondLst>
                            <p:childTnLst>
                              <p:par>
                                <p:cTn id="21" presetID="8" presetClass="entr" presetSubtype="16" fill="hold" nodeType="afterEffect">
                                  <p:stCondLst>
                                    <p:cond delay="0"/>
                                  </p:stCondLst>
                                  <p:childTnLst>
                                    <p:set>
                                      <p:cBhvr>
                                        <p:cTn id="22" dur="1" fill="hold">
                                          <p:stCondLst>
                                            <p:cond delay="0"/>
                                          </p:stCondLst>
                                        </p:cTn>
                                        <p:tgtEl>
                                          <p:spTgt spid="32775">
                                            <p:txEl>
                                              <p:pRg st="2" end="2"/>
                                            </p:txEl>
                                          </p:spTgt>
                                        </p:tgtEl>
                                        <p:attrNameLst>
                                          <p:attrName>style.visibility</p:attrName>
                                        </p:attrNameLst>
                                      </p:cBhvr>
                                      <p:to>
                                        <p:strVal val="visible"/>
                                      </p:to>
                                    </p:set>
                                    <p:animEffect transition="in" filter="diamond(in)">
                                      <p:cBhvr>
                                        <p:cTn id="23" dur="2000"/>
                                        <p:tgtEl>
                                          <p:spTgt spid="32775">
                                            <p:txEl>
                                              <p:pRg st="2" end="2"/>
                                            </p:txEl>
                                          </p:spTgt>
                                        </p:tgtEl>
                                      </p:cBhvr>
                                    </p:animEffect>
                                  </p:childTnLst>
                                </p:cTn>
                              </p:par>
                            </p:childTnLst>
                          </p:cTn>
                        </p:par>
                        <p:par>
                          <p:cTn id="24" fill="hold">
                            <p:stCondLst>
                              <p:cond delay="7000"/>
                            </p:stCondLst>
                            <p:childTnLst>
                              <p:par>
                                <p:cTn id="25" presetID="8" presetClass="entr" presetSubtype="16" fill="hold" nodeType="afterEffect">
                                  <p:stCondLst>
                                    <p:cond delay="0"/>
                                  </p:stCondLst>
                                  <p:childTnLst>
                                    <p:set>
                                      <p:cBhvr>
                                        <p:cTn id="26" dur="1" fill="hold">
                                          <p:stCondLst>
                                            <p:cond delay="0"/>
                                          </p:stCondLst>
                                        </p:cTn>
                                        <p:tgtEl>
                                          <p:spTgt spid="32775">
                                            <p:txEl>
                                              <p:pRg st="3" end="3"/>
                                            </p:txEl>
                                          </p:spTgt>
                                        </p:tgtEl>
                                        <p:attrNameLst>
                                          <p:attrName>style.visibility</p:attrName>
                                        </p:attrNameLst>
                                      </p:cBhvr>
                                      <p:to>
                                        <p:strVal val="visible"/>
                                      </p:to>
                                    </p:set>
                                    <p:animEffect transition="in" filter="diamond(in)">
                                      <p:cBhvr>
                                        <p:cTn id="27" dur="2000"/>
                                        <p:tgtEl>
                                          <p:spTgt spid="327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17 Un, kad Viņš bija izgājis uz ceļu, tad kāds pieskrēja un, ceļos nometies, Viņu lūdza: "Labais Mācītāj, ko man būs darīt, lai iemantoju mūžīgu dzīvību?“ </a:t>
            </a:r>
            <a:endParaRPr lang="en-US" sz="2600" i="1" smtClean="0"/>
          </a:p>
        </p:txBody>
      </p:sp>
      <p:sp>
        <p:nvSpPr>
          <p:cNvPr id="7" name="Rectangle 6"/>
          <p:cNvSpPr>
            <a:spLocks noChangeArrowheads="1"/>
          </p:cNvSpPr>
          <p:nvPr/>
        </p:nvSpPr>
        <p:spPr bwMode="auto">
          <a:xfrm>
            <a:off x="0" y="1484784"/>
            <a:ext cx="6143625" cy="4832350"/>
          </a:xfrm>
          <a:prstGeom prst="rect">
            <a:avLst/>
          </a:prstGeom>
          <a:noFill/>
          <a:ln w="9525">
            <a:noFill/>
            <a:miter lim="800000"/>
            <a:headEnd/>
            <a:tailEnd/>
          </a:ln>
        </p:spPr>
        <p:txBody>
          <a:bodyPr>
            <a:spAutoFit/>
          </a:bodyPr>
          <a:lstStyle/>
          <a:p>
            <a:pPr>
              <a:buFont typeface="Arial" charset="0"/>
              <a:buChar char="•"/>
            </a:pPr>
            <a:r>
              <a:rPr lang="lv-LV" sz="2800" dirty="0"/>
              <a:t>Te pie Jēzus atnāk kāds </a:t>
            </a:r>
            <a:r>
              <a:rPr lang="lv-LV" sz="2800" b="1" dirty="0"/>
              <a:t>bagāts vīrs</a:t>
            </a:r>
            <a:r>
              <a:rPr lang="lv-LV" sz="2800" dirty="0"/>
              <a:t>, kas </a:t>
            </a:r>
            <a:r>
              <a:rPr lang="lv-LV" sz="2800" b="1" dirty="0"/>
              <a:t>krīt Jēzus priekšā ceļos</a:t>
            </a:r>
            <a:r>
              <a:rPr lang="lv-LV" sz="2800" dirty="0"/>
              <a:t>, tātad jau ar zināmu </a:t>
            </a:r>
            <a:r>
              <a:rPr lang="lv-LV" sz="2800" b="1" dirty="0"/>
              <a:t>ticības ceļa briedumu</a:t>
            </a:r>
            <a:r>
              <a:rPr lang="lv-LV" sz="2800" dirty="0"/>
              <a:t>, un jautā:</a:t>
            </a:r>
            <a:endParaRPr lang="en-US" sz="2800" dirty="0"/>
          </a:p>
          <a:p>
            <a:pPr>
              <a:buFont typeface="Arial" charset="0"/>
              <a:buChar char="•"/>
            </a:pPr>
            <a:r>
              <a:rPr lang="lv-LV" sz="2800" dirty="0"/>
              <a:t>„ 17 </a:t>
            </a:r>
            <a:r>
              <a:rPr lang="lv-LV" sz="2800" i="1" dirty="0"/>
              <a:t>Kas man jādara, lai iemantotu mūžīgo dzīvību?</a:t>
            </a:r>
            <a:r>
              <a:rPr lang="lv-LV" sz="2800" dirty="0"/>
              <a:t>”</a:t>
            </a:r>
            <a:endParaRPr lang="en-US" sz="2800" dirty="0"/>
          </a:p>
          <a:p>
            <a:pPr>
              <a:buFont typeface="Arial" charset="0"/>
              <a:buChar char="•"/>
            </a:pPr>
            <a:r>
              <a:rPr lang="lv-LV" sz="2800" dirty="0"/>
              <a:t>Liekas ļoti svarīgs jautājums. Bet šis </a:t>
            </a:r>
            <a:r>
              <a:rPr lang="lv-LV" sz="2800" b="1" dirty="0"/>
              <a:t>jautājums</a:t>
            </a:r>
            <a:r>
              <a:rPr lang="lv-LV" sz="2800" dirty="0"/>
              <a:t> ir </a:t>
            </a:r>
            <a:r>
              <a:rPr lang="lv-LV" sz="2800" b="1" dirty="0"/>
              <a:t>nepareizi formulēts.</a:t>
            </a:r>
            <a:endParaRPr lang="en-US" sz="2800" dirty="0"/>
          </a:p>
          <a:p>
            <a:pPr>
              <a:buFont typeface="Arial" charset="0"/>
              <a:buChar char="•"/>
            </a:pPr>
            <a:r>
              <a:rPr lang="lv-LV" sz="2800" dirty="0"/>
              <a:t>Šis Bagātais vīrs grib pats </a:t>
            </a:r>
            <a:r>
              <a:rPr lang="lv-LV" sz="2800" b="1" dirty="0"/>
              <a:t>ar saviem spēkiem</a:t>
            </a:r>
            <a:r>
              <a:rPr lang="lv-LV" sz="2800" dirty="0"/>
              <a:t> iemantot mūžīgo dzīvību.</a:t>
            </a:r>
            <a:endParaRPr lang="en-US" sz="2800" dirty="0"/>
          </a:p>
        </p:txBody>
      </p:sp>
      <p:pic>
        <p:nvPicPr>
          <p:cNvPr id="5125" name="Picture 5" descr="RH-RichYoungRuler"/>
          <p:cNvPicPr>
            <a:picLocks noChangeAspect="1" noChangeArrowheads="1"/>
          </p:cNvPicPr>
          <p:nvPr/>
        </p:nvPicPr>
        <p:blipFill>
          <a:blip r:embed="rId2" cstate="print"/>
          <a:srcRect/>
          <a:stretch>
            <a:fillRect/>
          </a:stretch>
        </p:blipFill>
        <p:spPr bwMode="auto">
          <a:xfrm>
            <a:off x="5975350" y="1557338"/>
            <a:ext cx="3168650" cy="44037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1913"/>
            <a:ext cx="9429750" cy="2205038"/>
          </a:xfrm>
        </p:spPr>
        <p:txBody>
          <a:bodyPr/>
          <a:lstStyle/>
          <a:p>
            <a:pPr algn="just">
              <a:buFontTx/>
              <a:buNone/>
            </a:pPr>
            <a:r>
              <a:rPr lang="lv-LV" sz="2800" i="1" smtClean="0"/>
              <a:t>    18 Bet Jēzus uz to sacīja: "Kāpēc tu Mani sauc labu? Neviens nav labs kā vienīgi Dievs. 19 Tu baušļus zini: tev nebūs nokaut; tev nebūs laulību pārkāpt; tev nebūs zagt; tev nebūs dot nepatiesu liecību; nelaupi; godā savu tēvu un māti.“</a:t>
            </a:r>
            <a:endParaRPr lang="en-US" sz="2800" i="1" smtClean="0"/>
          </a:p>
          <a:p>
            <a:pPr algn="just">
              <a:buFontTx/>
              <a:buNone/>
            </a:pPr>
            <a:endParaRPr lang="en-US" sz="2200" i="1" smtClean="0"/>
          </a:p>
        </p:txBody>
      </p:sp>
      <p:sp>
        <p:nvSpPr>
          <p:cNvPr id="7" name="Rectangle 6"/>
          <p:cNvSpPr>
            <a:spLocks noChangeArrowheads="1"/>
          </p:cNvSpPr>
          <p:nvPr/>
        </p:nvSpPr>
        <p:spPr bwMode="auto">
          <a:xfrm>
            <a:off x="0" y="2060848"/>
            <a:ext cx="9144000" cy="2677656"/>
          </a:xfrm>
          <a:prstGeom prst="rect">
            <a:avLst/>
          </a:prstGeom>
          <a:noFill/>
          <a:ln w="9525">
            <a:noFill/>
            <a:miter lim="800000"/>
            <a:headEnd/>
            <a:tailEnd/>
          </a:ln>
        </p:spPr>
        <p:txBody>
          <a:bodyPr wrap="square">
            <a:spAutoFit/>
          </a:bodyPr>
          <a:lstStyle/>
          <a:p>
            <a:pPr>
              <a:buFontTx/>
              <a:buChar char="•"/>
            </a:pPr>
            <a:r>
              <a:rPr lang="lv-LV" sz="2800" b="1" dirty="0"/>
              <a:t>Kāds jautājums</a:t>
            </a:r>
            <a:r>
              <a:rPr lang="lv-LV" sz="2800" dirty="0"/>
              <a:t>, </a:t>
            </a:r>
            <a:r>
              <a:rPr lang="lv-LV" sz="2800" b="1" dirty="0"/>
              <a:t>tāda</a:t>
            </a:r>
            <a:r>
              <a:rPr lang="lv-LV" sz="2800" dirty="0"/>
              <a:t> arī būs Jēzus </a:t>
            </a:r>
            <a:r>
              <a:rPr lang="lv-LV" sz="2800" b="1" dirty="0"/>
              <a:t>atbilde</a:t>
            </a:r>
            <a:r>
              <a:rPr lang="lv-LV" sz="2800" dirty="0"/>
              <a:t>, Jēzus runā par baušļiem</a:t>
            </a:r>
          </a:p>
          <a:p>
            <a:pPr>
              <a:buFont typeface="Arial" charset="0"/>
              <a:buChar char="•"/>
            </a:pPr>
            <a:r>
              <a:rPr lang="lv-LV" sz="2800" dirty="0" smtClean="0"/>
              <a:t>Šis </a:t>
            </a:r>
            <a:r>
              <a:rPr lang="lv-LV" sz="2800" dirty="0"/>
              <a:t>cilvēks ir </a:t>
            </a:r>
            <a:r>
              <a:rPr lang="lv-LV" sz="2800" b="1" dirty="0"/>
              <a:t>iedomājies</a:t>
            </a:r>
            <a:r>
              <a:rPr lang="lv-LV" sz="2800" dirty="0"/>
              <a:t>, ka viņš visus </a:t>
            </a:r>
            <a:r>
              <a:rPr lang="lv-LV" sz="2800" b="1" dirty="0"/>
              <a:t>šos baušļus ir izpildījis</a:t>
            </a:r>
            <a:r>
              <a:rPr lang="lv-LV" sz="2800" dirty="0"/>
              <a:t> (kaut pēc labākās sirdsapziņas, bet to </a:t>
            </a:r>
            <a:r>
              <a:rPr lang="lv-LV" sz="2800" b="1" dirty="0"/>
              <a:t>neviens nevar </a:t>
            </a:r>
            <a:r>
              <a:rPr lang="lv-LV" sz="2800" dirty="0"/>
              <a:t>Rom.3:11), </a:t>
            </a:r>
            <a:endParaRPr lang="en-US" sz="2800" dirty="0"/>
          </a:p>
          <a:p>
            <a:pPr>
              <a:buFontTx/>
              <a:buChar char="•"/>
            </a:pPr>
            <a:endParaRPr lang="lv-LV" sz="2800" dirty="0"/>
          </a:p>
        </p:txBody>
      </p:sp>
      <p:pic>
        <p:nvPicPr>
          <p:cNvPr id="5" name="Picture 6" descr="quandary_7pe"/>
          <p:cNvPicPr>
            <a:picLocks noChangeAspect="1" noChangeArrowheads="1"/>
          </p:cNvPicPr>
          <p:nvPr/>
        </p:nvPicPr>
        <p:blipFill>
          <a:blip r:embed="rId2" cstate="print"/>
          <a:srcRect t="34607"/>
          <a:stretch>
            <a:fillRect/>
          </a:stretch>
        </p:blipFill>
        <p:spPr bwMode="auto">
          <a:xfrm>
            <a:off x="2915816" y="3785837"/>
            <a:ext cx="5966231" cy="307216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1926</TotalTime>
  <Words>1409</Words>
  <Application>Microsoft Office PowerPoint</Application>
  <PresentationFormat>On-screen Show (4:3)</PresentationFormat>
  <Paragraphs>59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Mk.10:17-31 Bagātais jauneklis</vt:lpstr>
      <vt:lpstr>Mk.10:17-31 Bagātais jauneklis</vt:lpstr>
      <vt:lpstr>Mk.10:17-31 Bagātais jauneklis</vt:lpstr>
      <vt:lpstr>Reformācija 1517.g. 31.okt.</vt:lpstr>
      <vt:lpstr>Lutera reformācijas galvenais sasniegums:</vt:lpstr>
      <vt:lpstr>Reformācija Latvijā</vt:lpstr>
      <vt:lpstr>Bauslības &amp; Evaņģelija pielietošana</vt:lpstr>
      <vt:lpstr>Slide 8</vt:lpstr>
      <vt:lpstr>Slide 9</vt:lpstr>
      <vt:lpstr>Slide 10</vt:lpstr>
      <vt:lpstr>Slide 11</vt:lpstr>
      <vt:lpstr>Slide 12</vt:lpstr>
      <vt:lpstr>Slide 13</vt:lpstr>
      <vt:lpstr>Slide 14</vt:lpstr>
      <vt:lpstr>Slide 15</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72</cp:revision>
  <dcterms:created xsi:type="dcterms:W3CDTF">2010-10-07T14:46:11Z</dcterms:created>
  <dcterms:modified xsi:type="dcterms:W3CDTF">2021-11-01T11:07:53Z</dcterms:modified>
</cp:coreProperties>
</file>