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3" r:id="rId3"/>
    <p:sldId id="284" r:id="rId4"/>
    <p:sldId id="280" r:id="rId5"/>
    <p:sldId id="281" r:id="rId6"/>
    <p:sldId id="287" r:id="rId7"/>
    <p:sldId id="285" r:id="rId8"/>
    <p:sldId id="288" r:id="rId9"/>
    <p:sldId id="291" r:id="rId10"/>
    <p:sldId id="290" r:id="rId11"/>
    <p:sldId id="289" r:id="rId12"/>
    <p:sldId id="282" r:id="rId13"/>
    <p:sldId id="286" r:id="rId14"/>
    <p:sldId id="279" r:id="rId15"/>
    <p:sldId id="272" r:id="rId16"/>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B531C53-5C43-4969-8B56-834CCB3BACB9}"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F1B4758-DD9D-4AC5-8B8C-8CC188D69A7D}"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3934966-5D1A-409A-A18E-F91059C61634}"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2D0008B-4618-4985-94DC-7764C30FE85A}"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33BBC42-1A98-4B4D-B5B4-EFC23706456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49DCA29-2940-4083-A08D-16C6BDCEDFC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CABAC1FD-8B18-419E-9985-6D67E3B2F21D}"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A118BD7-4182-4AC3-B0C7-74FC74A4651D}"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7A4F24A8-AE24-404F-BD2B-70B12E03CA6D}"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E7B69F1E-DE69-4B6E-AED8-1E5EBF0E1FE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38206F2-1A4F-4CFB-9DF2-5B1815FE81BE}"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04D1D14-E4DD-4947-B507-AE1BB3790288}"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52413" y="0"/>
            <a:ext cx="9396413" cy="865188"/>
          </a:xfrm>
        </p:spPr>
        <p:txBody>
          <a:bodyPr/>
          <a:lstStyle/>
          <a:p>
            <a:pPr eaLnBrk="1" hangingPunct="1"/>
            <a:r>
              <a:rPr lang="lv-LV" sz="4000" b="1" smtClean="0">
                <a:solidFill>
                  <a:schemeClr val="tx1"/>
                </a:solidFill>
              </a:rPr>
              <a:t>Lk.24:13-35 Ceļā uz Emavu</a:t>
            </a:r>
          </a:p>
        </p:txBody>
      </p:sp>
      <p:pic>
        <p:nvPicPr>
          <p:cNvPr id="2051" name="Picture 3" descr="DOVE019"/>
          <p:cNvPicPr>
            <a:picLocks noChangeAspect="1" noChangeArrowheads="1"/>
          </p:cNvPicPr>
          <p:nvPr/>
        </p:nvPicPr>
        <p:blipFill>
          <a:blip r:embed="rId2" cstate="print"/>
          <a:srcRect/>
          <a:stretch>
            <a:fillRect/>
          </a:stretch>
        </p:blipFill>
        <p:spPr bwMode="auto">
          <a:xfrm>
            <a:off x="395288"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400110"/>
          </a:xfrm>
          <a:prstGeom prst="rect">
            <a:avLst/>
          </a:prstGeom>
          <a:noFill/>
          <a:ln w="9525">
            <a:noFill/>
            <a:miter lim="800000"/>
            <a:headEnd/>
            <a:tailEnd/>
          </a:ln>
        </p:spPr>
        <p:txBody>
          <a:bodyPr>
            <a:spAutoFit/>
          </a:bodyPr>
          <a:lstStyle/>
          <a:p>
            <a:pPr>
              <a:spcBef>
                <a:spcPct val="50000"/>
              </a:spcBef>
            </a:pPr>
            <a:r>
              <a:rPr lang="lv-LV" sz="2000" dirty="0" smtClean="0"/>
              <a:t>25.apr.2021.</a:t>
            </a:r>
            <a:endParaRPr lang="lv-LV" sz="2000" dirty="0"/>
          </a:p>
        </p:txBody>
      </p:sp>
      <p:sp>
        <p:nvSpPr>
          <p:cNvPr id="2053" name="Text Box 6"/>
          <p:cNvSpPr txBox="1">
            <a:spLocks noChangeArrowheads="1"/>
          </p:cNvSpPr>
          <p:nvPr/>
        </p:nvSpPr>
        <p:spPr bwMode="auto">
          <a:xfrm>
            <a:off x="5929313" y="642938"/>
            <a:ext cx="3214687" cy="400050"/>
          </a:xfrm>
          <a:prstGeom prst="rect">
            <a:avLst/>
          </a:prstGeom>
          <a:noFill/>
          <a:ln w="9525">
            <a:noFill/>
            <a:miter lim="800000"/>
            <a:headEnd/>
            <a:tailEnd/>
          </a:ln>
        </p:spPr>
        <p:txBody>
          <a:bodyPr>
            <a:spAutoFit/>
          </a:bodyPr>
          <a:lstStyle/>
          <a:p>
            <a:pPr algn="r">
              <a:spcBef>
                <a:spcPct val="50000"/>
              </a:spcBef>
            </a:pPr>
            <a:r>
              <a:rPr lang="lv-LV" sz="2000"/>
              <a:t>Māc. Roberts Otomers</a:t>
            </a:r>
          </a:p>
        </p:txBody>
      </p:sp>
      <p:pic>
        <p:nvPicPr>
          <p:cNvPr id="2056" name="Picture 8" descr="http://tomperna.files.wordpress.com/2012/04/road-to-emmaus.jpg"/>
          <p:cNvPicPr>
            <a:picLocks noChangeAspect="1" noChangeArrowheads="1"/>
          </p:cNvPicPr>
          <p:nvPr/>
        </p:nvPicPr>
        <p:blipFill>
          <a:blip r:embed="rId3" cstate="print"/>
          <a:srcRect/>
          <a:stretch>
            <a:fillRect/>
          </a:stretch>
        </p:blipFill>
        <p:spPr bwMode="auto">
          <a:xfrm>
            <a:off x="285720" y="1071545"/>
            <a:ext cx="8501122" cy="549020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692696"/>
          </a:xfrm>
        </p:spPr>
        <p:txBody>
          <a:bodyPr/>
          <a:lstStyle/>
          <a:p>
            <a:pPr eaLnBrk="1" hangingPunct="1"/>
            <a:r>
              <a:rPr lang="lv-LV" sz="4000" b="1" dirty="0" smtClean="0">
                <a:solidFill>
                  <a:schemeClr val="tx1"/>
                </a:solidFill>
              </a:rPr>
              <a:t>Kuras rakstu vietas Jēzus lietoja?</a:t>
            </a:r>
            <a:endParaRPr lang="lv-LV" sz="4000" b="1" dirty="0" smtClean="0">
              <a:solidFill>
                <a:schemeClr val="tx1"/>
              </a:solidFill>
            </a:endParaRPr>
          </a:p>
        </p:txBody>
      </p:sp>
      <p:sp>
        <p:nvSpPr>
          <p:cNvPr id="7" name="Rectangle 6"/>
          <p:cNvSpPr>
            <a:spLocks noChangeArrowheads="1"/>
          </p:cNvSpPr>
          <p:nvPr/>
        </p:nvSpPr>
        <p:spPr bwMode="auto">
          <a:xfrm>
            <a:off x="0" y="1263526"/>
            <a:ext cx="8892480" cy="5693866"/>
          </a:xfrm>
          <a:prstGeom prst="rect">
            <a:avLst/>
          </a:prstGeom>
          <a:noFill/>
          <a:ln w="9525">
            <a:noFill/>
            <a:miter lim="800000"/>
            <a:headEnd/>
            <a:tailEnd/>
          </a:ln>
        </p:spPr>
        <p:txBody>
          <a:bodyPr wrap="square">
            <a:spAutoFit/>
          </a:bodyPr>
          <a:lstStyle/>
          <a:p>
            <a:pPr>
              <a:buFontTx/>
              <a:buChar char="•"/>
            </a:pPr>
            <a:r>
              <a:rPr lang="lv-LV" sz="2800" b="1" dirty="0" smtClean="0"/>
              <a:t>1.Moz.3:15</a:t>
            </a:r>
            <a:r>
              <a:rPr lang="lv-LV" sz="2800" dirty="0" smtClean="0"/>
              <a:t> “</a:t>
            </a:r>
            <a:r>
              <a:rPr lang="lv-LV" sz="2800" i="1" dirty="0" smtClean="0"/>
              <a:t>Un Es celšu ienaidu starp tevi un sievu, starp </a:t>
            </a:r>
            <a:r>
              <a:rPr lang="lv-LV" sz="2800" b="1" i="1" dirty="0" smtClean="0"/>
              <a:t>tavu dzimumu </a:t>
            </a:r>
            <a:r>
              <a:rPr lang="lv-LV" sz="2800" i="1" dirty="0" smtClean="0"/>
              <a:t>un </a:t>
            </a:r>
            <a:r>
              <a:rPr lang="lv-LV" sz="2800" b="1" i="1" dirty="0" smtClean="0"/>
              <a:t>sievas dzimumu</a:t>
            </a:r>
            <a:r>
              <a:rPr lang="lv-LV" sz="2800" i="1" dirty="0" smtClean="0"/>
              <a:t>. Tas tev </a:t>
            </a:r>
            <a:r>
              <a:rPr lang="lv-LV" sz="2800" b="1" i="1" dirty="0" smtClean="0"/>
              <a:t>sadragās galvu</a:t>
            </a:r>
            <a:r>
              <a:rPr lang="lv-LV" sz="2800" i="1" dirty="0" smtClean="0"/>
              <a:t>, bet tu viņam </a:t>
            </a:r>
            <a:r>
              <a:rPr lang="lv-LV" sz="2800" b="1" i="1" dirty="0" smtClean="0"/>
              <a:t>iekodīsi papēdī</a:t>
            </a:r>
            <a:r>
              <a:rPr lang="lv-LV" sz="2800" dirty="0" smtClean="0"/>
              <a:t>.</a:t>
            </a:r>
            <a:r>
              <a:rPr lang="lv-LV" sz="2800" dirty="0" smtClean="0"/>
              <a:t>”</a:t>
            </a:r>
          </a:p>
          <a:p>
            <a:pPr>
              <a:buFontTx/>
              <a:buChar char="•"/>
            </a:pPr>
            <a:r>
              <a:rPr lang="lv-LV" sz="2800" b="1" dirty="0" smtClean="0"/>
              <a:t>Ps.22:17 </a:t>
            </a:r>
            <a:r>
              <a:rPr lang="lv-LV" sz="2800" i="1" dirty="0" smtClean="0"/>
              <a:t>“Ap mani sastājušies suņi, ļaundaru bars mani ielenc, manas </a:t>
            </a:r>
            <a:r>
              <a:rPr lang="lv-LV" sz="2800" b="1" i="1" dirty="0" smtClean="0"/>
              <a:t>rokas</a:t>
            </a:r>
            <a:r>
              <a:rPr lang="lv-LV" sz="2800" i="1" dirty="0" smtClean="0"/>
              <a:t> un </a:t>
            </a:r>
            <a:r>
              <a:rPr lang="lv-LV" sz="2800" b="1" i="1" dirty="0" smtClean="0"/>
              <a:t>kājas</a:t>
            </a:r>
            <a:r>
              <a:rPr lang="lv-LV" sz="2800" i="1" dirty="0" smtClean="0"/>
              <a:t> ir </a:t>
            </a:r>
            <a:r>
              <a:rPr lang="lv-LV" sz="2800" b="1" i="1" dirty="0" smtClean="0"/>
              <a:t>caururbtas</a:t>
            </a:r>
            <a:r>
              <a:rPr lang="lv-LV" sz="2800" i="1" dirty="0" smtClean="0"/>
              <a:t>.</a:t>
            </a:r>
            <a:r>
              <a:rPr lang="lv-LV" sz="2800" i="1" dirty="0" smtClean="0"/>
              <a:t>”</a:t>
            </a:r>
          </a:p>
          <a:p>
            <a:pPr>
              <a:buFontTx/>
              <a:buChar char="•"/>
            </a:pPr>
            <a:r>
              <a:rPr lang="lv-LV" sz="2800" b="1" dirty="0" smtClean="0"/>
              <a:t>Jes.7:14</a:t>
            </a:r>
            <a:r>
              <a:rPr lang="lv-LV" sz="2800" dirty="0" smtClean="0"/>
              <a:t> </a:t>
            </a:r>
            <a:r>
              <a:rPr lang="lv-LV" sz="2800" dirty="0" smtClean="0"/>
              <a:t>“</a:t>
            </a:r>
            <a:r>
              <a:rPr lang="lv-LV" sz="2800" i="1" dirty="0" smtClean="0"/>
              <a:t>Tas </a:t>
            </a:r>
            <a:r>
              <a:rPr lang="lv-LV" sz="2800" b="1" i="1" dirty="0" smtClean="0"/>
              <a:t>Kungs pats </a:t>
            </a:r>
            <a:r>
              <a:rPr lang="lv-LV" sz="2800" i="1" dirty="0" smtClean="0"/>
              <a:t>jums </a:t>
            </a:r>
            <a:r>
              <a:rPr lang="lv-LV" sz="2800" b="1" i="1" dirty="0" smtClean="0"/>
              <a:t>dos zīmi</a:t>
            </a:r>
            <a:r>
              <a:rPr lang="lv-LV" sz="2800" i="1" dirty="0" smtClean="0"/>
              <a:t>: redzi, </a:t>
            </a:r>
            <a:r>
              <a:rPr lang="lv-LV" sz="2800" b="1" i="1" dirty="0" smtClean="0"/>
              <a:t>jaunava kļūs grūta </a:t>
            </a:r>
            <a:r>
              <a:rPr lang="lv-LV" sz="2800" i="1" dirty="0" smtClean="0"/>
              <a:t>un </a:t>
            </a:r>
            <a:r>
              <a:rPr lang="lv-LV" sz="2800" b="1" i="1" dirty="0" smtClean="0"/>
              <a:t>dzemdēs </a:t>
            </a:r>
            <a:r>
              <a:rPr lang="lv-LV" sz="2800" b="1" i="1" dirty="0" smtClean="0"/>
              <a:t>dēlu</a:t>
            </a:r>
            <a:r>
              <a:rPr lang="lv-LV" sz="2800" dirty="0" smtClean="0"/>
              <a:t>”</a:t>
            </a:r>
          </a:p>
          <a:p>
            <a:pPr>
              <a:buFontTx/>
              <a:buChar char="•"/>
            </a:pPr>
            <a:r>
              <a:rPr lang="lv-LV" sz="2800" b="1" dirty="0" smtClean="0"/>
              <a:t>Jes.53:6</a:t>
            </a:r>
            <a:r>
              <a:rPr lang="lv-LV" sz="2800" dirty="0" smtClean="0"/>
              <a:t> “</a:t>
            </a:r>
            <a:r>
              <a:rPr lang="lv-LV" sz="2800" i="1" dirty="0" smtClean="0"/>
              <a:t>Mēs </a:t>
            </a:r>
            <a:r>
              <a:rPr lang="lv-LV" sz="2800" b="1" i="1" dirty="0" smtClean="0"/>
              <a:t>visi maldījāmies</a:t>
            </a:r>
            <a:r>
              <a:rPr lang="lv-LV" sz="2800" i="1" dirty="0" smtClean="0"/>
              <a:t> kā </a:t>
            </a:r>
            <a:r>
              <a:rPr lang="lv-LV" sz="2800" b="1" i="1" dirty="0" smtClean="0"/>
              <a:t>avis</a:t>
            </a:r>
            <a:r>
              <a:rPr lang="lv-LV" sz="2800" i="1" dirty="0" smtClean="0"/>
              <a:t>, ikviens </a:t>
            </a:r>
            <a:r>
              <a:rPr lang="lv-LV" sz="2800" b="1" i="1" dirty="0" smtClean="0"/>
              <a:t>raudzījās tikai uz savu ceļu</a:t>
            </a:r>
            <a:r>
              <a:rPr lang="lv-LV" sz="2800" i="1" dirty="0" smtClean="0"/>
              <a:t>, bet </a:t>
            </a:r>
            <a:r>
              <a:rPr lang="lv-LV" sz="2800" b="1" i="1" dirty="0" smtClean="0"/>
              <a:t>Tas Kungs uzkrāva</a:t>
            </a:r>
            <a:r>
              <a:rPr lang="lv-LV" sz="2800" i="1" dirty="0" smtClean="0"/>
              <a:t> visus </a:t>
            </a:r>
            <a:r>
              <a:rPr lang="lv-LV" sz="2800" b="1" i="1" dirty="0" smtClean="0"/>
              <a:t>mūsu grēkus </a:t>
            </a:r>
            <a:r>
              <a:rPr lang="lv-LV" sz="2800" b="1" i="1" dirty="0" smtClean="0"/>
              <a:t>Viņam</a:t>
            </a:r>
            <a:r>
              <a:rPr lang="lv-LV" sz="2800" dirty="0" smtClean="0"/>
              <a:t>.”</a:t>
            </a:r>
          </a:p>
          <a:p>
            <a:pPr>
              <a:buFontTx/>
              <a:buChar char="•"/>
            </a:pPr>
            <a:r>
              <a:rPr lang="lv-LV" sz="2800" b="1" dirty="0" smtClean="0"/>
              <a:t>Hoz.6:2</a:t>
            </a:r>
            <a:r>
              <a:rPr lang="lv-LV" sz="2800" dirty="0" smtClean="0"/>
              <a:t> “</a:t>
            </a:r>
            <a:r>
              <a:rPr lang="lv-LV" sz="2800" i="1" dirty="0" smtClean="0"/>
              <a:t>Pēc </a:t>
            </a:r>
            <a:r>
              <a:rPr lang="lv-LV" sz="2800" b="1" i="1" dirty="0" smtClean="0"/>
              <a:t>divām dienām </a:t>
            </a:r>
            <a:r>
              <a:rPr lang="lv-LV" sz="2800" i="1" dirty="0" smtClean="0"/>
              <a:t>Viņš mūs </a:t>
            </a:r>
            <a:r>
              <a:rPr lang="lv-LV" sz="2800" b="1" i="1" dirty="0" smtClean="0"/>
              <a:t>darīs jauna dzīvības spēka pilnus</a:t>
            </a:r>
            <a:r>
              <a:rPr lang="lv-LV" sz="2800" i="1" dirty="0" smtClean="0"/>
              <a:t>; </a:t>
            </a:r>
            <a:r>
              <a:rPr lang="lv-LV" sz="2800" b="1" i="1" dirty="0" smtClean="0"/>
              <a:t>trešajā dienā </a:t>
            </a:r>
            <a:r>
              <a:rPr lang="lv-LV" sz="2800" i="1" dirty="0" smtClean="0"/>
              <a:t>Viņš l</a:t>
            </a:r>
            <a:r>
              <a:rPr lang="lv-LV" sz="2800" b="1" i="1" dirty="0" smtClean="0"/>
              <a:t>iks mums piecelties</a:t>
            </a:r>
            <a:r>
              <a:rPr lang="lv-LV" sz="2800" i="1" dirty="0" smtClean="0"/>
              <a:t>, lai </a:t>
            </a:r>
            <a:r>
              <a:rPr lang="lv-LV" sz="2800" b="1" i="1" dirty="0" smtClean="0"/>
              <a:t>mēs dzīvotu Viņa vaiga priekšā</a:t>
            </a:r>
            <a:r>
              <a:rPr lang="lv-LV" sz="2800" dirty="0" smtClean="0"/>
              <a:t>.”</a:t>
            </a:r>
            <a:endParaRPr lang="lv-LV" sz="2800" dirty="0"/>
          </a:p>
        </p:txBody>
      </p:sp>
      <p:sp>
        <p:nvSpPr>
          <p:cNvPr id="8" name="Rectangle 3"/>
          <p:cNvSpPr txBox="1">
            <a:spLocks noChangeArrowheads="1"/>
          </p:cNvSpPr>
          <p:nvPr/>
        </p:nvSpPr>
        <p:spPr bwMode="auto">
          <a:xfrm>
            <a:off x="0" y="540519"/>
            <a:ext cx="9144000" cy="51221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just">
              <a:lnSpc>
                <a:spcPts val="3000"/>
              </a:lnSpc>
              <a:spcBef>
                <a:spcPts val="0"/>
              </a:spcBef>
            </a:pPr>
            <a:r>
              <a:rPr lang="lv-LV" sz="2900" dirty="0" smtClean="0"/>
              <a:t>VD ir vairāk par </a:t>
            </a:r>
            <a:r>
              <a:rPr lang="lv-LV" sz="2900" b="1" dirty="0" smtClean="0"/>
              <a:t>456 pravietojumi </a:t>
            </a:r>
            <a:r>
              <a:rPr lang="lv-LV" sz="2900" b="1" dirty="0" smtClean="0"/>
              <a:t>par Kristu.</a:t>
            </a:r>
          </a:p>
          <a:p>
            <a:pPr lvl="0" algn="just">
              <a:lnSpc>
                <a:spcPts val="3000"/>
              </a:lnSpc>
              <a:spcBef>
                <a:spcPts val="0"/>
              </a:spcBef>
            </a:pPr>
            <a:r>
              <a:rPr lang="lv-LV" sz="2900" i="1" kern="0" dirty="0" smtClean="0">
                <a:latin typeface="+mn-lt"/>
              </a:rPr>
              <a:t>Iespējams:</a:t>
            </a:r>
            <a:endParaRPr lang="lv-LV" sz="2900" i="1" kern="0" dirty="0" smtClean="0">
              <a:latin typeface="+mn-lt"/>
            </a:endParaRPr>
          </a:p>
        </p:txBody>
      </p:sp>
      <p:pic>
        <p:nvPicPr>
          <p:cNvPr id="9" name="Picture 4" descr="BIBLE016"/>
          <p:cNvPicPr>
            <a:picLocks noChangeAspect="1" noChangeArrowheads="1"/>
          </p:cNvPicPr>
          <p:nvPr/>
        </p:nvPicPr>
        <p:blipFill>
          <a:blip r:embed="rId2" cstate="print"/>
          <a:srcRect/>
          <a:stretch>
            <a:fillRect/>
          </a:stretch>
        </p:blipFill>
        <p:spPr bwMode="auto">
          <a:xfrm>
            <a:off x="7719274" y="3096344"/>
            <a:ext cx="1424725" cy="170080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 calcmode="lin" valueType="num">
                                      <p:cBhvr additive="base">
                                        <p:cTn id="1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9" presetID="9"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dissolve">
                                      <p:cBhvr>
                                        <p:cTn id="21" dur="500"/>
                                        <p:tgtEl>
                                          <p:spTgt spid="9"/>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fade">
                                      <p:cBhvr>
                                        <p:cTn id="25" dur="2000"/>
                                        <p:tgtEl>
                                          <p:spTgt spid="7">
                                            <p:txEl>
                                              <p:pRg st="0" end="0"/>
                                            </p:txEl>
                                          </p:spTgt>
                                        </p:tgtEl>
                                      </p:cBhvr>
                                    </p:animEffect>
                                  </p:childTnLst>
                                </p:cTn>
                              </p:par>
                            </p:childTnLst>
                          </p:cTn>
                        </p:par>
                        <p:par>
                          <p:cTn id="26" fill="hold">
                            <p:stCondLst>
                              <p:cond delay="3500"/>
                            </p:stCondLst>
                            <p:childTnLst>
                              <p:par>
                                <p:cTn id="27" presetID="10" presetClass="entr" presetSubtype="0" fill="hold" nodeType="after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2000"/>
                                        <p:tgtEl>
                                          <p:spTgt spid="7">
                                            <p:txEl>
                                              <p:pRg st="1" end="1"/>
                                            </p:txEl>
                                          </p:spTgt>
                                        </p:tgtEl>
                                      </p:cBhvr>
                                    </p:animEffect>
                                  </p:childTnLst>
                                </p:cTn>
                              </p:par>
                            </p:childTnLst>
                          </p:cTn>
                        </p:par>
                        <p:par>
                          <p:cTn id="30" fill="hold">
                            <p:stCondLst>
                              <p:cond delay="5500"/>
                            </p:stCondLst>
                            <p:childTnLst>
                              <p:par>
                                <p:cTn id="31" presetID="10" presetClass="entr" presetSubtype="0" fill="hold" nodeType="afterEffect">
                                  <p:stCondLst>
                                    <p:cond delay="0"/>
                                  </p:stCondLst>
                                  <p:childTnLst>
                                    <p:set>
                                      <p:cBhvr>
                                        <p:cTn id="32" dur="1" fill="hold">
                                          <p:stCondLst>
                                            <p:cond delay="0"/>
                                          </p:stCondLst>
                                        </p:cTn>
                                        <p:tgtEl>
                                          <p:spTgt spid="7">
                                            <p:txEl>
                                              <p:pRg st="2" end="2"/>
                                            </p:txEl>
                                          </p:spTgt>
                                        </p:tgtEl>
                                        <p:attrNameLst>
                                          <p:attrName>style.visibility</p:attrName>
                                        </p:attrNameLst>
                                      </p:cBhvr>
                                      <p:to>
                                        <p:strVal val="visible"/>
                                      </p:to>
                                    </p:set>
                                    <p:animEffect transition="in" filter="fade">
                                      <p:cBhvr>
                                        <p:cTn id="33" dur="2000"/>
                                        <p:tgtEl>
                                          <p:spTgt spid="7">
                                            <p:txEl>
                                              <p:pRg st="2" end="2"/>
                                            </p:txEl>
                                          </p:spTgt>
                                        </p:tgtEl>
                                      </p:cBhvr>
                                    </p:animEffect>
                                  </p:childTnLst>
                                </p:cTn>
                              </p:par>
                            </p:childTnLst>
                          </p:cTn>
                        </p:par>
                        <p:par>
                          <p:cTn id="34" fill="hold">
                            <p:stCondLst>
                              <p:cond delay="7500"/>
                            </p:stCondLst>
                            <p:childTnLst>
                              <p:par>
                                <p:cTn id="35" presetID="10" presetClass="entr" presetSubtype="0" fill="hold" nodeType="afterEffect">
                                  <p:stCondLst>
                                    <p:cond delay="0"/>
                                  </p:stCondLst>
                                  <p:childTnLst>
                                    <p:set>
                                      <p:cBhvr>
                                        <p:cTn id="36" dur="1" fill="hold">
                                          <p:stCondLst>
                                            <p:cond delay="0"/>
                                          </p:stCondLst>
                                        </p:cTn>
                                        <p:tgtEl>
                                          <p:spTgt spid="7">
                                            <p:txEl>
                                              <p:pRg st="3" end="3"/>
                                            </p:txEl>
                                          </p:spTgt>
                                        </p:tgtEl>
                                        <p:attrNameLst>
                                          <p:attrName>style.visibility</p:attrName>
                                        </p:attrNameLst>
                                      </p:cBhvr>
                                      <p:to>
                                        <p:strVal val="visible"/>
                                      </p:to>
                                    </p:set>
                                    <p:animEffect transition="in" filter="fade">
                                      <p:cBhvr>
                                        <p:cTn id="37" dur="2000"/>
                                        <p:tgtEl>
                                          <p:spTgt spid="7">
                                            <p:txEl>
                                              <p:pRg st="3" end="3"/>
                                            </p:txEl>
                                          </p:spTgt>
                                        </p:tgtEl>
                                      </p:cBhvr>
                                    </p:animEffect>
                                  </p:childTnLst>
                                </p:cTn>
                              </p:par>
                            </p:childTnLst>
                          </p:cTn>
                        </p:par>
                        <p:par>
                          <p:cTn id="38" fill="hold">
                            <p:stCondLst>
                              <p:cond delay="9500"/>
                            </p:stCondLst>
                            <p:childTnLst>
                              <p:par>
                                <p:cTn id="39" presetID="10" presetClass="entr" presetSubtype="0" fill="hold" nodeType="afterEffect">
                                  <p:stCondLst>
                                    <p:cond delay="0"/>
                                  </p:stCondLst>
                                  <p:childTnLst>
                                    <p:set>
                                      <p:cBhvr>
                                        <p:cTn id="40" dur="1" fill="hold">
                                          <p:stCondLst>
                                            <p:cond delay="0"/>
                                          </p:stCondLst>
                                        </p:cTn>
                                        <p:tgtEl>
                                          <p:spTgt spid="7">
                                            <p:txEl>
                                              <p:pRg st="4" end="4"/>
                                            </p:txEl>
                                          </p:spTgt>
                                        </p:tgtEl>
                                        <p:attrNameLst>
                                          <p:attrName>style.visibility</p:attrName>
                                        </p:attrNameLst>
                                      </p:cBhvr>
                                      <p:to>
                                        <p:strVal val="visible"/>
                                      </p:to>
                                    </p:set>
                                    <p:animEffect transition="in" filter="fade">
                                      <p:cBhvr>
                                        <p:cTn id="41" dur="2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692696"/>
          </a:xfrm>
        </p:spPr>
        <p:txBody>
          <a:bodyPr/>
          <a:lstStyle/>
          <a:p>
            <a:pPr eaLnBrk="1" hangingPunct="1"/>
            <a:r>
              <a:rPr lang="lv-LV" b="1" dirty="0" smtClean="0">
                <a:solidFill>
                  <a:schemeClr val="tx1"/>
                </a:solidFill>
              </a:rPr>
              <a:t>Dieva vārda spēks</a:t>
            </a:r>
            <a:endParaRPr lang="lv-LV" b="1" dirty="0" smtClean="0">
              <a:solidFill>
                <a:schemeClr val="tx1"/>
              </a:solidFill>
            </a:endParaRPr>
          </a:p>
        </p:txBody>
      </p:sp>
      <p:sp>
        <p:nvSpPr>
          <p:cNvPr id="7" name="Rectangle 6"/>
          <p:cNvSpPr>
            <a:spLocks noChangeArrowheads="1"/>
          </p:cNvSpPr>
          <p:nvPr/>
        </p:nvSpPr>
        <p:spPr bwMode="auto">
          <a:xfrm>
            <a:off x="0" y="647392"/>
            <a:ext cx="7092280" cy="6093976"/>
          </a:xfrm>
          <a:prstGeom prst="rect">
            <a:avLst/>
          </a:prstGeom>
          <a:noFill/>
          <a:ln w="9525">
            <a:noFill/>
            <a:miter lim="800000"/>
            <a:headEnd/>
            <a:tailEnd/>
          </a:ln>
        </p:spPr>
        <p:txBody>
          <a:bodyPr wrap="square">
            <a:spAutoFit/>
          </a:bodyPr>
          <a:lstStyle/>
          <a:p>
            <a:pPr>
              <a:lnSpc>
                <a:spcPts val="3600"/>
              </a:lnSpc>
              <a:buFontTx/>
              <a:buChar char="•"/>
            </a:pPr>
            <a:r>
              <a:rPr lang="lv-LV" sz="3200" dirty="0" smtClean="0"/>
              <a:t>Nu </a:t>
            </a:r>
            <a:r>
              <a:rPr lang="lv-LV" sz="3200" b="1" dirty="0" smtClean="0"/>
              <a:t>mācekļi</a:t>
            </a:r>
            <a:r>
              <a:rPr lang="lv-LV" sz="3200" dirty="0" smtClean="0"/>
              <a:t> sāk </a:t>
            </a:r>
            <a:r>
              <a:rPr lang="lv-LV" sz="3200" b="1" dirty="0" smtClean="0"/>
              <a:t>saprast rakstus </a:t>
            </a:r>
            <a:r>
              <a:rPr lang="lv-LV" sz="3200" dirty="0" smtClean="0"/>
              <a:t>un viņiem </a:t>
            </a:r>
            <a:r>
              <a:rPr lang="lv-LV" sz="3200" b="1" dirty="0" smtClean="0"/>
              <a:t>kļūst skaidrs</a:t>
            </a:r>
            <a:r>
              <a:rPr lang="lv-LV" sz="3200" dirty="0" smtClean="0"/>
              <a:t>, kas           </a:t>
            </a:r>
            <a:r>
              <a:rPr lang="lv-LV" sz="3200" b="1" dirty="0" smtClean="0"/>
              <a:t>agrāk nebija saprotams</a:t>
            </a:r>
            <a:r>
              <a:rPr lang="lv-LV" sz="3200" dirty="0" smtClean="0"/>
              <a:t>.</a:t>
            </a:r>
          </a:p>
          <a:p>
            <a:pPr>
              <a:lnSpc>
                <a:spcPts val="3600"/>
              </a:lnSpc>
              <a:buFontTx/>
              <a:buChar char="•"/>
            </a:pPr>
            <a:r>
              <a:rPr lang="lv-LV" sz="3200" dirty="0" smtClean="0"/>
              <a:t>Caur to viņi </a:t>
            </a:r>
            <a:r>
              <a:rPr lang="lv-LV" sz="3200" b="1" dirty="0" smtClean="0"/>
              <a:t>atzīst</a:t>
            </a:r>
            <a:r>
              <a:rPr lang="lv-LV" sz="3200" dirty="0" smtClean="0"/>
              <a:t>, ka </a:t>
            </a:r>
            <a:r>
              <a:rPr lang="lv-LV" sz="3200" b="1" dirty="0" smtClean="0"/>
              <a:t>Kristus</a:t>
            </a:r>
            <a:r>
              <a:rPr lang="lv-LV" sz="3200" dirty="0" smtClean="0"/>
              <a:t>   vairs nav </a:t>
            </a:r>
            <a:r>
              <a:rPr lang="lv-LV" sz="3200" b="1" dirty="0" smtClean="0"/>
              <a:t>tāls svešinieks</a:t>
            </a:r>
            <a:r>
              <a:rPr lang="lv-LV" sz="3200" dirty="0" smtClean="0"/>
              <a:t>, bet ir         </a:t>
            </a:r>
            <a:r>
              <a:rPr lang="lv-LV" sz="3200" b="1" dirty="0" smtClean="0"/>
              <a:t>viņiem pavisam tuvu</a:t>
            </a:r>
            <a:r>
              <a:rPr lang="lv-LV" sz="3200" dirty="0" smtClean="0"/>
              <a:t>. </a:t>
            </a:r>
          </a:p>
          <a:p>
            <a:pPr>
              <a:lnSpc>
                <a:spcPts val="3600"/>
              </a:lnSpc>
              <a:buFontTx/>
              <a:buChar char="•"/>
            </a:pPr>
            <a:r>
              <a:rPr lang="lv-LV" sz="3200" dirty="0" smtClean="0"/>
              <a:t>Un kur ir </a:t>
            </a:r>
            <a:r>
              <a:rPr lang="lv-LV" sz="3200" b="1" dirty="0" smtClean="0"/>
              <a:t>ticība</a:t>
            </a:r>
            <a:r>
              <a:rPr lang="lv-LV" sz="3200" dirty="0" smtClean="0"/>
              <a:t>, tur arī </a:t>
            </a:r>
            <a:r>
              <a:rPr lang="lv-LV" sz="3200" b="1" dirty="0" smtClean="0"/>
              <a:t>ticības    augļi neizpaliek</a:t>
            </a:r>
            <a:r>
              <a:rPr lang="lv-LV" sz="3200" dirty="0" smtClean="0"/>
              <a:t>, ja vien </a:t>
            </a:r>
            <a:r>
              <a:rPr lang="lv-LV" sz="3200" b="1" dirty="0" smtClean="0"/>
              <a:t>cilvēki</a:t>
            </a:r>
            <a:r>
              <a:rPr lang="lv-LV" sz="3200" dirty="0" smtClean="0"/>
              <a:t>     pret </a:t>
            </a:r>
            <a:r>
              <a:rPr lang="lv-LV" sz="3200" b="1" dirty="0" smtClean="0"/>
              <a:t>Dieva vārdu </a:t>
            </a:r>
            <a:r>
              <a:rPr lang="lv-LV" sz="3200" dirty="0" smtClean="0"/>
              <a:t>izturas </a:t>
            </a:r>
            <a:r>
              <a:rPr lang="lv-LV" sz="3200" b="1" dirty="0" smtClean="0"/>
              <a:t>nopietni</a:t>
            </a:r>
            <a:r>
              <a:rPr lang="lv-LV" sz="3200" dirty="0" smtClean="0"/>
              <a:t>.</a:t>
            </a:r>
          </a:p>
          <a:p>
            <a:pPr>
              <a:lnSpc>
                <a:spcPts val="3600"/>
              </a:lnSpc>
              <a:buFontTx/>
              <a:buChar char="•"/>
            </a:pPr>
            <a:r>
              <a:rPr lang="lv-LV" sz="3200" dirty="0" smtClean="0"/>
              <a:t>Ja </a:t>
            </a:r>
            <a:r>
              <a:rPr lang="lv-LV" sz="3200" b="1" dirty="0" smtClean="0"/>
              <a:t>cilvēks paliek </a:t>
            </a:r>
            <a:r>
              <a:rPr lang="lv-LV" sz="3200" dirty="0" smtClean="0"/>
              <a:t>pie </a:t>
            </a:r>
            <a:r>
              <a:rPr lang="lv-LV" sz="3200" b="1" dirty="0" smtClean="0"/>
              <a:t>Dieva vārda</a:t>
            </a:r>
            <a:r>
              <a:rPr lang="lv-LV" sz="3200" dirty="0" smtClean="0"/>
              <a:t>, tas </a:t>
            </a:r>
            <a:r>
              <a:rPr lang="lv-LV" sz="3200" b="1" dirty="0" smtClean="0"/>
              <a:t>nekad nav veltīgi</a:t>
            </a:r>
            <a:r>
              <a:rPr lang="lv-LV" sz="3200" dirty="0" smtClean="0"/>
              <a:t>.</a:t>
            </a:r>
          </a:p>
          <a:p>
            <a:pPr>
              <a:lnSpc>
                <a:spcPts val="3600"/>
              </a:lnSpc>
              <a:buFontTx/>
              <a:buChar char="•"/>
            </a:pPr>
            <a:r>
              <a:rPr lang="lv-LV" sz="3200" b="1" dirty="0" smtClean="0"/>
              <a:t>Mēs</a:t>
            </a:r>
            <a:r>
              <a:rPr lang="lv-LV" sz="3200" dirty="0" smtClean="0"/>
              <a:t>, lai </a:t>
            </a:r>
            <a:r>
              <a:rPr lang="lv-LV" sz="3200" dirty="0" smtClean="0"/>
              <a:t>gan </a:t>
            </a:r>
            <a:r>
              <a:rPr lang="lv-LV" sz="3200" b="1" dirty="0" smtClean="0"/>
              <a:t>Viņu redzēt </a:t>
            </a:r>
            <a:r>
              <a:rPr lang="lv-LV" sz="3200" b="1" dirty="0" smtClean="0"/>
              <a:t>nevaram</a:t>
            </a:r>
            <a:r>
              <a:rPr lang="lv-LV" sz="3200" dirty="0" smtClean="0"/>
              <a:t>, tikai </a:t>
            </a:r>
            <a:r>
              <a:rPr lang="lv-LV" sz="3200" b="1" dirty="0" smtClean="0"/>
              <a:t>ticībā</a:t>
            </a:r>
            <a:r>
              <a:rPr lang="lv-LV" sz="3200" dirty="0" smtClean="0"/>
              <a:t> uz Viņu mēs tiekam </a:t>
            </a:r>
            <a:r>
              <a:rPr lang="lv-LV" sz="3200" b="1" dirty="0" smtClean="0"/>
              <a:t>glābti</a:t>
            </a:r>
            <a:r>
              <a:rPr lang="lv-LV" sz="3200" dirty="0" smtClean="0"/>
              <a:t>.</a:t>
            </a:r>
            <a:endParaRPr lang="lv-LV" sz="3200" dirty="0"/>
          </a:p>
        </p:txBody>
      </p:sp>
      <p:pic>
        <p:nvPicPr>
          <p:cNvPr id="9" name="Picture 7"/>
          <p:cNvPicPr>
            <a:picLocks noChangeAspect="1" noChangeArrowheads="1"/>
          </p:cNvPicPr>
          <p:nvPr/>
        </p:nvPicPr>
        <p:blipFill>
          <a:blip r:embed="rId2" cstate="print"/>
          <a:srcRect/>
          <a:stretch>
            <a:fillRect/>
          </a:stretch>
        </p:blipFill>
        <p:spPr bwMode="auto">
          <a:xfrm>
            <a:off x="5724128" y="1124744"/>
            <a:ext cx="3419872" cy="23976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Picture 11"/>
          <p:cNvPicPr>
            <a:picLocks noChangeAspect="1" noChangeArrowheads="1"/>
          </p:cNvPicPr>
          <p:nvPr/>
        </p:nvPicPr>
        <p:blipFill>
          <a:blip r:embed="rId3" cstate="print"/>
          <a:srcRect/>
          <a:stretch>
            <a:fillRect/>
          </a:stretch>
        </p:blipFill>
        <p:spPr bwMode="auto">
          <a:xfrm>
            <a:off x="6343650" y="3573016"/>
            <a:ext cx="2800350" cy="252028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childTnLst>
                                </p:cTn>
                              </p:par>
                            </p:childTnLst>
                          </p:cTn>
                        </p:par>
                        <p:par>
                          <p:cTn id="12" fill="hold">
                            <p:stCondLst>
                              <p:cond delay="2000"/>
                            </p:stCondLst>
                            <p:childTnLst>
                              <p:par>
                                <p:cTn id="13" presetID="9"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4000"/>
                            </p:stCondLst>
                            <p:childTnLst>
                              <p:par>
                                <p:cTn id="32" presetID="2" presetClass="entr" presetSubtype="4" fill="hold" nodeType="afterEffect">
                                  <p:stCondLst>
                                    <p:cond delay="0"/>
                                  </p:stCondLst>
                                  <p:childTnLst>
                                    <p:set>
                                      <p:cBhvr>
                                        <p:cTn id="33" dur="1" fill="hold">
                                          <p:stCondLst>
                                            <p:cond delay="0"/>
                                          </p:stCondLst>
                                        </p:cTn>
                                        <p:tgtEl>
                                          <p:spTgt spid="7">
                                            <p:txEl>
                                              <p:pRg st="3" end="3"/>
                                            </p:txEl>
                                          </p:spTgt>
                                        </p:tgtEl>
                                        <p:attrNameLst>
                                          <p:attrName>style.visibility</p:attrName>
                                        </p:attrNameLst>
                                      </p:cBhvr>
                                      <p:to>
                                        <p:strVal val="visible"/>
                                      </p:to>
                                    </p:set>
                                    <p:anim calcmode="lin" valueType="num">
                                      <p:cBhvr additive="base">
                                        <p:cTn id="34"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6" fill="hold">
                            <p:stCondLst>
                              <p:cond delay="4500"/>
                            </p:stCondLst>
                            <p:childTnLst>
                              <p:par>
                                <p:cTn id="37" presetID="2" presetClass="entr" presetSubtype="4" fill="hold" nodeType="afterEffect">
                                  <p:stCondLst>
                                    <p:cond delay="0"/>
                                  </p:stCondLst>
                                  <p:childTnLst>
                                    <p:set>
                                      <p:cBhvr>
                                        <p:cTn id="38" dur="1" fill="hold">
                                          <p:stCondLst>
                                            <p:cond delay="0"/>
                                          </p:stCondLst>
                                        </p:cTn>
                                        <p:tgtEl>
                                          <p:spTgt spid="7">
                                            <p:txEl>
                                              <p:pRg st="4" end="4"/>
                                            </p:txEl>
                                          </p:spTgt>
                                        </p:tgtEl>
                                        <p:attrNameLst>
                                          <p:attrName>style.visibility</p:attrName>
                                        </p:attrNameLst>
                                      </p:cBhvr>
                                      <p:to>
                                        <p:strVal val="visible"/>
                                      </p:to>
                                    </p:set>
                                    <p:anim calcmode="lin" valueType="num">
                                      <p:cBhvr additive="base">
                                        <p:cTn id="3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smtClean="0"/>
              <a:t>     </a:t>
            </a:r>
            <a:r>
              <a:rPr lang="lv-LV" sz="2800" i="1" smtClean="0"/>
              <a:t>28 Un tie tuvojās pilsētiņai, kurp tie gāja, bet Viņš likās ejot tālāk. 29 Un viņi To gauži lūdza un sacīja: "Paliec pie mums, jo vakars metas, un diena jau pagalam!" Un Viņš iegāja pie tiem palikt. 30 Un notika, ka Viņš, ar tiem pie galda sēdēdams, maizi ņēma, pateicās, pārlauza un tiem to deva, 31 tad viņu acis tapa atvērtas un tie Viņu pazina; bet Viņš no tiem nozuda. </a:t>
            </a:r>
            <a:endParaRPr lang="lv-LV" sz="2600" smtClean="0"/>
          </a:p>
        </p:txBody>
      </p:sp>
      <p:sp>
        <p:nvSpPr>
          <p:cNvPr id="7" name="Rectangle 6"/>
          <p:cNvSpPr>
            <a:spLocks noChangeArrowheads="1"/>
          </p:cNvSpPr>
          <p:nvPr/>
        </p:nvSpPr>
        <p:spPr bwMode="auto">
          <a:xfrm>
            <a:off x="0" y="2349500"/>
            <a:ext cx="9144000" cy="1815882"/>
          </a:xfrm>
          <a:prstGeom prst="rect">
            <a:avLst/>
          </a:prstGeom>
          <a:noFill/>
          <a:ln w="9525">
            <a:noFill/>
            <a:miter lim="800000"/>
            <a:headEnd/>
            <a:tailEnd/>
          </a:ln>
        </p:spPr>
        <p:txBody>
          <a:bodyPr wrap="square">
            <a:spAutoFit/>
          </a:bodyPr>
          <a:lstStyle/>
          <a:p>
            <a:pPr>
              <a:buFontTx/>
              <a:buChar char="•"/>
            </a:pPr>
            <a:r>
              <a:rPr lang="lv-LV" sz="2800" b="1" dirty="0" smtClean="0"/>
              <a:t>Jēzus </a:t>
            </a:r>
            <a:r>
              <a:rPr lang="lv-LV" sz="2800" b="1" dirty="0" smtClean="0"/>
              <a:t>gribēja iet tālāk, </a:t>
            </a:r>
            <a:r>
              <a:rPr lang="lv-LV" sz="2800" dirty="0" smtClean="0"/>
              <a:t>to </a:t>
            </a:r>
            <a:r>
              <a:rPr lang="lv-LV" sz="2800" b="1" dirty="0" smtClean="0"/>
              <a:t>svarīgāko</a:t>
            </a:r>
            <a:r>
              <a:rPr lang="lv-LV" sz="2800" dirty="0" smtClean="0"/>
              <a:t> Viņš ir </a:t>
            </a:r>
            <a:r>
              <a:rPr lang="lv-LV" sz="2800" b="1" dirty="0" smtClean="0"/>
              <a:t>izdarījis</a:t>
            </a:r>
            <a:r>
              <a:rPr lang="lv-LV" sz="2800" dirty="0" smtClean="0"/>
              <a:t> – </a:t>
            </a:r>
            <a:r>
              <a:rPr lang="lv-LV" sz="2800" b="1" dirty="0" smtClean="0"/>
              <a:t>pasludinājis evaņģēliju</a:t>
            </a:r>
            <a:r>
              <a:rPr lang="lv-LV" sz="2800" dirty="0" smtClean="0"/>
              <a:t>. Bet viņiem </a:t>
            </a:r>
            <a:r>
              <a:rPr lang="lv-LV" sz="2800" b="1" dirty="0" smtClean="0"/>
              <a:t>sirdis dega</a:t>
            </a:r>
            <a:r>
              <a:rPr lang="lv-LV" sz="2800" dirty="0" smtClean="0"/>
              <a:t>!</a:t>
            </a:r>
            <a:endParaRPr lang="lv-LV" sz="2800" dirty="0" smtClean="0"/>
          </a:p>
          <a:p>
            <a:pPr>
              <a:buFontTx/>
              <a:buChar char="•"/>
            </a:pPr>
            <a:r>
              <a:rPr lang="lv-LV" sz="2800" b="1" dirty="0" smtClean="0"/>
              <a:t>Jēzus</a:t>
            </a:r>
            <a:r>
              <a:rPr lang="lv-LV" sz="2800" dirty="0" smtClean="0"/>
              <a:t> </a:t>
            </a:r>
            <a:r>
              <a:rPr lang="lv-LV" sz="2800" b="1" dirty="0"/>
              <a:t>būšana virs zemes</a:t>
            </a:r>
            <a:r>
              <a:rPr lang="lv-LV" sz="2800" dirty="0"/>
              <a:t> bija tikai </a:t>
            </a:r>
            <a:r>
              <a:rPr lang="lv-LV" sz="2800" b="1" dirty="0"/>
              <a:t>ievads</a:t>
            </a:r>
            <a:r>
              <a:rPr lang="lv-LV" sz="2800" dirty="0"/>
              <a:t> tam, kas </a:t>
            </a:r>
            <a:r>
              <a:rPr lang="lv-LV" sz="2800" b="1" dirty="0"/>
              <a:t>sekoja</a:t>
            </a:r>
            <a:r>
              <a:rPr lang="lv-LV" sz="2800" dirty="0"/>
              <a:t>. Jēzus </a:t>
            </a:r>
            <a:r>
              <a:rPr lang="lv-LV" sz="2800" dirty="0" smtClean="0"/>
              <a:t>arī pie mums ir </a:t>
            </a:r>
            <a:r>
              <a:rPr lang="lv-LV" sz="2800" b="1" dirty="0"/>
              <a:t>Sv.  </a:t>
            </a:r>
            <a:r>
              <a:rPr lang="lv-LV" sz="2800" b="1" dirty="0" smtClean="0"/>
              <a:t>Vakarēdienā</a:t>
            </a:r>
            <a:r>
              <a:rPr lang="lv-LV" sz="2800" dirty="0" smtClean="0"/>
              <a:t>.</a:t>
            </a:r>
            <a:endParaRPr lang="lv-LV" sz="2800" dirty="0"/>
          </a:p>
        </p:txBody>
      </p:sp>
      <p:pic>
        <p:nvPicPr>
          <p:cNvPr id="23554" name="Picture 2" descr="http://t2.gstatic.com/images?q=tbn:ANd9GcRRNdA8f2i6Ca37sNZYd5Voa4matJec3tW8bBU5Ta7FAoRiwbdqvw"/>
          <p:cNvPicPr>
            <a:picLocks noChangeAspect="1" noChangeArrowheads="1"/>
          </p:cNvPicPr>
          <p:nvPr/>
        </p:nvPicPr>
        <p:blipFill>
          <a:blip r:embed="rId2" cstate="print"/>
          <a:srcRect/>
          <a:stretch>
            <a:fillRect/>
          </a:stretch>
        </p:blipFill>
        <p:spPr bwMode="auto">
          <a:xfrm>
            <a:off x="251520" y="4077072"/>
            <a:ext cx="3456384" cy="2780928"/>
          </a:xfrm>
          <a:prstGeom prst="rect">
            <a:avLst/>
          </a:prstGeom>
          <a:ln>
            <a:noFill/>
          </a:ln>
          <a:effectLst>
            <a:softEdge rad="112500"/>
          </a:effectLst>
        </p:spPr>
      </p:pic>
      <p:pic>
        <p:nvPicPr>
          <p:cNvPr id="23556" name="Picture 4" descr="http://t3.gstatic.com/images?q=tbn:ANd9GcS3ESJDIMm8fTtRVVXKIV_fPzuXe_A1U2KwxCoPlJ1I3yxmRjZo"/>
          <p:cNvPicPr>
            <a:picLocks noChangeAspect="1" noChangeArrowheads="1"/>
          </p:cNvPicPr>
          <p:nvPr/>
        </p:nvPicPr>
        <p:blipFill>
          <a:blip r:embed="rId3" cstate="print"/>
          <a:srcRect/>
          <a:stretch>
            <a:fillRect/>
          </a:stretch>
        </p:blipFill>
        <p:spPr bwMode="auto">
          <a:xfrm>
            <a:off x="4211960" y="4077072"/>
            <a:ext cx="4752528" cy="278092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3554"/>
                                        </p:tgtEl>
                                        <p:attrNameLst>
                                          <p:attrName>style.visibility</p:attrName>
                                        </p:attrNameLst>
                                      </p:cBhvr>
                                      <p:to>
                                        <p:strVal val="visible"/>
                                      </p:to>
                                    </p:set>
                                    <p:animEffect transition="in" filter="fade">
                                      <p:cBhvr>
                                        <p:cTn id="12" dur="2000"/>
                                        <p:tgtEl>
                                          <p:spTgt spid="23554"/>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1" end="1"/>
                                            </p:txEl>
                                          </p:spTgt>
                                        </p:tgtEl>
                                        <p:attrNameLst>
                                          <p:attrName>style.visibility</p:attrName>
                                        </p:attrNameLst>
                                      </p:cBhvr>
                                      <p:to>
                                        <p:strVal val="visible"/>
                                      </p:to>
                                    </p:set>
                                    <p:anim calcmode="lin" valueType="num">
                                      <p:cBhvr additive="base">
                                        <p:cTn id="1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23556"/>
                                        </p:tgtEl>
                                        <p:attrNameLst>
                                          <p:attrName>style.visibility</p:attrName>
                                        </p:attrNameLst>
                                      </p:cBhvr>
                                      <p:to>
                                        <p:strVal val="visible"/>
                                      </p:to>
                                    </p:set>
                                    <p:animEffect transition="in" filter="fade">
                                      <p:cBhvr>
                                        <p:cTn id="26" dur="2000"/>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32 Un viņi sacīja viens otram: "Vai mūsu sirds nedega, kad viņš ar mums runāja, Rakstus izskaidrodams?" 33 Tajā pašā stundā viņi piecēlušies griezās atpakaļ uz Jeruzālemi un atrada tur sapulcējušos tos vienpadsmit un citus kopā ar tiem, 34 un viņi sacīja: "Kungs patiesi ir augšāmcēlies un parādījies Sīmanim." 35 Un viņi izstāstīja, kas notika ceļā un kā tie viņu pazina, kad viņš lauza maizi.</a:t>
            </a:r>
            <a:endParaRPr lang="lv-LV" i="1" smtClean="0"/>
          </a:p>
        </p:txBody>
      </p:sp>
      <p:sp>
        <p:nvSpPr>
          <p:cNvPr id="7" name="Rectangle 6"/>
          <p:cNvSpPr>
            <a:spLocks noChangeArrowheads="1"/>
          </p:cNvSpPr>
          <p:nvPr/>
        </p:nvSpPr>
        <p:spPr bwMode="auto">
          <a:xfrm>
            <a:off x="4071938" y="2382838"/>
            <a:ext cx="5072062" cy="4401205"/>
          </a:xfrm>
          <a:prstGeom prst="rect">
            <a:avLst/>
          </a:prstGeom>
          <a:noFill/>
          <a:ln w="9525">
            <a:noFill/>
            <a:miter lim="800000"/>
            <a:headEnd/>
            <a:tailEnd/>
          </a:ln>
        </p:spPr>
        <p:txBody>
          <a:bodyPr>
            <a:spAutoFit/>
          </a:bodyPr>
          <a:lstStyle/>
          <a:p>
            <a:pPr>
              <a:buFontTx/>
              <a:buChar char="•"/>
            </a:pPr>
            <a:r>
              <a:rPr lang="lv-LV" sz="2800" dirty="0" smtClean="0"/>
              <a:t>Kad </a:t>
            </a:r>
            <a:r>
              <a:rPr lang="lv-LV" sz="2800" b="1" dirty="0" smtClean="0"/>
              <a:t>mācekļi</a:t>
            </a:r>
            <a:r>
              <a:rPr lang="lv-LV" sz="2800" dirty="0" smtClean="0"/>
              <a:t> bija </a:t>
            </a:r>
            <a:r>
              <a:rPr lang="lv-LV" sz="2800" b="1" dirty="0" smtClean="0"/>
              <a:t>dzirdējuši</a:t>
            </a:r>
            <a:r>
              <a:rPr lang="lv-LV" sz="2800" dirty="0" smtClean="0"/>
              <a:t> </a:t>
            </a:r>
            <a:r>
              <a:rPr lang="lv-LV" sz="2800" b="1" dirty="0"/>
              <a:t>Evaņģēliju </a:t>
            </a:r>
            <a:r>
              <a:rPr lang="lv-LV" sz="2800" dirty="0" smtClean="0"/>
              <a:t>un baudījuši </a:t>
            </a:r>
            <a:r>
              <a:rPr lang="lv-LV" sz="2800" b="1" dirty="0" smtClean="0"/>
              <a:t>Vakarēdienu</a:t>
            </a:r>
            <a:r>
              <a:rPr lang="lv-LV" sz="2800" dirty="0" smtClean="0"/>
              <a:t>, </a:t>
            </a:r>
            <a:r>
              <a:rPr lang="lv-LV" sz="2800" dirty="0" smtClean="0"/>
              <a:t>viņi </a:t>
            </a:r>
            <a:r>
              <a:rPr lang="lv-LV" sz="2800" b="1" dirty="0"/>
              <a:t>devās atpakaļ</a:t>
            </a:r>
            <a:r>
              <a:rPr lang="lv-LV" sz="2800" dirty="0"/>
              <a:t> uz </a:t>
            </a:r>
            <a:r>
              <a:rPr lang="lv-LV" sz="2800" b="1" dirty="0" smtClean="0"/>
              <a:t>Jeruzalemi </a:t>
            </a:r>
            <a:r>
              <a:rPr lang="lv-LV" sz="2800" dirty="0"/>
              <a:t>un </a:t>
            </a:r>
            <a:r>
              <a:rPr lang="lv-LV" sz="2800" b="1" dirty="0"/>
              <a:t>stāsta</a:t>
            </a:r>
            <a:r>
              <a:rPr lang="lv-LV" sz="2800" dirty="0"/>
              <a:t> </a:t>
            </a:r>
            <a:r>
              <a:rPr lang="lv-LV" sz="2800" b="1" dirty="0"/>
              <a:t>visiem</a:t>
            </a:r>
            <a:r>
              <a:rPr lang="lv-LV" sz="2800" dirty="0"/>
              <a:t> mācekļiem.</a:t>
            </a:r>
          </a:p>
          <a:p>
            <a:pPr>
              <a:buFontTx/>
              <a:buChar char="•"/>
            </a:pPr>
            <a:r>
              <a:rPr lang="lv-LV" sz="2800" dirty="0" smtClean="0"/>
              <a:t>Viņiem vairs </a:t>
            </a:r>
            <a:r>
              <a:rPr lang="lv-LV" sz="2800" b="1" dirty="0" smtClean="0"/>
              <a:t>nav vajadzīga Kristus redzama klātbūtne</a:t>
            </a:r>
            <a:r>
              <a:rPr lang="lv-LV" sz="2800" dirty="0" smtClean="0"/>
              <a:t>, bet viņi var </a:t>
            </a:r>
            <a:r>
              <a:rPr lang="lv-LV" sz="2800" b="1" dirty="0" smtClean="0"/>
              <a:t>stiprināt</a:t>
            </a:r>
            <a:r>
              <a:rPr lang="lv-LV" sz="2800" dirty="0" smtClean="0"/>
              <a:t> un </a:t>
            </a:r>
            <a:r>
              <a:rPr lang="lv-LV" sz="2800" b="1" dirty="0" smtClean="0"/>
              <a:t>palīdzēt</a:t>
            </a:r>
            <a:r>
              <a:rPr lang="lv-LV" sz="2800" dirty="0" smtClean="0"/>
              <a:t> </a:t>
            </a:r>
            <a:r>
              <a:rPr lang="lv-LV" sz="2800" b="1" dirty="0" smtClean="0"/>
              <a:t>cīņā</a:t>
            </a:r>
            <a:r>
              <a:rPr lang="lv-LV" sz="2800" dirty="0" smtClean="0"/>
              <a:t> pret </a:t>
            </a:r>
            <a:r>
              <a:rPr lang="lv-LV" sz="2800" b="1" dirty="0" smtClean="0"/>
              <a:t>neticību</a:t>
            </a:r>
            <a:r>
              <a:rPr lang="lv-LV" sz="2800" dirty="0" smtClean="0"/>
              <a:t> pie </a:t>
            </a:r>
            <a:r>
              <a:rPr lang="lv-LV" sz="2800" b="1" dirty="0" smtClean="0"/>
              <a:t>pārējiem mācekļiem</a:t>
            </a:r>
            <a:r>
              <a:rPr lang="lv-LV" sz="2800" dirty="0" smtClean="0"/>
              <a:t>.</a:t>
            </a:r>
            <a:endParaRPr lang="lv-LV" sz="2800" dirty="0"/>
          </a:p>
        </p:txBody>
      </p:sp>
      <p:pic>
        <p:nvPicPr>
          <p:cNvPr id="21506" name="Picture 2" descr="http://www.internetmonk.com/wp-content/uploads/road_to_emmaus_.jpg"/>
          <p:cNvPicPr>
            <a:picLocks noChangeAspect="1" noChangeArrowheads="1"/>
          </p:cNvPicPr>
          <p:nvPr/>
        </p:nvPicPr>
        <p:blipFill>
          <a:blip r:embed="rId2" cstate="print"/>
          <a:srcRect/>
          <a:stretch>
            <a:fillRect/>
          </a:stretch>
        </p:blipFill>
        <p:spPr bwMode="auto">
          <a:xfrm>
            <a:off x="0" y="2790824"/>
            <a:ext cx="4214810" cy="40671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1506"/>
                                        </p:tgtEl>
                                        <p:attrNameLst>
                                          <p:attrName>style.visibility</p:attrName>
                                        </p:attrNameLst>
                                      </p:cBhvr>
                                      <p:to>
                                        <p:strVal val="visible"/>
                                      </p:to>
                                    </p:set>
                                    <p:animEffect transition="in" filter="fade">
                                      <p:cBhvr>
                                        <p:cTn id="11" dur="2000"/>
                                        <p:tgtEl>
                                          <p:spTgt spid="2150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14375"/>
            <a:ext cx="4857750" cy="6002338"/>
          </a:xfrm>
          <a:prstGeom prst="rect">
            <a:avLst/>
          </a:prstGeom>
          <a:noFill/>
          <a:ln w="9525">
            <a:noFill/>
            <a:miter lim="800000"/>
            <a:headEnd/>
            <a:tailEnd/>
          </a:ln>
        </p:spPr>
        <p:txBody>
          <a:bodyPr>
            <a:spAutoFit/>
          </a:bodyPr>
          <a:lstStyle/>
          <a:p>
            <a:pPr>
              <a:buFontTx/>
              <a:buChar char="•"/>
            </a:pPr>
            <a:r>
              <a:rPr lang="lv-LV" sz="3200" b="1" dirty="0"/>
              <a:t>Jēzum</a:t>
            </a:r>
            <a:r>
              <a:rPr lang="lv-LV" sz="3200" dirty="0"/>
              <a:t> ir </a:t>
            </a:r>
            <a:r>
              <a:rPr lang="lv-LV" sz="3200" b="1" dirty="0"/>
              <a:t>svarīgi</a:t>
            </a:r>
            <a:r>
              <a:rPr lang="lv-LV" sz="3200" dirty="0"/>
              <a:t> katrs </a:t>
            </a:r>
            <a:r>
              <a:rPr lang="lv-LV" sz="3200" b="1" dirty="0"/>
              <a:t>ikviens māceklis</a:t>
            </a:r>
            <a:r>
              <a:rPr lang="lv-LV" sz="3200" dirty="0"/>
              <a:t>, tāpēc Viņš </a:t>
            </a:r>
            <a:r>
              <a:rPr lang="lv-LV" sz="3200" b="1" dirty="0"/>
              <a:t>uzmanību</a:t>
            </a:r>
            <a:r>
              <a:rPr lang="lv-LV" sz="3200" dirty="0"/>
              <a:t> šiem </a:t>
            </a:r>
            <a:r>
              <a:rPr lang="lv-LV" sz="3200" b="1" dirty="0"/>
              <a:t>2 mazticīgajiem</a:t>
            </a:r>
            <a:r>
              <a:rPr lang="lv-LV" sz="3200" dirty="0"/>
              <a:t>. </a:t>
            </a:r>
          </a:p>
          <a:p>
            <a:pPr>
              <a:buFontTx/>
              <a:buChar char="•"/>
            </a:pPr>
            <a:r>
              <a:rPr lang="lv-LV" sz="3200" b="1" dirty="0"/>
              <a:t>Jēzus</a:t>
            </a:r>
            <a:r>
              <a:rPr lang="lv-LV" sz="3200" dirty="0"/>
              <a:t> te </a:t>
            </a:r>
            <a:r>
              <a:rPr lang="lv-LV" sz="3200" b="1" dirty="0"/>
              <a:t>māca</a:t>
            </a:r>
            <a:r>
              <a:rPr lang="lv-LV" sz="3200" dirty="0"/>
              <a:t> jau </a:t>
            </a:r>
            <a:r>
              <a:rPr lang="lv-LV" sz="3200" b="1" dirty="0"/>
              <a:t>mācekļiem</a:t>
            </a:r>
            <a:r>
              <a:rPr lang="lv-LV" sz="3200" dirty="0"/>
              <a:t> kādā veidā Viņš būs </a:t>
            </a:r>
            <a:r>
              <a:rPr lang="lv-LV" sz="3200" b="1" dirty="0"/>
              <a:t>tālāk sastopams </a:t>
            </a:r>
            <a:r>
              <a:rPr lang="lv-LV" sz="3200" dirty="0"/>
              <a:t>cauri </a:t>
            </a:r>
            <a:r>
              <a:rPr lang="lv-LV" sz="3200" b="1" dirty="0"/>
              <a:t>laikiem</a:t>
            </a:r>
            <a:r>
              <a:rPr lang="lv-LV" sz="3200" dirty="0"/>
              <a:t> – savā </a:t>
            </a:r>
            <a:r>
              <a:rPr lang="lv-LV" sz="3200" b="1" dirty="0"/>
              <a:t>Bībeles</a:t>
            </a:r>
            <a:r>
              <a:rPr lang="lv-LV" sz="3200" dirty="0"/>
              <a:t> </a:t>
            </a:r>
            <a:r>
              <a:rPr lang="lv-LV" sz="3200" b="1" dirty="0"/>
              <a:t>vārdā</a:t>
            </a:r>
            <a:r>
              <a:rPr lang="lv-LV" sz="3200" dirty="0"/>
              <a:t> un </a:t>
            </a:r>
            <a:r>
              <a:rPr lang="lv-LV" sz="3200" b="1" dirty="0"/>
              <a:t>sakramentos</a:t>
            </a:r>
            <a:r>
              <a:rPr lang="lv-LV" sz="3200" dirty="0"/>
              <a:t>.</a:t>
            </a:r>
          </a:p>
          <a:p>
            <a:pPr>
              <a:buFontTx/>
              <a:buChar char="•"/>
            </a:pPr>
            <a:r>
              <a:rPr lang="lv-LV" sz="3200" b="1" dirty="0"/>
              <a:t>Mācekļi stiprināti</a:t>
            </a:r>
            <a:r>
              <a:rPr lang="lv-LV" sz="3200" dirty="0"/>
              <a:t>, iet un </a:t>
            </a:r>
            <a:r>
              <a:rPr lang="lv-LV" sz="3200" b="1" dirty="0"/>
              <a:t>liecina pārējiem</a:t>
            </a:r>
            <a:r>
              <a:rPr lang="lv-LV" sz="3200" dirty="0"/>
              <a:t>. Āmen</a:t>
            </a:r>
          </a:p>
        </p:txBody>
      </p:sp>
      <p:pic>
        <p:nvPicPr>
          <p:cNvPr id="8198" name="Picture 6" descr="http://4.bp.blogspot.com/-uCJxf9X020o/UVrZGbfqWCI/AAAAAAAAZoI/be2syBeGG7k/s1600/road-to-emmaus1.jpg"/>
          <p:cNvPicPr>
            <a:picLocks noChangeAspect="1" noChangeArrowheads="1"/>
          </p:cNvPicPr>
          <p:nvPr/>
        </p:nvPicPr>
        <p:blipFill>
          <a:blip r:embed="rId2" cstate="print"/>
          <a:srcRect r="26171"/>
          <a:stretch>
            <a:fillRect/>
          </a:stretch>
        </p:blipFill>
        <p:spPr bwMode="auto">
          <a:xfrm>
            <a:off x="4643374" y="714356"/>
            <a:ext cx="4500626" cy="578647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252413" y="0"/>
            <a:ext cx="9396413" cy="865188"/>
          </a:xfrm>
        </p:spPr>
        <p:txBody>
          <a:bodyPr/>
          <a:lstStyle/>
          <a:p>
            <a:pPr eaLnBrk="1" hangingPunct="1"/>
            <a:r>
              <a:rPr lang="lv-LV" sz="4000" b="1" smtClean="0">
                <a:solidFill>
                  <a:schemeClr val="tx1"/>
                </a:solidFill>
              </a:rPr>
              <a:t>Lk.24:13-35 Ceļā uz Emavu</a:t>
            </a:r>
          </a:p>
        </p:txBody>
      </p:sp>
      <p:pic>
        <p:nvPicPr>
          <p:cNvPr id="3075" name="Picture 3" descr="DOVE019"/>
          <p:cNvPicPr>
            <a:picLocks noChangeAspect="1" noChangeArrowheads="1"/>
          </p:cNvPicPr>
          <p:nvPr/>
        </p:nvPicPr>
        <p:blipFill>
          <a:blip r:embed="rId2" cstate="print"/>
          <a:srcRect/>
          <a:stretch>
            <a:fillRect/>
          </a:stretch>
        </p:blipFill>
        <p:spPr bwMode="auto">
          <a:xfrm>
            <a:off x="395288" y="0"/>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25.apr.2021.</a:t>
            </a:r>
            <a:endParaRPr lang="lv-LV" sz="2000" dirty="0"/>
          </a:p>
        </p:txBody>
      </p:sp>
      <p:sp>
        <p:nvSpPr>
          <p:cNvPr id="3077" name="Rectangle 8"/>
          <p:cNvSpPr>
            <a:spLocks noChangeArrowheads="1"/>
          </p:cNvSpPr>
          <p:nvPr/>
        </p:nvSpPr>
        <p:spPr bwMode="auto">
          <a:xfrm>
            <a:off x="0" y="714375"/>
            <a:ext cx="9144000" cy="6108700"/>
          </a:xfrm>
          <a:prstGeom prst="rect">
            <a:avLst/>
          </a:prstGeom>
          <a:noFill/>
          <a:ln w="9525">
            <a:noFill/>
            <a:miter lim="800000"/>
            <a:headEnd/>
            <a:tailEnd/>
          </a:ln>
        </p:spPr>
        <p:txBody>
          <a:bodyPr>
            <a:spAutoFit/>
          </a:bodyPr>
          <a:lstStyle/>
          <a:p>
            <a:r>
              <a:rPr lang="lv-LV" sz="2300"/>
              <a:t>13 Un, redzi, divi no tiem tajā pašā dienā devās ceļā uz Emavu – ciemu, kas atradās sešdesmit stadiju attālumā no Jeruzālemes. 14 Viņi pārrunāja visu, kas bija noticis. 15 Un, viņiem runājot un spriežot, pats Jēzus pienāca un gāja kopā ar viņiem. 16 Bet to acīm nebija ļauts viņu pazīt! 17 Un viņš tiem sacīja: "Par ko jūs te iedami spriežat savā starpā?" Viņi noskumuši apstājās, 18 un viens no viņiem, vārdā Kleops, atbildēja: "Tu esi vienīgais, kas, Jeruzālemē būdams, nezini, kas šajās dienās tur noticis." 19 Viņš jautāja: "Kas tad?" Un tie viņam sacīja: "Tas, kas notika ar Jēzu, Nācarieti, vīru, kas bija pravietis, varens darbos un vārdos Dieva un visu ļaužu priekšā, 20 kā virspriesteri un mūsu vadoņi viņu nodeva, lai notiesātu uz nāvi, un kā viņu piesita krustā. 21 Bet mēs cerējām, ka viņš ir tas, kas izglābs Israēlu; un nu jau ir trešā diena, kopš tas viss noticis. 22 Mūs pārsteidza arī dažas sievietes no mūsu vidus, kas rīta agrumā bija aizgājušas pie kapa 23 un neatrada viņa miesas. Viņas pārnāca un stāstīja mums, ka redzējušas eņģeļu parādību, un tie sacījuši, ka viņš ir dzīvs.</a:t>
            </a:r>
            <a:endParaRPr lang="en-US" sz="23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ChangeArrowheads="1"/>
          </p:cNvSpPr>
          <p:nvPr/>
        </p:nvSpPr>
        <p:spPr bwMode="auto">
          <a:xfrm>
            <a:off x="0" y="395288"/>
            <a:ext cx="9144000" cy="6462712"/>
          </a:xfrm>
          <a:prstGeom prst="rect">
            <a:avLst/>
          </a:prstGeom>
          <a:noFill/>
          <a:ln w="9525">
            <a:noFill/>
            <a:miter lim="800000"/>
            <a:headEnd/>
            <a:tailEnd/>
          </a:ln>
        </p:spPr>
        <p:txBody>
          <a:bodyPr>
            <a:spAutoFit/>
          </a:bodyPr>
          <a:lstStyle/>
          <a:p>
            <a:r>
              <a:rPr lang="lv-LV" sz="2300"/>
              <a:t>24 Tad daži no mūsējiem aizgāja pie kapa un atrada visu tā, kā sievietes bija sacījušas, bet viņu pašu tie neredzēja." 25 Un Viņš tiem sacīja: "Ak, jūs nesaprātīgie un sirdī kūtrie ticēt visam, ko runājuši pravieši! 26 Vai Kristum tā nevajadzēja ciest un ieiet savā godībā?" 27 Un, iesākdams no Mozus un visiem praviešiem, viņš tiem izskaidroja, kas visos Rakstos sacīts par viņu. 28 Viņi jau bija nonākuši pie tā ciema, kurp devās, un Jēzus izlikās, it kā ietu tālāk. 29 Bet tie sāka viņu pierunāt: "Paliec pie mums, jo tuvojas vakars un diena jau galā." Un viņš iegāja, lai paliktu kopā ar tiem. 30 Kad viņš apsēdās ar tiem pie galda, viņš ņēma maizi, to svētīja un pārlauzis deva tiem. 31 Tad viņu acis atvērās un tie viņu pazina; bet viņš tiem kļuva neredzams. 32 Un viņi sacīja viens otram: "Vai mūsu sirds nedega, kad viņš ar mums runāja, Rakstus izskaidrodams?" 33 Tajā pašā stundā viņi piecēlušies griezās atpakaļ uz Jeruzālemi un atrada tur sapulcējušos tos vienpadsmit un citus kopā ar tiem, 34 un viņi sacīja: "Kungs patiesi ir augšāmcēlies un parādījies Sīmanim." 35 Un viņi izstāstīja, kas notika ceļā un kā tie viņu pazina, kad viņš lauza maizi.</a:t>
            </a:r>
            <a:endParaRPr lang="en-US" sz="23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dirty="0" smtClean="0"/>
              <a:t>     </a:t>
            </a:r>
            <a:r>
              <a:rPr lang="lv-LV" sz="2800" i="1" dirty="0" smtClean="0"/>
              <a:t>13 Un redzi, divi no tiem gāja tai pašā dienā uz kādu ciemu - </a:t>
            </a:r>
            <a:r>
              <a:rPr lang="lv-LV" sz="2800" i="1" dirty="0" err="1" smtClean="0"/>
              <a:t>Emava</a:t>
            </a:r>
            <a:r>
              <a:rPr lang="lv-LV" sz="2800" i="1" dirty="0" smtClean="0"/>
              <a:t>, kas bija </a:t>
            </a:r>
            <a:r>
              <a:rPr lang="lv-LV" sz="2800" i="1" dirty="0" smtClean="0"/>
              <a:t>sešdesmit </a:t>
            </a:r>
            <a:r>
              <a:rPr lang="lv-LV" sz="2800" i="1" dirty="0" smtClean="0"/>
              <a:t>stadijas no </a:t>
            </a:r>
            <a:r>
              <a:rPr lang="lv-LV" sz="2800" i="1" dirty="0" err="1" smtClean="0"/>
              <a:t>Jeruzālemes</a:t>
            </a:r>
            <a:r>
              <a:rPr lang="lv-LV" sz="2800" i="1" dirty="0" smtClean="0"/>
              <a:t>. 14 Un tie sarunājās par visām tām lietām, kas bija notikušas. 15 Un gadījās, kad tie tā savā starpā runāja un apspriedās, arī pats Jēzus tiem tuvojās un gāja ar viņiem. </a:t>
            </a:r>
            <a:endParaRPr lang="lv-LV" sz="2600" dirty="0" smtClean="0"/>
          </a:p>
        </p:txBody>
      </p:sp>
      <p:sp>
        <p:nvSpPr>
          <p:cNvPr id="7" name="Rectangle 6"/>
          <p:cNvSpPr>
            <a:spLocks noChangeArrowheads="1"/>
          </p:cNvSpPr>
          <p:nvPr/>
        </p:nvSpPr>
        <p:spPr bwMode="auto">
          <a:xfrm>
            <a:off x="0" y="2071688"/>
            <a:ext cx="6084168" cy="4832092"/>
          </a:xfrm>
          <a:prstGeom prst="rect">
            <a:avLst/>
          </a:prstGeom>
          <a:noFill/>
          <a:ln w="9525">
            <a:noFill/>
            <a:miter lim="800000"/>
            <a:headEnd/>
            <a:tailEnd/>
          </a:ln>
        </p:spPr>
        <p:txBody>
          <a:bodyPr wrap="square">
            <a:spAutoFit/>
          </a:bodyPr>
          <a:lstStyle/>
          <a:p>
            <a:pPr>
              <a:buFontTx/>
              <a:buChar char="•"/>
            </a:pPr>
            <a:r>
              <a:rPr lang="lv-LV" sz="2800" b="1" dirty="0" smtClean="0"/>
              <a:t>Marijas</a:t>
            </a:r>
            <a:r>
              <a:rPr lang="lv-LV" sz="2800" dirty="0" smtClean="0"/>
              <a:t> </a:t>
            </a:r>
            <a:r>
              <a:rPr lang="lv-LV" sz="2800" dirty="0"/>
              <a:t>atnākt un </a:t>
            </a:r>
            <a:r>
              <a:rPr lang="lv-LV" sz="2800" b="1" dirty="0"/>
              <a:t>stāsta, </a:t>
            </a:r>
            <a:r>
              <a:rPr lang="lv-LV" sz="2800" dirty="0"/>
              <a:t>ka </a:t>
            </a:r>
            <a:r>
              <a:rPr lang="lv-LV" sz="2800" b="1" dirty="0"/>
              <a:t>Jēzus</a:t>
            </a:r>
            <a:r>
              <a:rPr lang="lv-LV" sz="2800" dirty="0"/>
              <a:t> miesas </a:t>
            </a:r>
            <a:r>
              <a:rPr lang="lv-LV" sz="2800" b="1" dirty="0"/>
              <a:t>nav kapā.</a:t>
            </a:r>
            <a:r>
              <a:rPr lang="lv-LV" sz="2800" dirty="0"/>
              <a:t> </a:t>
            </a:r>
            <a:r>
              <a:rPr lang="lv-LV" sz="2800" b="1" dirty="0"/>
              <a:t>2 mācekļi</a:t>
            </a:r>
            <a:r>
              <a:rPr lang="lv-LV" sz="2800" dirty="0"/>
              <a:t> stāstījumu laikā </a:t>
            </a:r>
            <a:r>
              <a:rPr lang="lv-LV" sz="2800" b="1" dirty="0"/>
              <a:t>lavās ārā</a:t>
            </a:r>
            <a:r>
              <a:rPr lang="lv-LV" sz="2800" dirty="0"/>
              <a:t> no </a:t>
            </a:r>
            <a:r>
              <a:rPr lang="lv-LV" sz="2800" b="1" dirty="0"/>
              <a:t>mājas, viņiem bail </a:t>
            </a:r>
            <a:r>
              <a:rPr lang="lv-LV" sz="2800" dirty="0"/>
              <a:t>un viņi </a:t>
            </a:r>
            <a:r>
              <a:rPr lang="lv-LV" sz="2800" b="1" dirty="0"/>
              <a:t>dodas uz </a:t>
            </a:r>
            <a:r>
              <a:rPr lang="lv-LV" sz="2800" b="1" dirty="0" err="1"/>
              <a:t>Emavu</a:t>
            </a:r>
            <a:r>
              <a:rPr lang="lv-LV" sz="2800" dirty="0"/>
              <a:t> 60 </a:t>
            </a:r>
            <a:r>
              <a:rPr lang="lv-LV" sz="2800"/>
              <a:t>stadijas </a:t>
            </a:r>
            <a:r>
              <a:rPr lang="lv-LV" sz="2800" smtClean="0"/>
              <a:t>(11 </a:t>
            </a:r>
            <a:r>
              <a:rPr lang="lv-LV" sz="2800" dirty="0"/>
              <a:t>km). </a:t>
            </a:r>
          </a:p>
          <a:p>
            <a:pPr>
              <a:buFontTx/>
              <a:buChar char="•"/>
            </a:pPr>
            <a:r>
              <a:rPr lang="lv-LV" sz="2800" b="1" dirty="0"/>
              <a:t>Jēzus</a:t>
            </a:r>
            <a:r>
              <a:rPr lang="lv-LV" sz="2800" dirty="0"/>
              <a:t> pie viņiem </a:t>
            </a:r>
            <a:r>
              <a:rPr lang="lv-LV" sz="2800" b="1" dirty="0"/>
              <a:t>piestājās</a:t>
            </a:r>
            <a:r>
              <a:rPr lang="lv-LV" sz="2800" dirty="0"/>
              <a:t> un </a:t>
            </a:r>
            <a:r>
              <a:rPr lang="lv-LV" sz="2800" b="1" dirty="0"/>
              <a:t>prasa</a:t>
            </a:r>
            <a:r>
              <a:rPr lang="lv-LV" sz="2800" dirty="0"/>
              <a:t>, par </a:t>
            </a:r>
            <a:r>
              <a:rPr lang="lv-LV" sz="2800" b="1" dirty="0"/>
              <a:t>ko viņi runā</a:t>
            </a:r>
            <a:r>
              <a:rPr lang="lv-LV" sz="2800" dirty="0" smtClean="0"/>
              <a:t>.</a:t>
            </a:r>
          </a:p>
          <a:p>
            <a:pPr>
              <a:buFontTx/>
              <a:buChar char="•"/>
            </a:pPr>
            <a:r>
              <a:rPr lang="lv-LV" sz="2800" b="1" dirty="0" smtClean="0"/>
              <a:t>Jēzus</a:t>
            </a:r>
            <a:r>
              <a:rPr lang="lv-LV" sz="2800" dirty="0" smtClean="0"/>
              <a:t> dodas meklēt </a:t>
            </a:r>
            <a:r>
              <a:rPr lang="lv-LV" sz="2800" b="1" dirty="0" smtClean="0"/>
              <a:t>2 šaubīgos mācekļus</a:t>
            </a:r>
            <a:r>
              <a:rPr lang="lv-LV" sz="2800" dirty="0" smtClean="0"/>
              <a:t>, lai tos </a:t>
            </a:r>
            <a:r>
              <a:rPr lang="lv-LV" sz="2800" b="1" dirty="0" smtClean="0"/>
              <a:t>stiprinātu</a:t>
            </a:r>
            <a:r>
              <a:rPr lang="lv-LV" sz="2800" dirty="0" smtClean="0"/>
              <a:t> ar </a:t>
            </a:r>
            <a:r>
              <a:rPr lang="lv-LV" sz="2800" b="1" dirty="0" smtClean="0"/>
              <a:t>Dieva vārda </a:t>
            </a:r>
            <a:r>
              <a:rPr lang="lv-LV" sz="2800" dirty="0" smtClean="0"/>
              <a:t>palīdzību, lai dotu viņiem citādu </a:t>
            </a:r>
            <a:r>
              <a:rPr lang="lv-LV" sz="2800" b="1" dirty="0" smtClean="0"/>
              <a:t>prātu</a:t>
            </a:r>
            <a:r>
              <a:rPr lang="lv-LV" sz="2800" dirty="0" smtClean="0"/>
              <a:t>, </a:t>
            </a:r>
            <a:r>
              <a:rPr lang="lv-LV" sz="2800" b="1" dirty="0" smtClean="0"/>
              <a:t>sirdi</a:t>
            </a:r>
            <a:r>
              <a:rPr lang="lv-LV" sz="2800" dirty="0" smtClean="0"/>
              <a:t> un </a:t>
            </a:r>
            <a:r>
              <a:rPr lang="lv-LV" sz="2800" b="1" dirty="0" smtClean="0"/>
              <a:t>drosmi</a:t>
            </a:r>
            <a:r>
              <a:rPr lang="lv-LV" sz="2800" dirty="0" smtClean="0"/>
              <a:t>.</a:t>
            </a:r>
            <a:endParaRPr lang="lv-LV" sz="2800" dirty="0"/>
          </a:p>
        </p:txBody>
      </p:sp>
      <p:pic>
        <p:nvPicPr>
          <p:cNvPr id="5126" name="Picture 6" descr="http://tomperna.files.wordpress.com/2012/04/road-to-emmaus.jpg"/>
          <p:cNvPicPr>
            <a:picLocks noChangeAspect="1" noChangeArrowheads="1"/>
          </p:cNvPicPr>
          <p:nvPr/>
        </p:nvPicPr>
        <p:blipFill>
          <a:blip r:embed="rId2" cstate="print"/>
          <a:srcRect l="33429" r="16966"/>
          <a:stretch>
            <a:fillRect/>
          </a:stretch>
        </p:blipFill>
        <p:spPr bwMode="auto">
          <a:xfrm>
            <a:off x="5940152" y="1726573"/>
            <a:ext cx="3203848" cy="513142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dirty="0" smtClean="0"/>
              <a:t>     </a:t>
            </a:r>
            <a:r>
              <a:rPr lang="lv-LV" sz="2800" i="1" dirty="0" smtClean="0"/>
              <a:t>18 Tad viens, vārdā </a:t>
            </a:r>
            <a:r>
              <a:rPr lang="lv-LV" sz="2800" i="1" dirty="0" err="1" smtClean="0"/>
              <a:t>Kleops</a:t>
            </a:r>
            <a:r>
              <a:rPr lang="lv-LV" sz="2800" i="1" dirty="0" smtClean="0"/>
              <a:t>, atbildēja un Viņam sacīja: "Vai Tu viens esi tāds svešinieks </a:t>
            </a:r>
            <a:r>
              <a:rPr lang="lv-LV" sz="2800" i="1" dirty="0" err="1" smtClean="0"/>
              <a:t>Jeruzālemē</a:t>
            </a:r>
            <a:r>
              <a:rPr lang="lv-LV" sz="2800" i="1" dirty="0" smtClean="0"/>
              <a:t>, kas nezina, kas šinīs dienās tur noticis?" 19 Un Viņš tiem sacīja: "Kas tad?" Un tie Viņam sacīja: "Tas ar Jēzu no </a:t>
            </a:r>
            <a:r>
              <a:rPr lang="lv-LV" sz="2800" i="1" dirty="0" err="1" smtClean="0"/>
              <a:t>Nacaretes</a:t>
            </a:r>
            <a:r>
              <a:rPr lang="lv-LV" sz="2800" i="1" dirty="0" smtClean="0"/>
              <a:t>, kas bija pravietis, varens darbos un vārdos Dieva un visas tautas </a:t>
            </a:r>
            <a:r>
              <a:rPr lang="lv-LV" sz="2800" i="1" dirty="0" smtClean="0"/>
              <a:t>priekšā</a:t>
            </a:r>
            <a:endParaRPr lang="lv-LV" sz="2600" dirty="0" smtClean="0"/>
          </a:p>
        </p:txBody>
      </p:sp>
      <p:sp>
        <p:nvSpPr>
          <p:cNvPr id="7" name="Rectangle 6"/>
          <p:cNvSpPr>
            <a:spLocks noChangeArrowheads="1"/>
          </p:cNvSpPr>
          <p:nvPr/>
        </p:nvSpPr>
        <p:spPr bwMode="auto">
          <a:xfrm>
            <a:off x="0" y="2060848"/>
            <a:ext cx="6156325" cy="5262979"/>
          </a:xfrm>
          <a:prstGeom prst="rect">
            <a:avLst/>
          </a:prstGeom>
          <a:noFill/>
          <a:ln w="9525">
            <a:noFill/>
            <a:miter lim="800000"/>
            <a:headEnd/>
            <a:tailEnd/>
          </a:ln>
        </p:spPr>
        <p:txBody>
          <a:bodyPr>
            <a:spAutoFit/>
          </a:bodyPr>
          <a:lstStyle/>
          <a:p>
            <a:pPr>
              <a:buFontTx/>
              <a:buChar char="•"/>
            </a:pPr>
            <a:r>
              <a:rPr lang="lv-LV" sz="2800" b="1" dirty="0"/>
              <a:t>Mācekļi</a:t>
            </a:r>
            <a:r>
              <a:rPr lang="lv-LV" sz="2800" dirty="0"/>
              <a:t> </a:t>
            </a:r>
            <a:r>
              <a:rPr lang="lv-LV" sz="2800" dirty="0" smtClean="0"/>
              <a:t>runā savā starpā kā </a:t>
            </a:r>
            <a:r>
              <a:rPr lang="lv-LV" sz="2800" b="1" dirty="0" smtClean="0"/>
              <a:t>cilvēki</a:t>
            </a:r>
            <a:r>
              <a:rPr lang="lv-LV" sz="2800" dirty="0" smtClean="0"/>
              <a:t>, kas </a:t>
            </a:r>
            <a:r>
              <a:rPr lang="lv-LV" sz="2800" b="1" dirty="0" smtClean="0"/>
              <a:t>zaudējuši cerības </a:t>
            </a:r>
            <a:r>
              <a:rPr lang="lv-LV" sz="2800" dirty="0" smtClean="0"/>
              <a:t>uz </a:t>
            </a:r>
            <a:r>
              <a:rPr lang="lv-LV" sz="2800" b="1" dirty="0" smtClean="0"/>
              <a:t>Kristu</a:t>
            </a:r>
            <a:r>
              <a:rPr lang="lv-LV" sz="2800" dirty="0" smtClean="0"/>
              <a:t>, Viņš tiem ir </a:t>
            </a:r>
            <a:r>
              <a:rPr lang="lv-LV" sz="2800" b="1" dirty="0" smtClean="0"/>
              <a:t>miris</a:t>
            </a:r>
            <a:r>
              <a:rPr lang="lv-LV" sz="2800" dirty="0" smtClean="0"/>
              <a:t> un </a:t>
            </a:r>
            <a:r>
              <a:rPr lang="lv-LV" sz="2800" b="1" dirty="0" smtClean="0"/>
              <a:t>apraksts</a:t>
            </a:r>
            <a:r>
              <a:rPr lang="lv-LV" sz="2800" dirty="0" smtClean="0"/>
              <a:t>.</a:t>
            </a:r>
          </a:p>
          <a:p>
            <a:pPr>
              <a:buFontTx/>
              <a:buChar char="•"/>
            </a:pPr>
            <a:r>
              <a:rPr lang="lv-LV" sz="2800" b="1" dirty="0" smtClean="0"/>
              <a:t>Kāpēc mācekļi</a:t>
            </a:r>
            <a:r>
              <a:rPr lang="lv-LV" sz="2800" dirty="0" smtClean="0"/>
              <a:t> Viņu </a:t>
            </a:r>
            <a:r>
              <a:rPr lang="lv-LV" sz="2800" b="1" dirty="0" smtClean="0"/>
              <a:t>nepazina</a:t>
            </a:r>
            <a:r>
              <a:rPr lang="lv-LV" sz="2800" dirty="0" smtClean="0"/>
              <a:t>?</a:t>
            </a:r>
          </a:p>
          <a:p>
            <a:pPr>
              <a:buFontTx/>
              <a:buChar char="•"/>
            </a:pPr>
            <a:r>
              <a:rPr lang="lv-LV" sz="2800" dirty="0" smtClean="0"/>
              <a:t>Mācekļiem </a:t>
            </a:r>
            <a:r>
              <a:rPr lang="lv-LV" sz="2800" b="1" dirty="0" smtClean="0"/>
              <a:t>atmiņā </a:t>
            </a:r>
            <a:r>
              <a:rPr lang="lv-LV" sz="2800" b="1" dirty="0" smtClean="0"/>
              <a:t>iespiedies</a:t>
            </a:r>
            <a:r>
              <a:rPr lang="lv-LV" sz="2800" dirty="0" smtClean="0"/>
              <a:t> </a:t>
            </a:r>
            <a:r>
              <a:rPr lang="lv-LV" sz="2800" dirty="0" smtClean="0"/>
              <a:t>Jēzus izskats </a:t>
            </a:r>
            <a:r>
              <a:rPr lang="lv-LV" sz="2800" b="1" dirty="0" smtClean="0"/>
              <a:t>pēdējās stundās.</a:t>
            </a:r>
          </a:p>
          <a:p>
            <a:pPr>
              <a:buFontTx/>
              <a:buChar char="•"/>
            </a:pPr>
            <a:r>
              <a:rPr lang="lv-LV" sz="2800" b="1" dirty="0" smtClean="0"/>
              <a:t>Luters</a:t>
            </a:r>
            <a:r>
              <a:rPr lang="lv-LV" sz="2800" dirty="0" smtClean="0"/>
              <a:t>: tas ir viņu </a:t>
            </a:r>
            <a:r>
              <a:rPr lang="lv-LV" sz="2800" b="1" dirty="0" smtClean="0"/>
              <a:t>neticības dēļ</a:t>
            </a:r>
          </a:p>
          <a:p>
            <a:pPr>
              <a:buFontTx/>
              <a:buChar char="•"/>
            </a:pPr>
            <a:r>
              <a:rPr lang="lv-LV" sz="2800" b="1" dirty="0" smtClean="0"/>
              <a:t>Kristus</a:t>
            </a:r>
            <a:r>
              <a:rPr lang="lv-LV" sz="2800" dirty="0" smtClean="0"/>
              <a:t> </a:t>
            </a:r>
            <a:r>
              <a:rPr lang="lv-LV" sz="2800" dirty="0" smtClean="0"/>
              <a:t>grib mums </a:t>
            </a:r>
            <a:r>
              <a:rPr lang="lv-LV" sz="2800" b="1" dirty="0" smtClean="0"/>
              <a:t>mācīt</a:t>
            </a:r>
            <a:r>
              <a:rPr lang="lv-LV" sz="2800" dirty="0" smtClean="0"/>
              <a:t>, ka viņa </a:t>
            </a:r>
            <a:r>
              <a:rPr lang="lv-LV" sz="2800" b="1" dirty="0" smtClean="0"/>
              <a:t>augšāmcelšanās spēks </a:t>
            </a:r>
            <a:r>
              <a:rPr lang="lv-LV" sz="2800" dirty="0" smtClean="0"/>
              <a:t>šeit pasaulē </a:t>
            </a:r>
            <a:r>
              <a:rPr lang="lv-LV" sz="2800" b="1" dirty="0" smtClean="0"/>
              <a:t>atklājas</a:t>
            </a:r>
            <a:r>
              <a:rPr lang="lv-LV" sz="2800" dirty="0" smtClean="0"/>
              <a:t> caur </a:t>
            </a:r>
            <a:r>
              <a:rPr lang="lv-LV" sz="2800" b="1" dirty="0" smtClean="0"/>
              <a:t>Dieva Vārdu </a:t>
            </a:r>
            <a:r>
              <a:rPr lang="lv-LV" sz="2800" dirty="0" smtClean="0"/>
              <a:t>un </a:t>
            </a:r>
            <a:r>
              <a:rPr lang="lv-LV" sz="2800" b="1" dirty="0" smtClean="0"/>
              <a:t>ticību</a:t>
            </a:r>
            <a:r>
              <a:rPr lang="lv-LV" sz="2800" dirty="0" smtClean="0"/>
              <a:t>, kas </a:t>
            </a:r>
            <a:r>
              <a:rPr lang="lv-LV" sz="2800" b="1" dirty="0" smtClean="0"/>
              <a:t>turas pie Kristus</a:t>
            </a:r>
            <a:r>
              <a:rPr lang="lv-LV" sz="2800" dirty="0" smtClean="0"/>
              <a:t>.</a:t>
            </a:r>
            <a:endParaRPr lang="lv-LV" sz="2800" dirty="0" smtClean="0"/>
          </a:p>
          <a:p>
            <a:pPr>
              <a:buFontTx/>
              <a:buChar char="•"/>
            </a:pPr>
            <a:endParaRPr lang="lv-LV" sz="2800" dirty="0"/>
          </a:p>
        </p:txBody>
      </p:sp>
      <p:pic>
        <p:nvPicPr>
          <p:cNvPr id="24578" name="Picture 2" descr="http://t1.gstatic.com/images?q=tbn:ANd9GcS7cW_cGsjOIfhkR41w7uGFfih4mc8QitFPwIGh_w9bGI7ZzoCY"/>
          <p:cNvPicPr>
            <a:picLocks noChangeAspect="1" noChangeArrowheads="1"/>
          </p:cNvPicPr>
          <p:nvPr/>
        </p:nvPicPr>
        <p:blipFill>
          <a:blip r:embed="rId2" cstate="print"/>
          <a:srcRect/>
          <a:stretch>
            <a:fillRect/>
          </a:stretch>
        </p:blipFill>
        <p:spPr bwMode="auto">
          <a:xfrm>
            <a:off x="6023979" y="1844824"/>
            <a:ext cx="3120021" cy="479715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78"/>
                                        </p:tgtEl>
                                        <p:attrNameLst>
                                          <p:attrName>style.visibility</p:attrName>
                                        </p:attrNameLst>
                                      </p:cBhvr>
                                      <p:to>
                                        <p:strVal val="visible"/>
                                      </p:to>
                                    </p:set>
                                    <p:animEffect transition="in" filter="fade">
                                      <p:cBhvr>
                                        <p:cTn id="11" dur="2000"/>
                                        <p:tgtEl>
                                          <p:spTgt spid="245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dirty="0" smtClean="0"/>
              <a:t>   20 </a:t>
            </a:r>
            <a:r>
              <a:rPr lang="lv-LV" sz="2800" i="1" dirty="0" smtClean="0"/>
              <a:t>ka To mūsu augstie priesteri un virsnieki nodevuši pazudināšanai uz nāvi un Viņu situši krustā. 21 Bet mēs cerējām, ka Viņš ir Tas, kas </a:t>
            </a:r>
            <a:r>
              <a:rPr lang="lv-LV" sz="2800" i="1" dirty="0" err="1" smtClean="0"/>
              <a:t>Israēlu</a:t>
            </a:r>
            <a:r>
              <a:rPr lang="lv-LV" sz="2800" i="1" dirty="0" smtClean="0"/>
              <a:t> atpestīs; un turklāt šodien ir tieši trešā diena, kopš šīs lietas notikušas. </a:t>
            </a:r>
            <a:endParaRPr lang="lv-LV" sz="2600" dirty="0" smtClean="0"/>
          </a:p>
        </p:txBody>
      </p:sp>
      <p:sp>
        <p:nvSpPr>
          <p:cNvPr id="7" name="Rectangle 6"/>
          <p:cNvSpPr>
            <a:spLocks noChangeArrowheads="1"/>
          </p:cNvSpPr>
          <p:nvPr/>
        </p:nvSpPr>
        <p:spPr bwMode="auto">
          <a:xfrm>
            <a:off x="0" y="1484784"/>
            <a:ext cx="6156325" cy="5693866"/>
          </a:xfrm>
          <a:prstGeom prst="rect">
            <a:avLst/>
          </a:prstGeom>
          <a:noFill/>
          <a:ln w="9525">
            <a:noFill/>
            <a:miter lim="800000"/>
            <a:headEnd/>
            <a:tailEnd/>
          </a:ln>
        </p:spPr>
        <p:txBody>
          <a:bodyPr>
            <a:spAutoFit/>
          </a:bodyPr>
          <a:lstStyle/>
          <a:p>
            <a:pPr>
              <a:buFontTx/>
              <a:buChar char="•"/>
            </a:pPr>
            <a:r>
              <a:rPr lang="lv-LV" sz="2800" b="1" dirty="0" smtClean="0"/>
              <a:t>Visi mācekļi</a:t>
            </a:r>
            <a:r>
              <a:rPr lang="lv-LV" sz="2800" dirty="0" smtClean="0"/>
              <a:t> bija</a:t>
            </a:r>
            <a:r>
              <a:rPr lang="lv-LV" sz="2800" dirty="0" smtClean="0"/>
              <a:t> pārāk vāji, lai paši ticētu Kristus augšāmcelšanai.</a:t>
            </a:r>
          </a:p>
          <a:p>
            <a:pPr>
              <a:buFontTx/>
              <a:buChar char="•"/>
            </a:pPr>
            <a:r>
              <a:rPr lang="lv-LV" sz="2800" b="1" dirty="0" smtClean="0"/>
              <a:t>Pilnīga vilšanās</a:t>
            </a:r>
            <a:r>
              <a:rPr lang="lv-LV" sz="2800" dirty="0" smtClean="0"/>
              <a:t>: </a:t>
            </a:r>
            <a:r>
              <a:rPr lang="lv-LV" sz="2800" i="1" dirty="0" smtClean="0"/>
              <a:t>mēs cerējām, ka viņš </a:t>
            </a:r>
            <a:r>
              <a:rPr lang="lv-LV" sz="2800" i="1" dirty="0" err="1" smtClean="0"/>
              <a:t>atpesīs</a:t>
            </a:r>
            <a:r>
              <a:rPr lang="lv-LV" sz="2800" i="1" dirty="0" smtClean="0"/>
              <a:t> Izraēlu</a:t>
            </a:r>
            <a:r>
              <a:rPr lang="lv-LV" sz="2800" dirty="0" smtClean="0"/>
              <a:t>.</a:t>
            </a:r>
          </a:p>
          <a:p>
            <a:pPr>
              <a:buFontTx/>
              <a:buChar char="•"/>
            </a:pPr>
            <a:r>
              <a:rPr lang="lv-LV" sz="2800" dirty="0" smtClean="0"/>
              <a:t>Arī </a:t>
            </a:r>
            <a:r>
              <a:rPr lang="lv-LV" sz="2800" b="1" dirty="0" smtClean="0"/>
              <a:t>mūsu sirdis savā spēkā </a:t>
            </a:r>
            <a:r>
              <a:rPr lang="lv-LV" sz="2800" dirty="0" smtClean="0"/>
              <a:t>ir pārāk </a:t>
            </a:r>
            <a:r>
              <a:rPr lang="lv-LV" sz="2800" b="1" dirty="0" smtClean="0"/>
              <a:t>vājas</a:t>
            </a:r>
            <a:r>
              <a:rPr lang="lv-LV" sz="2800" dirty="0" smtClean="0"/>
              <a:t>, lai </a:t>
            </a:r>
            <a:r>
              <a:rPr lang="lv-LV" sz="2800" b="1" dirty="0" smtClean="0"/>
              <a:t>ticētu augšāmcelšanai</a:t>
            </a:r>
            <a:r>
              <a:rPr lang="lv-LV" sz="2800" dirty="0" smtClean="0"/>
              <a:t>.</a:t>
            </a:r>
          </a:p>
          <a:p>
            <a:pPr>
              <a:buFontTx/>
              <a:buChar char="•"/>
            </a:pPr>
            <a:r>
              <a:rPr lang="lv-LV" sz="2800" dirty="0" smtClean="0"/>
              <a:t>Bet </a:t>
            </a:r>
            <a:r>
              <a:rPr lang="lv-LV" sz="2800" b="1" dirty="0" smtClean="0"/>
              <a:t>Kristus</a:t>
            </a:r>
            <a:r>
              <a:rPr lang="lv-LV" sz="2800" dirty="0" smtClean="0"/>
              <a:t> dara visu </a:t>
            </a:r>
            <a:r>
              <a:rPr lang="lv-LV" sz="2800" b="1" dirty="0" smtClean="0"/>
              <a:t>iespējamo</a:t>
            </a:r>
            <a:r>
              <a:rPr lang="lv-LV" sz="2800" dirty="0" smtClean="0"/>
              <a:t>, lai </a:t>
            </a:r>
            <a:r>
              <a:rPr lang="lv-LV" sz="2800" b="1" dirty="0" smtClean="0"/>
              <a:t>palīdzētu</a:t>
            </a:r>
            <a:r>
              <a:rPr lang="lv-LV" sz="2800" dirty="0" smtClean="0"/>
              <a:t> viņiem </a:t>
            </a:r>
            <a:r>
              <a:rPr lang="lv-LV" sz="2800" b="1" dirty="0" smtClean="0"/>
              <a:t>pārvarēt vājumu </a:t>
            </a:r>
            <a:r>
              <a:rPr lang="lv-LV" sz="2800" dirty="0" smtClean="0"/>
              <a:t>un </a:t>
            </a:r>
            <a:r>
              <a:rPr lang="lv-LV" sz="2800" b="1" dirty="0" smtClean="0"/>
              <a:t>stiprinātu ticību</a:t>
            </a:r>
            <a:r>
              <a:rPr lang="lv-LV" sz="2800" dirty="0" smtClean="0"/>
              <a:t>.</a:t>
            </a:r>
          </a:p>
          <a:p>
            <a:pPr>
              <a:buFontTx/>
              <a:buChar char="•"/>
            </a:pPr>
            <a:r>
              <a:rPr lang="lv-LV" sz="2800" b="1" dirty="0" smtClean="0"/>
              <a:t>Kristus</a:t>
            </a:r>
            <a:r>
              <a:rPr lang="lv-LV" sz="2800" dirty="0" smtClean="0"/>
              <a:t> ar viņiem ir </a:t>
            </a:r>
            <a:r>
              <a:rPr lang="lv-LV" sz="2800" b="1" dirty="0" smtClean="0"/>
              <a:t>ļoti pacietīgs</a:t>
            </a:r>
            <a:r>
              <a:rPr lang="lv-LV" sz="2800" dirty="0" smtClean="0"/>
              <a:t>, jo zina, ka viņi </a:t>
            </a:r>
            <a:r>
              <a:rPr lang="lv-LV" sz="2800" b="1" dirty="0" smtClean="0"/>
              <a:t>nespēj uzreiz visu </a:t>
            </a:r>
            <a:r>
              <a:rPr lang="lv-LV" sz="2800" dirty="0" smtClean="0"/>
              <a:t>dzirdēto </a:t>
            </a:r>
            <a:r>
              <a:rPr lang="lv-LV" sz="2800" b="1" dirty="0" smtClean="0"/>
              <a:t>uztvert</a:t>
            </a:r>
            <a:r>
              <a:rPr lang="lv-LV" sz="2800" dirty="0" smtClean="0"/>
              <a:t> kā </a:t>
            </a:r>
            <a:r>
              <a:rPr lang="lv-LV" sz="2800" b="1" dirty="0" smtClean="0"/>
              <a:t>patiesību</a:t>
            </a:r>
            <a:r>
              <a:rPr lang="lv-LV" sz="2800" dirty="0" smtClean="0"/>
              <a:t>.</a:t>
            </a:r>
          </a:p>
          <a:p>
            <a:pPr>
              <a:buFontTx/>
              <a:buChar char="•"/>
            </a:pPr>
            <a:endParaRPr lang="lv-LV" sz="2800" dirty="0"/>
          </a:p>
        </p:txBody>
      </p:sp>
      <p:pic>
        <p:nvPicPr>
          <p:cNvPr id="24578" name="Picture 2" descr="http://t1.gstatic.com/images?q=tbn:ANd9GcS7cW_cGsjOIfhkR41w7uGFfih4mc8QitFPwIGh_w9bGI7ZzoCY"/>
          <p:cNvPicPr>
            <a:picLocks noChangeAspect="1" noChangeArrowheads="1"/>
          </p:cNvPicPr>
          <p:nvPr/>
        </p:nvPicPr>
        <p:blipFill>
          <a:blip r:embed="rId2" cstate="print"/>
          <a:srcRect/>
          <a:stretch>
            <a:fillRect/>
          </a:stretch>
        </p:blipFill>
        <p:spPr bwMode="auto">
          <a:xfrm>
            <a:off x="6023979" y="1916832"/>
            <a:ext cx="3120021" cy="46531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78"/>
                                        </p:tgtEl>
                                        <p:attrNameLst>
                                          <p:attrName>style.visibility</p:attrName>
                                        </p:attrNameLst>
                                      </p:cBhvr>
                                      <p:to>
                                        <p:strVal val="visible"/>
                                      </p:to>
                                    </p:set>
                                    <p:animEffect transition="in" filter="fade">
                                      <p:cBhvr>
                                        <p:cTn id="11" dur="2000"/>
                                        <p:tgtEl>
                                          <p:spTgt spid="245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dirty="0" smtClean="0"/>
              <a:t>    25 Un Viņš tiem sacīja: "Ak, jūs nesaprātīgie un sirdī kūtrie ticēt visam, ko runājuši pravieši! 26 Vai Kristum tā nevajadzēja ciest un ieiet savā godībā?" 27 Un, iesākdams no Mozus un visiem praviešiem, viņš tiem izskaidroja, kas visos Rakstos sacīts par viņu.</a:t>
            </a:r>
            <a:endParaRPr lang="lv-LV" i="1" dirty="0" smtClean="0"/>
          </a:p>
        </p:txBody>
      </p:sp>
      <p:sp>
        <p:nvSpPr>
          <p:cNvPr id="7" name="Rectangle 6"/>
          <p:cNvSpPr>
            <a:spLocks noChangeArrowheads="1"/>
          </p:cNvSpPr>
          <p:nvPr/>
        </p:nvSpPr>
        <p:spPr bwMode="auto">
          <a:xfrm>
            <a:off x="0" y="1700808"/>
            <a:ext cx="5652120" cy="5262979"/>
          </a:xfrm>
          <a:prstGeom prst="rect">
            <a:avLst/>
          </a:prstGeom>
          <a:noFill/>
          <a:ln w="9525">
            <a:noFill/>
            <a:miter lim="800000"/>
            <a:headEnd/>
            <a:tailEnd/>
          </a:ln>
        </p:spPr>
        <p:txBody>
          <a:bodyPr wrap="square">
            <a:spAutoFit/>
          </a:bodyPr>
          <a:lstStyle/>
          <a:p>
            <a:pPr>
              <a:buFontTx/>
              <a:buChar char="•"/>
            </a:pPr>
            <a:r>
              <a:rPr lang="lv-LV" sz="2800" dirty="0"/>
              <a:t>Jēzus viņus </a:t>
            </a:r>
            <a:r>
              <a:rPr lang="lv-LV" sz="2800" b="1" dirty="0"/>
              <a:t>nobar</a:t>
            </a:r>
            <a:r>
              <a:rPr lang="lv-LV" sz="2800" dirty="0"/>
              <a:t> par viņu </a:t>
            </a:r>
            <a:r>
              <a:rPr lang="lv-LV" sz="2800" b="1" dirty="0"/>
              <a:t>neticību</a:t>
            </a:r>
            <a:r>
              <a:rPr lang="lv-LV" sz="2800" dirty="0"/>
              <a:t>, vai tad </a:t>
            </a:r>
            <a:r>
              <a:rPr lang="lv-LV" sz="2800" dirty="0" smtClean="0"/>
              <a:t>jūs </a:t>
            </a:r>
            <a:r>
              <a:rPr lang="lv-LV" sz="2800" b="1" dirty="0" smtClean="0"/>
              <a:t>neatceraties</a:t>
            </a:r>
            <a:r>
              <a:rPr lang="lv-LV" sz="2800" dirty="0" smtClean="0"/>
              <a:t>, </a:t>
            </a:r>
            <a:r>
              <a:rPr lang="lv-LV" sz="2800" dirty="0"/>
              <a:t>ko </a:t>
            </a:r>
            <a:r>
              <a:rPr lang="lv-LV" sz="2800" b="1" dirty="0" smtClean="0"/>
              <a:t>pravieši</a:t>
            </a:r>
            <a:r>
              <a:rPr lang="lv-LV" sz="2800" dirty="0" smtClean="0"/>
              <a:t> ir </a:t>
            </a:r>
            <a:r>
              <a:rPr lang="lv-LV" sz="2800" b="1" dirty="0" smtClean="0"/>
              <a:t>mācījuši</a:t>
            </a:r>
            <a:r>
              <a:rPr lang="lv-LV" sz="2800" dirty="0" smtClean="0"/>
              <a:t>?</a:t>
            </a:r>
          </a:p>
          <a:p>
            <a:pPr>
              <a:buFontTx/>
              <a:buChar char="•"/>
            </a:pPr>
            <a:r>
              <a:rPr lang="lv-LV" sz="2800" dirty="0" smtClean="0"/>
              <a:t>Visiem </a:t>
            </a:r>
            <a:r>
              <a:rPr lang="lv-LV" sz="2800" b="1" dirty="0" smtClean="0"/>
              <a:t>kristiešiem</a:t>
            </a:r>
            <a:r>
              <a:rPr lang="lv-LV" sz="2800" dirty="0" smtClean="0"/>
              <a:t>, kas sākuši </a:t>
            </a:r>
            <a:r>
              <a:rPr lang="lv-LV" sz="2800" b="1" dirty="0" smtClean="0"/>
              <a:t>ticēt</a:t>
            </a:r>
            <a:r>
              <a:rPr lang="lv-LV" sz="2800" dirty="0" smtClean="0"/>
              <a:t>, tomēr </a:t>
            </a:r>
            <a:r>
              <a:rPr lang="lv-LV" sz="2800" b="1" dirty="0" smtClean="0"/>
              <a:t>paliek grēcīgs vājums</a:t>
            </a:r>
            <a:r>
              <a:rPr lang="lv-LV" sz="2800" dirty="0" smtClean="0"/>
              <a:t>, </a:t>
            </a:r>
            <a:r>
              <a:rPr lang="lv-LV" sz="2800" b="1" dirty="0" smtClean="0"/>
              <a:t>neizpratne</a:t>
            </a:r>
            <a:r>
              <a:rPr lang="lv-LV" sz="2800" dirty="0" smtClean="0"/>
              <a:t>, kuru </a:t>
            </a:r>
            <a:r>
              <a:rPr lang="lv-LV" sz="2800" b="1" dirty="0" smtClean="0"/>
              <a:t>Kristus</a:t>
            </a:r>
            <a:r>
              <a:rPr lang="lv-LV" sz="2800" dirty="0" smtClean="0"/>
              <a:t> </a:t>
            </a:r>
            <a:r>
              <a:rPr lang="lv-LV" sz="2800" b="1" dirty="0" smtClean="0"/>
              <a:t>panes</a:t>
            </a:r>
            <a:r>
              <a:rPr lang="lv-LV" sz="2800" dirty="0" smtClean="0"/>
              <a:t> un </a:t>
            </a:r>
            <a:r>
              <a:rPr lang="lv-LV" sz="2800" b="1" dirty="0" smtClean="0"/>
              <a:t>pieļauj</a:t>
            </a:r>
            <a:r>
              <a:rPr lang="lv-LV" sz="2800" dirty="0" smtClean="0"/>
              <a:t>, bet </a:t>
            </a:r>
            <a:r>
              <a:rPr lang="lv-LV" sz="2800" b="1" dirty="0" smtClean="0"/>
              <a:t>ar laiku </a:t>
            </a:r>
            <a:r>
              <a:rPr lang="lv-LV" sz="2800" dirty="0" smtClean="0"/>
              <a:t>tiem </a:t>
            </a:r>
            <a:r>
              <a:rPr lang="lv-LV" sz="2800" b="1" dirty="0" smtClean="0"/>
              <a:t>jātiek novērstiem</a:t>
            </a:r>
            <a:r>
              <a:rPr lang="lv-LV" sz="2800" dirty="0" smtClean="0"/>
              <a:t>. </a:t>
            </a:r>
          </a:p>
          <a:p>
            <a:pPr>
              <a:buFontTx/>
              <a:buChar char="•"/>
            </a:pPr>
            <a:r>
              <a:rPr lang="lv-LV" sz="2800" dirty="0" smtClean="0"/>
              <a:t>Visi </a:t>
            </a:r>
            <a:r>
              <a:rPr lang="lv-LV" sz="2800" b="1" dirty="0" smtClean="0"/>
              <a:t>mācekļi</a:t>
            </a:r>
            <a:r>
              <a:rPr lang="lv-LV" sz="2800" dirty="0" smtClean="0"/>
              <a:t> ir </a:t>
            </a:r>
            <a:r>
              <a:rPr lang="lv-LV" sz="2800" b="1" dirty="0" smtClean="0"/>
              <a:t>maldījušies</a:t>
            </a:r>
            <a:r>
              <a:rPr lang="lv-LV" sz="2800" dirty="0" smtClean="0"/>
              <a:t>, bet mums </a:t>
            </a:r>
            <a:r>
              <a:rPr lang="lv-LV" sz="2800" b="1" dirty="0" smtClean="0"/>
              <a:t>jāraugās</a:t>
            </a:r>
            <a:r>
              <a:rPr lang="lv-LV" sz="2800" dirty="0" smtClean="0"/>
              <a:t> uz </a:t>
            </a:r>
            <a:r>
              <a:rPr lang="lv-LV" sz="2800" b="1" dirty="0" smtClean="0"/>
              <a:t>Dieva vārdu</a:t>
            </a:r>
            <a:r>
              <a:rPr lang="lv-LV" sz="2800" dirty="0" smtClean="0"/>
              <a:t>, tas ir </a:t>
            </a:r>
            <a:r>
              <a:rPr lang="lv-LV" sz="2800" b="1" dirty="0" smtClean="0"/>
              <a:t>pilnīgi drošs </a:t>
            </a:r>
            <a:r>
              <a:rPr lang="lv-LV" sz="2800" dirty="0" smtClean="0"/>
              <a:t>un </a:t>
            </a:r>
            <a:r>
              <a:rPr lang="lv-LV" sz="2800" b="1" dirty="0" smtClean="0"/>
              <a:t>nevar</a:t>
            </a:r>
            <a:r>
              <a:rPr lang="lv-LV" sz="2800" dirty="0" smtClean="0"/>
              <a:t> mūs </a:t>
            </a:r>
            <a:r>
              <a:rPr lang="lv-LV" sz="2800" b="1" dirty="0" smtClean="0"/>
              <a:t>pievilt</a:t>
            </a:r>
            <a:r>
              <a:rPr lang="lv-LV" sz="2800" dirty="0" smtClean="0"/>
              <a:t>. </a:t>
            </a:r>
            <a:r>
              <a:rPr lang="lv-LV" sz="2800" dirty="0" smtClean="0"/>
              <a:t> </a:t>
            </a:r>
            <a:endParaRPr lang="lv-LV" sz="2800" dirty="0"/>
          </a:p>
        </p:txBody>
      </p:sp>
      <p:pic>
        <p:nvPicPr>
          <p:cNvPr id="22530" name="Picture 2" descr="http://4.bp.blogspot.com/-mXpBrSqOBzE/T4PfnBYt4JI/AAAAAAAACA0/cZVvXo3KOww/s1600/emmaus-1.gif"/>
          <p:cNvPicPr>
            <a:picLocks noChangeAspect="1" noChangeArrowheads="1"/>
          </p:cNvPicPr>
          <p:nvPr/>
        </p:nvPicPr>
        <p:blipFill>
          <a:blip r:embed="rId2" cstate="print"/>
          <a:srcRect l="11250" r="8750"/>
          <a:stretch>
            <a:fillRect/>
          </a:stretch>
        </p:blipFill>
        <p:spPr bwMode="auto">
          <a:xfrm>
            <a:off x="5436096" y="2132856"/>
            <a:ext cx="3707904" cy="42862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2530"/>
                                        </p:tgtEl>
                                        <p:attrNameLst>
                                          <p:attrName>style.visibility</p:attrName>
                                        </p:attrNameLst>
                                      </p:cBhvr>
                                      <p:to>
                                        <p:strVal val="visible"/>
                                      </p:to>
                                    </p:set>
                                    <p:animEffect transition="in" filter="fade">
                                      <p:cBhvr>
                                        <p:cTn id="11" dur="2000"/>
                                        <p:tgtEl>
                                          <p:spTgt spid="2253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476672"/>
            <a:ext cx="6732240" cy="6494085"/>
          </a:xfrm>
          <a:prstGeom prst="rect">
            <a:avLst/>
          </a:prstGeom>
          <a:noFill/>
          <a:ln w="9525">
            <a:noFill/>
            <a:miter lim="800000"/>
            <a:headEnd/>
            <a:tailEnd/>
          </a:ln>
        </p:spPr>
        <p:txBody>
          <a:bodyPr wrap="square">
            <a:spAutoFit/>
          </a:bodyPr>
          <a:lstStyle/>
          <a:p>
            <a:pPr>
              <a:buFontTx/>
              <a:buChar char="•"/>
            </a:pPr>
            <a:r>
              <a:rPr lang="lv-LV" sz="3200" dirty="0" smtClean="0"/>
              <a:t>Lai gan </a:t>
            </a:r>
            <a:r>
              <a:rPr lang="lv-LV" sz="3200" b="1" dirty="0" smtClean="0"/>
              <a:t>mācekļi netic augšāmcelšanai</a:t>
            </a:r>
            <a:r>
              <a:rPr lang="lv-LV" sz="3200" dirty="0" smtClean="0"/>
              <a:t>, visas viņu   </a:t>
            </a:r>
            <a:r>
              <a:rPr lang="lv-LV" sz="3200" b="1" dirty="0" smtClean="0"/>
              <a:t>raizes</a:t>
            </a:r>
            <a:r>
              <a:rPr lang="lv-LV" sz="3200" dirty="0" smtClean="0"/>
              <a:t> </a:t>
            </a:r>
            <a:r>
              <a:rPr lang="lv-LV" sz="3200" b="1" dirty="0" smtClean="0"/>
              <a:t>vēl joprojām </a:t>
            </a:r>
            <a:r>
              <a:rPr lang="lv-LV" sz="3200" dirty="0" smtClean="0"/>
              <a:t>ir par </a:t>
            </a:r>
            <a:r>
              <a:rPr lang="lv-LV" sz="3200" b="1" dirty="0" smtClean="0"/>
              <a:t>Kristu</a:t>
            </a:r>
            <a:r>
              <a:rPr lang="lv-LV" sz="3200" dirty="0" smtClean="0"/>
              <a:t>.</a:t>
            </a:r>
          </a:p>
          <a:p>
            <a:pPr>
              <a:buFontTx/>
              <a:buChar char="•"/>
            </a:pPr>
            <a:r>
              <a:rPr lang="lv-LV" sz="3200" b="1" dirty="0" smtClean="0"/>
              <a:t>Jēzus</a:t>
            </a:r>
            <a:r>
              <a:rPr lang="lv-LV" sz="3200" dirty="0" smtClean="0"/>
              <a:t> sāk viņiem </a:t>
            </a:r>
            <a:r>
              <a:rPr lang="lv-LV" sz="3200" b="1" dirty="0" smtClean="0"/>
              <a:t>sludināt</a:t>
            </a:r>
            <a:r>
              <a:rPr lang="lv-LV" sz="3200" dirty="0" smtClean="0"/>
              <a:t> </a:t>
            </a:r>
            <a:r>
              <a:rPr lang="lv-LV" sz="3200" b="1" dirty="0" smtClean="0"/>
              <a:t>brīnišķīgu sprediķi </a:t>
            </a:r>
            <a:r>
              <a:rPr lang="lv-LV" sz="3200" dirty="0" smtClean="0"/>
              <a:t>tieši par to,    par ko viņi </a:t>
            </a:r>
            <a:r>
              <a:rPr lang="lv-LV" sz="3200" b="1" dirty="0" smtClean="0"/>
              <a:t>raizējas</a:t>
            </a:r>
            <a:r>
              <a:rPr lang="lv-LV" sz="3200" dirty="0" smtClean="0"/>
              <a:t> – </a:t>
            </a:r>
            <a:r>
              <a:rPr lang="lv-LV" sz="3200" b="1" dirty="0" smtClean="0"/>
              <a:t>Kristu</a:t>
            </a:r>
            <a:r>
              <a:rPr lang="lv-LV" sz="3200" dirty="0" smtClean="0"/>
              <a:t>.</a:t>
            </a:r>
          </a:p>
          <a:p>
            <a:pPr>
              <a:buFontTx/>
              <a:buChar char="•"/>
            </a:pPr>
            <a:r>
              <a:rPr lang="lv-LV" sz="3200" b="1" dirty="0" smtClean="0"/>
              <a:t>Klausoties</a:t>
            </a:r>
            <a:r>
              <a:rPr lang="lv-LV" sz="3200" dirty="0" smtClean="0"/>
              <a:t> šo sprediķi </a:t>
            </a:r>
            <a:r>
              <a:rPr lang="lv-LV" sz="3200" b="1" dirty="0" smtClean="0"/>
              <a:t>2</a:t>
            </a:r>
            <a:r>
              <a:rPr lang="lv-LV" sz="3200" dirty="0" smtClean="0"/>
              <a:t> </a:t>
            </a:r>
            <a:r>
              <a:rPr lang="lv-LV" sz="3200" b="1" dirty="0" smtClean="0"/>
              <a:t>mācekļu sirdis </a:t>
            </a:r>
            <a:r>
              <a:rPr lang="lv-LV" sz="3200" dirty="0" smtClean="0"/>
              <a:t>vairs n</a:t>
            </a:r>
            <a:r>
              <a:rPr lang="lv-LV" sz="3200" b="1" dirty="0" smtClean="0"/>
              <a:t>evar palikt cietas </a:t>
            </a:r>
            <a:r>
              <a:rPr lang="lv-LV" sz="3200" dirty="0" smtClean="0"/>
              <a:t>un viņi </a:t>
            </a:r>
            <a:r>
              <a:rPr lang="lv-LV" sz="3200" b="1" dirty="0" smtClean="0"/>
              <a:t>sāk ticēt uz Kristu augšāmcelšanos</a:t>
            </a:r>
            <a:r>
              <a:rPr lang="lv-LV" sz="3200" dirty="0" smtClean="0"/>
              <a:t> pirms viņi </a:t>
            </a:r>
            <a:r>
              <a:rPr lang="lv-LV" sz="3200" b="1" dirty="0" smtClean="0"/>
              <a:t>Jēzu </a:t>
            </a:r>
            <a:r>
              <a:rPr lang="lv-LV" sz="3200" dirty="0" smtClean="0"/>
              <a:t> ir </a:t>
            </a:r>
            <a:r>
              <a:rPr lang="lv-LV" sz="3200" b="1" dirty="0" smtClean="0"/>
              <a:t>atpazinuši</a:t>
            </a:r>
            <a:r>
              <a:rPr lang="lv-LV" sz="3200" dirty="0" smtClean="0"/>
              <a:t> </a:t>
            </a:r>
            <a:r>
              <a:rPr lang="lv-LV" sz="3200" dirty="0" smtClean="0"/>
              <a:t>savām </a:t>
            </a:r>
            <a:r>
              <a:rPr lang="lv-LV" sz="3200" b="1" dirty="0" smtClean="0"/>
              <a:t>acīm</a:t>
            </a:r>
            <a:r>
              <a:rPr lang="lv-LV" sz="3200" dirty="0" smtClean="0"/>
              <a:t>.</a:t>
            </a:r>
          </a:p>
          <a:p>
            <a:pPr>
              <a:buFontTx/>
              <a:buChar char="•"/>
            </a:pPr>
            <a:r>
              <a:rPr lang="lv-LV" sz="3200" dirty="0" smtClean="0"/>
              <a:t>Tāpat arī </a:t>
            </a:r>
            <a:r>
              <a:rPr lang="lv-LV" sz="3200" b="1" dirty="0" smtClean="0"/>
              <a:t>mēs</a:t>
            </a:r>
            <a:r>
              <a:rPr lang="lv-LV" sz="3200" dirty="0" smtClean="0"/>
              <a:t>, kas </a:t>
            </a:r>
            <a:r>
              <a:rPr lang="lv-LV" sz="3200" b="1" dirty="0" smtClean="0"/>
              <a:t>ticam Kristum</a:t>
            </a:r>
            <a:r>
              <a:rPr lang="lv-LV" sz="3200" dirty="0" smtClean="0"/>
              <a:t>, reiz </a:t>
            </a:r>
            <a:r>
              <a:rPr lang="lv-LV" sz="3200" b="1" dirty="0" smtClean="0"/>
              <a:t>redzēsim Viņu paradīzē</a:t>
            </a:r>
            <a:r>
              <a:rPr lang="lv-LV" sz="3200" dirty="0" smtClean="0"/>
              <a:t>.</a:t>
            </a:r>
          </a:p>
        </p:txBody>
      </p:sp>
      <p:pic>
        <p:nvPicPr>
          <p:cNvPr id="5" name="Picture 9"/>
          <p:cNvPicPr>
            <a:picLocks noChangeAspect="1" noChangeArrowheads="1"/>
          </p:cNvPicPr>
          <p:nvPr/>
        </p:nvPicPr>
        <p:blipFill>
          <a:blip r:embed="rId2" cstate="print"/>
          <a:srcRect/>
          <a:stretch>
            <a:fillRect/>
          </a:stretch>
        </p:blipFill>
        <p:spPr bwMode="auto">
          <a:xfrm>
            <a:off x="6084168" y="692696"/>
            <a:ext cx="3059832" cy="2880320"/>
          </a:xfrm>
          <a:prstGeom prst="rect">
            <a:avLst/>
          </a:prstGeom>
          <a:ln>
            <a:noFill/>
          </a:ln>
          <a:effectLst>
            <a:softEdge rad="112500"/>
          </a:effectLst>
        </p:spPr>
      </p:pic>
      <p:pic>
        <p:nvPicPr>
          <p:cNvPr id="6" name="Picture 5"/>
          <p:cNvPicPr>
            <a:picLocks noChangeAspect="1" noChangeArrowheads="1"/>
          </p:cNvPicPr>
          <p:nvPr/>
        </p:nvPicPr>
        <p:blipFill>
          <a:blip r:embed="rId3" cstate="print"/>
          <a:srcRect/>
          <a:stretch>
            <a:fillRect/>
          </a:stretch>
        </p:blipFill>
        <p:spPr bwMode="auto">
          <a:xfrm>
            <a:off x="6372200" y="4149080"/>
            <a:ext cx="2771800" cy="2422923"/>
          </a:xfrm>
          <a:prstGeom prst="rect">
            <a:avLst/>
          </a:prstGeom>
          <a:ln>
            <a:noFill/>
          </a:ln>
          <a:effectLst>
            <a:softEdge rad="112500"/>
          </a:effectLst>
        </p:spPr>
      </p:pic>
      <p:sp>
        <p:nvSpPr>
          <p:cNvPr id="8" name="Rectangle 3"/>
          <p:cNvSpPr txBox="1">
            <a:spLocks noChangeArrowheads="1"/>
          </p:cNvSpPr>
          <p:nvPr/>
        </p:nvSpPr>
        <p:spPr bwMode="auto">
          <a:xfrm>
            <a:off x="-36512" y="116632"/>
            <a:ext cx="9144000" cy="51221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lgn="ctr">
              <a:lnSpc>
                <a:spcPct val="80000"/>
              </a:lnSpc>
              <a:spcBef>
                <a:spcPct val="20000"/>
              </a:spcBef>
            </a:pPr>
            <a:r>
              <a:rPr lang="lv-LV" sz="3200" i="1" kern="0" dirty="0" smtClean="0">
                <a:latin typeface="+mn-lt"/>
              </a:rPr>
              <a:t>Tātad ticība nāk no </a:t>
            </a:r>
            <a:r>
              <a:rPr lang="lv-LV" sz="3200" i="1" kern="0" dirty="0" smtClean="0">
                <a:latin typeface="+mn-lt"/>
              </a:rPr>
              <a:t>sludināšanas (Rom.10:17)</a:t>
            </a:r>
            <a:endParaRPr lang="lv-LV" sz="3200" i="1" kern="0" dirty="0" smtClean="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 presetClass="entr" presetSubtype="4"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500"/>
                            </p:stCondLst>
                            <p:childTnLst>
                              <p:par>
                                <p:cTn id="13" presetID="9" presetClass="entr" presetSubtype="0" fill="hold" nodeType="afterEffect">
                                  <p:stCondLst>
                                    <p:cond delay="2000"/>
                                  </p:stCondLst>
                                  <p:childTnLst>
                                    <p:set>
                                      <p:cBhvr>
                                        <p:cTn id="14" dur="1" fill="hold">
                                          <p:stCondLst>
                                            <p:cond delay="0"/>
                                          </p:stCondLst>
                                        </p:cTn>
                                        <p:tgtEl>
                                          <p:spTgt spid="6"/>
                                        </p:tgtEl>
                                        <p:attrNameLst>
                                          <p:attrName>style.visibility</p:attrName>
                                        </p:attrNameLst>
                                      </p:cBhvr>
                                      <p:to>
                                        <p:strVal val="visible"/>
                                      </p:to>
                                    </p:set>
                                    <p:animEffect transition="in" filter="dissolve">
                                      <p:cBhvr>
                                        <p:cTn id="15" dur="500"/>
                                        <p:tgtEl>
                                          <p:spTgt spid="6"/>
                                        </p:tgtEl>
                                      </p:cBhvr>
                                    </p:animEffect>
                                  </p:childTnLst>
                                </p:cTn>
                              </p:par>
                            </p:childTnLst>
                          </p:cTn>
                        </p:par>
                        <p:par>
                          <p:cTn id="16" fill="hold">
                            <p:stCondLst>
                              <p:cond delay="50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55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60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6500"/>
                            </p:stCondLst>
                            <p:childTnLst>
                              <p:par>
                                <p:cTn id="32" presetID="2" presetClass="entr" presetSubtype="4" fill="hold" nodeType="afterEffect">
                                  <p:stCondLst>
                                    <p:cond delay="0"/>
                                  </p:stCondLst>
                                  <p:childTnLst>
                                    <p:set>
                                      <p:cBhvr>
                                        <p:cTn id="33" dur="1" fill="hold">
                                          <p:stCondLst>
                                            <p:cond delay="0"/>
                                          </p:stCondLst>
                                        </p:cTn>
                                        <p:tgtEl>
                                          <p:spTgt spid="7">
                                            <p:txEl>
                                              <p:pRg st="3" end="3"/>
                                            </p:txEl>
                                          </p:spTgt>
                                        </p:tgtEl>
                                        <p:attrNameLst>
                                          <p:attrName>style.visibility</p:attrName>
                                        </p:attrNameLst>
                                      </p:cBhvr>
                                      <p:to>
                                        <p:strVal val="visible"/>
                                      </p:to>
                                    </p:set>
                                    <p:anim calcmode="lin" valueType="num">
                                      <p:cBhvr additive="base">
                                        <p:cTn id="34"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descr="The Dynamite of God and the Lie of Time | Holy spirit, Holy ghost, Christ"/>
          <p:cNvPicPr>
            <a:picLocks noChangeAspect="1" noChangeArrowheads="1"/>
          </p:cNvPicPr>
          <p:nvPr/>
        </p:nvPicPr>
        <p:blipFill>
          <a:blip r:embed="rId2" cstate="print"/>
          <a:srcRect l="16760" t="5085" r="12475"/>
          <a:stretch>
            <a:fillRect/>
          </a:stretch>
        </p:blipFill>
        <p:spPr bwMode="auto">
          <a:xfrm>
            <a:off x="6407696" y="1340768"/>
            <a:ext cx="2736304" cy="3096344"/>
          </a:xfrm>
          <a:prstGeom prst="rect">
            <a:avLst/>
          </a:prstGeom>
          <a:ln>
            <a:noFill/>
          </a:ln>
          <a:effectLst>
            <a:softEdge rad="112500"/>
          </a:effectLst>
        </p:spPr>
      </p:pic>
      <p:sp>
        <p:nvSpPr>
          <p:cNvPr id="10243" name="Rectangle 2"/>
          <p:cNvSpPr>
            <a:spLocks noGrp="1" noChangeArrowheads="1"/>
          </p:cNvSpPr>
          <p:nvPr>
            <p:ph type="title" idx="4294967295"/>
          </p:nvPr>
        </p:nvSpPr>
        <p:spPr>
          <a:xfrm>
            <a:off x="0" y="0"/>
            <a:ext cx="9144000" cy="692696"/>
          </a:xfrm>
        </p:spPr>
        <p:txBody>
          <a:bodyPr/>
          <a:lstStyle/>
          <a:p>
            <a:pPr eaLnBrk="1" hangingPunct="1"/>
            <a:r>
              <a:rPr lang="lv-LV" b="1" dirty="0" smtClean="0">
                <a:solidFill>
                  <a:schemeClr val="tx1"/>
                </a:solidFill>
              </a:rPr>
              <a:t>Bībele un Svētais Gars</a:t>
            </a:r>
            <a:endParaRPr lang="lv-LV" b="1" dirty="0" smtClean="0">
              <a:solidFill>
                <a:schemeClr val="tx1"/>
              </a:solidFill>
            </a:endParaRPr>
          </a:p>
        </p:txBody>
      </p:sp>
      <p:sp>
        <p:nvSpPr>
          <p:cNvPr id="7" name="Rectangle 6"/>
          <p:cNvSpPr>
            <a:spLocks noChangeArrowheads="1"/>
          </p:cNvSpPr>
          <p:nvPr/>
        </p:nvSpPr>
        <p:spPr bwMode="auto">
          <a:xfrm>
            <a:off x="0" y="692696"/>
            <a:ext cx="7452320" cy="6093976"/>
          </a:xfrm>
          <a:prstGeom prst="rect">
            <a:avLst/>
          </a:prstGeom>
          <a:noFill/>
          <a:ln w="9525">
            <a:noFill/>
            <a:miter lim="800000"/>
            <a:headEnd/>
            <a:tailEnd/>
          </a:ln>
        </p:spPr>
        <p:txBody>
          <a:bodyPr wrap="square">
            <a:spAutoFit/>
          </a:bodyPr>
          <a:lstStyle/>
          <a:p>
            <a:pPr>
              <a:lnSpc>
                <a:spcPts val="3600"/>
              </a:lnSpc>
              <a:buFontTx/>
              <a:buChar char="•"/>
            </a:pPr>
            <a:r>
              <a:rPr lang="lv-LV" sz="3200" b="1" dirty="0" smtClean="0"/>
              <a:t>Mozus grāmatās </a:t>
            </a:r>
            <a:r>
              <a:rPr lang="lv-LV" sz="3200" dirty="0" smtClean="0"/>
              <a:t>ir </a:t>
            </a:r>
            <a:r>
              <a:rPr lang="lv-LV" sz="3200" b="1" dirty="0" smtClean="0"/>
              <a:t>maz par Kristu</a:t>
            </a:r>
            <a:r>
              <a:rPr lang="lv-LV" sz="3200" dirty="0" smtClean="0"/>
              <a:t>.</a:t>
            </a:r>
          </a:p>
          <a:p>
            <a:pPr>
              <a:lnSpc>
                <a:spcPts val="3600"/>
              </a:lnSpc>
              <a:buFontTx/>
              <a:buChar char="•"/>
            </a:pPr>
            <a:r>
              <a:rPr lang="lv-LV" sz="3200" b="1" dirty="0" smtClean="0"/>
              <a:t>Jūdi</a:t>
            </a:r>
            <a:r>
              <a:rPr lang="lv-LV" sz="3200" dirty="0" smtClean="0"/>
              <a:t> taču </a:t>
            </a:r>
            <a:r>
              <a:rPr lang="lv-LV" sz="3200" b="1" dirty="0" smtClean="0"/>
              <a:t>daudz</a:t>
            </a:r>
            <a:r>
              <a:rPr lang="lv-LV" sz="3200" dirty="0" smtClean="0"/>
              <a:t> </a:t>
            </a:r>
            <a:r>
              <a:rPr lang="lv-LV" sz="3200" dirty="0" smtClean="0"/>
              <a:t>tās </a:t>
            </a:r>
            <a:r>
              <a:rPr lang="lv-LV" sz="3200" b="1" dirty="0" smtClean="0"/>
              <a:t>lasījuši</a:t>
            </a:r>
            <a:r>
              <a:rPr lang="lv-LV" sz="3200" dirty="0" smtClean="0"/>
              <a:t>, bet </a:t>
            </a:r>
            <a:r>
              <a:rPr lang="lv-LV" sz="3200" dirty="0" smtClean="0"/>
              <a:t>nav </a:t>
            </a:r>
            <a:r>
              <a:rPr lang="lv-LV" sz="3200" b="1" dirty="0" smtClean="0"/>
              <a:t>saskatījuši Kristu</a:t>
            </a:r>
            <a:r>
              <a:rPr lang="lv-LV" sz="3200" dirty="0" smtClean="0"/>
              <a:t>.</a:t>
            </a:r>
          </a:p>
          <a:p>
            <a:pPr>
              <a:lnSpc>
                <a:spcPts val="3600"/>
              </a:lnSpc>
              <a:buFontTx/>
              <a:buChar char="•"/>
            </a:pPr>
            <a:r>
              <a:rPr lang="lv-LV" sz="3200" b="1" dirty="0" smtClean="0"/>
              <a:t>Bībele</a:t>
            </a:r>
            <a:r>
              <a:rPr lang="lv-LV" sz="3200" dirty="0" smtClean="0"/>
              <a:t> ir tāda </a:t>
            </a:r>
            <a:r>
              <a:rPr lang="lv-LV" sz="3200" b="1" dirty="0" smtClean="0"/>
              <a:t>grāmata</a:t>
            </a:r>
            <a:r>
              <a:rPr lang="lv-LV" sz="3200" dirty="0" smtClean="0"/>
              <a:t>, kam </a:t>
            </a:r>
            <a:r>
              <a:rPr lang="lv-LV" sz="3200" b="1" dirty="0" smtClean="0"/>
              <a:t>nepieciešama</a:t>
            </a:r>
            <a:r>
              <a:rPr lang="lv-LV" sz="3200" dirty="0" smtClean="0"/>
              <a:t> ne tikai </a:t>
            </a:r>
            <a:r>
              <a:rPr lang="lv-LV" sz="3200" b="1" dirty="0" smtClean="0"/>
              <a:t>lasīšana</a:t>
            </a:r>
            <a:r>
              <a:rPr lang="lv-LV" sz="3200" dirty="0" smtClean="0"/>
              <a:t> un </a:t>
            </a:r>
            <a:r>
              <a:rPr lang="lv-LV" sz="3200" b="1" dirty="0" smtClean="0"/>
              <a:t>sludināšana</a:t>
            </a:r>
            <a:r>
              <a:rPr lang="lv-LV" sz="3200" dirty="0" smtClean="0"/>
              <a:t>, bet arī </a:t>
            </a:r>
            <a:r>
              <a:rPr lang="lv-LV" sz="3200" b="1" dirty="0" smtClean="0"/>
              <a:t>īstais </a:t>
            </a:r>
            <a:r>
              <a:rPr lang="lv-LV" sz="3200" b="1" dirty="0" smtClean="0"/>
              <a:t>skaidrotājs</a:t>
            </a:r>
            <a:r>
              <a:rPr lang="lv-LV" sz="3200" dirty="0" smtClean="0"/>
              <a:t> </a:t>
            </a:r>
            <a:r>
              <a:rPr lang="lv-LV" sz="3200" dirty="0" smtClean="0"/>
              <a:t>– </a:t>
            </a:r>
            <a:r>
              <a:rPr lang="lv-LV" sz="3200" b="1" dirty="0" smtClean="0"/>
              <a:t>Sv. Gara </a:t>
            </a:r>
            <a:r>
              <a:rPr lang="lv-LV" sz="3200" b="1" dirty="0" smtClean="0"/>
              <a:t>atklāsme</a:t>
            </a:r>
            <a:r>
              <a:rPr lang="lv-LV" sz="3200" dirty="0" smtClean="0"/>
              <a:t>.</a:t>
            </a:r>
          </a:p>
          <a:p>
            <a:pPr>
              <a:lnSpc>
                <a:spcPts val="3600"/>
              </a:lnSpc>
              <a:buFontTx/>
              <a:buChar char="•"/>
            </a:pPr>
            <a:r>
              <a:rPr lang="lv-LV" sz="3200" b="1" dirty="0" smtClean="0"/>
              <a:t>Bībeli</a:t>
            </a:r>
            <a:r>
              <a:rPr lang="lv-LV" sz="3200" dirty="0" smtClean="0"/>
              <a:t> nav </a:t>
            </a:r>
            <a:r>
              <a:rPr lang="lv-LV" sz="3200" b="1" dirty="0" smtClean="0"/>
              <a:t>iespējams</a:t>
            </a:r>
            <a:r>
              <a:rPr lang="lv-LV" sz="3200" dirty="0" smtClean="0"/>
              <a:t> aptvert ar </a:t>
            </a:r>
            <a:r>
              <a:rPr lang="lv-LV" sz="3200" b="1" dirty="0" smtClean="0"/>
              <a:t>prātu</a:t>
            </a:r>
            <a:r>
              <a:rPr lang="lv-LV" sz="3200" dirty="0" smtClean="0"/>
              <a:t>.</a:t>
            </a:r>
            <a:endParaRPr lang="lv-LV" sz="3200" dirty="0" smtClean="0"/>
          </a:p>
          <a:p>
            <a:pPr>
              <a:lnSpc>
                <a:spcPts val="3600"/>
              </a:lnSpc>
              <a:buFontTx/>
              <a:buChar char="•"/>
            </a:pPr>
            <a:r>
              <a:rPr lang="lv-LV" sz="3200" b="1" dirty="0" smtClean="0"/>
              <a:t>Svētā Gara atklāsmei</a:t>
            </a:r>
            <a:r>
              <a:rPr lang="lv-LV" sz="3200" dirty="0" smtClean="0"/>
              <a:t> ir arī </a:t>
            </a:r>
            <a:r>
              <a:rPr lang="lv-LV" sz="3200" b="1" dirty="0" smtClean="0"/>
              <a:t>vajadzīgi</a:t>
            </a:r>
            <a:r>
              <a:rPr lang="lv-LV" sz="3200" dirty="0" smtClean="0"/>
              <a:t> īsti </a:t>
            </a:r>
            <a:r>
              <a:rPr lang="lv-LV" sz="3200" b="1" dirty="0" smtClean="0"/>
              <a:t>mācekļi</a:t>
            </a:r>
            <a:r>
              <a:rPr lang="lv-LV" sz="3200" dirty="0" smtClean="0"/>
              <a:t>, kas </a:t>
            </a:r>
            <a:r>
              <a:rPr lang="lv-LV" sz="3200" b="1" dirty="0" smtClean="0"/>
              <a:t>nav stūrgalvīgi gudrinieki</a:t>
            </a:r>
            <a:r>
              <a:rPr lang="lv-LV" sz="3200" dirty="0" smtClean="0"/>
              <a:t>, kas sevi </a:t>
            </a:r>
            <a:r>
              <a:rPr lang="lv-LV" sz="3200" b="1" dirty="0" smtClean="0"/>
              <a:t>uzskata</a:t>
            </a:r>
            <a:r>
              <a:rPr lang="lv-LV" sz="3200" dirty="0" smtClean="0"/>
              <a:t> par </a:t>
            </a:r>
            <a:r>
              <a:rPr lang="lv-LV" sz="3200" b="1" dirty="0" smtClean="0"/>
              <a:t>meistariem</a:t>
            </a:r>
            <a:r>
              <a:rPr lang="lv-LV" sz="3200" dirty="0" smtClean="0"/>
              <a:t>, bet kas </a:t>
            </a:r>
            <a:r>
              <a:rPr lang="lv-LV" sz="3200" b="1" dirty="0" smtClean="0"/>
              <a:t>labprāt ieklausās Kristus mācībā </a:t>
            </a:r>
            <a:r>
              <a:rPr lang="lv-LV" sz="3200" dirty="0" smtClean="0"/>
              <a:t>un </a:t>
            </a:r>
            <a:r>
              <a:rPr lang="lv-LV" sz="3200" b="1" dirty="0" smtClean="0"/>
              <a:t>gudrībā</a:t>
            </a:r>
            <a:r>
              <a:rPr lang="lv-LV" sz="3200" dirty="0" smtClean="0"/>
              <a:t>.</a:t>
            </a:r>
            <a:endParaRPr lang="lv-LV"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2436</TotalTime>
  <Words>1676</Words>
  <Application>Microsoft Office PowerPoint</Application>
  <PresentationFormat>On-screen Show (4:3)</PresentationFormat>
  <Paragraphs>63</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Lk.24:13-35 Ceļā uz Emavu</vt:lpstr>
      <vt:lpstr>Lk.24:13-35 Ceļā uz Emavu</vt:lpstr>
      <vt:lpstr>Slide 3</vt:lpstr>
      <vt:lpstr>Slide 4</vt:lpstr>
      <vt:lpstr>Slide 5</vt:lpstr>
      <vt:lpstr>Slide 6</vt:lpstr>
      <vt:lpstr>Slide 7</vt:lpstr>
      <vt:lpstr>Slide 8</vt:lpstr>
      <vt:lpstr>Bībele un Svētais Gars</vt:lpstr>
      <vt:lpstr>Kuras rakstu vietas Jēzus lietoja?</vt:lpstr>
      <vt:lpstr>Dieva vārda spēks</vt:lpstr>
      <vt:lpstr>Slide 12</vt:lpstr>
      <vt:lpstr>Slide 13</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115</cp:revision>
  <dcterms:created xsi:type="dcterms:W3CDTF">2010-10-07T14:46:11Z</dcterms:created>
  <dcterms:modified xsi:type="dcterms:W3CDTF">2021-04-25T13:04:34Z</dcterms:modified>
</cp:coreProperties>
</file>