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wmf" ContentType="image/x-w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notesMasterIdLst>
    <p:notesMasterId r:id="rId60"/>
  </p:notesMasterIdLst>
  <p:sldIdLst>
    <p:sldId id="256" r:id="rId2"/>
    <p:sldId id="536" r:id="rId3"/>
    <p:sldId id="537" r:id="rId4"/>
    <p:sldId id="576" r:id="rId5"/>
    <p:sldId id="699" r:id="rId6"/>
    <p:sldId id="581" r:id="rId7"/>
    <p:sldId id="546" r:id="rId8"/>
    <p:sldId id="763" r:id="rId9"/>
    <p:sldId id="412" r:id="rId10"/>
    <p:sldId id="436" r:id="rId11"/>
    <p:sldId id="413" r:id="rId12"/>
    <p:sldId id="437" r:id="rId13"/>
    <p:sldId id="703" r:id="rId14"/>
    <p:sldId id="417" r:id="rId15"/>
    <p:sldId id="419" r:id="rId16"/>
    <p:sldId id="420" r:id="rId17"/>
    <p:sldId id="421" r:id="rId18"/>
    <p:sldId id="762" r:id="rId19"/>
    <p:sldId id="422" r:id="rId20"/>
    <p:sldId id="423" r:id="rId21"/>
    <p:sldId id="424" r:id="rId22"/>
    <p:sldId id="669" r:id="rId23"/>
    <p:sldId id="448" r:id="rId24"/>
    <p:sldId id="765" r:id="rId25"/>
    <p:sldId id="670" r:id="rId26"/>
    <p:sldId id="444" r:id="rId27"/>
    <p:sldId id="446" r:id="rId28"/>
    <p:sldId id="439" r:id="rId29"/>
    <p:sldId id="441" r:id="rId30"/>
    <p:sldId id="764" r:id="rId31"/>
    <p:sldId id="426" r:id="rId32"/>
    <p:sldId id="427" r:id="rId33"/>
    <p:sldId id="371" r:id="rId34"/>
    <p:sldId id="428" r:id="rId35"/>
    <p:sldId id="583" r:id="rId36"/>
    <p:sldId id="449" r:id="rId37"/>
    <p:sldId id="622" r:id="rId38"/>
    <p:sldId id="597" r:id="rId39"/>
    <p:sldId id="598" r:id="rId40"/>
    <p:sldId id="599" r:id="rId41"/>
    <p:sldId id="705" r:id="rId42"/>
    <p:sldId id="602" r:id="rId43"/>
    <p:sldId id="603" r:id="rId44"/>
    <p:sldId id="671" r:id="rId45"/>
    <p:sldId id="604" r:id="rId46"/>
    <p:sldId id="605" r:id="rId47"/>
    <p:sldId id="620" r:id="rId48"/>
    <p:sldId id="607" r:id="rId49"/>
    <p:sldId id="619" r:id="rId50"/>
    <p:sldId id="672" r:id="rId51"/>
    <p:sldId id="608" r:id="rId52"/>
    <p:sldId id="621" r:id="rId53"/>
    <p:sldId id="609" r:id="rId54"/>
    <p:sldId id="610" r:id="rId55"/>
    <p:sldId id="611" r:id="rId56"/>
    <p:sldId id="612" r:id="rId57"/>
    <p:sldId id="613" r:id="rId58"/>
    <p:sldId id="784" r:id="rId5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902" autoAdjust="0"/>
    <p:restoredTop sz="94553" autoAdjust="0"/>
  </p:normalViewPr>
  <p:slideViewPr>
    <p:cSldViewPr>
      <p:cViewPr>
        <p:scale>
          <a:sx n="70" d="100"/>
          <a:sy n="70" d="100"/>
        </p:scale>
        <p:origin x="2136" y="824"/>
      </p:cViewPr>
      <p:guideLst>
        <p:guide orient="horz" pos="2160"/>
        <p:guide pos="2880"/>
      </p:guideLst>
    </p:cSldViewPr>
  </p:slideViewPr>
  <p:outlineViewPr>
    <p:cViewPr>
      <p:scale>
        <a:sx n="33" d="100"/>
        <a:sy n="33" d="100"/>
      </p:scale>
      <p:origin x="0" y="3936"/>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theme" Target="theme/theme1.xml"/><Relationship Id="rId64" Type="http://schemas.openxmlformats.org/officeDocument/2006/relationships/tableStyles" Target="tableStyle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notesMaster" Target="notesMasters/notesMaster1.xml"/><Relationship Id="rId61" Type="http://schemas.openxmlformats.org/officeDocument/2006/relationships/presProps" Target="presProps.xml"/><Relationship Id="rId62" Type="http://schemas.openxmlformats.org/officeDocument/2006/relationships/viewProps" Target="view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04C894C-7D25-4028-9765-FC62D31CFDDC}" type="datetimeFigureOut">
              <a:rPr lang="en-US" smtClean="0"/>
              <a:pPr/>
              <a:t>10/21/17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25FDEF1-29E0-4AFF-9F44-7653B9250169}" type="slidenum">
              <a:rPr lang="en-US" smtClean="0"/>
              <a:pPr/>
              <a:t>‹#›</a:t>
            </a:fld>
            <a:endParaRPr lang="en-US"/>
          </a:p>
        </p:txBody>
      </p:sp>
    </p:spTree>
    <p:extLst>
      <p:ext uri="{BB962C8B-B14F-4D97-AF65-F5344CB8AC3E}">
        <p14:creationId xmlns:p14="http://schemas.microsoft.com/office/powerpoint/2010/main" val="13172494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9394" name="Rectangle 1"/>
          <p:cNvSpPr txBox="1">
            <a:spLocks noGrp="1" noRot="1" noChangeAspect="1" noChangeArrowheads="1" noTextEdit="1"/>
          </p:cNvSpPr>
          <p:nvPr>
            <p:ph type="sldImg"/>
          </p:nvPr>
        </p:nvSpPr>
        <p:spPr>
          <a:xfrm>
            <a:off x="1143000" y="695325"/>
            <a:ext cx="4572000" cy="3429000"/>
          </a:xfrm>
          <a:solidFill>
            <a:srgbClr val="FFFFFF"/>
          </a:solidFill>
          <a:ln>
            <a:solidFill>
              <a:srgbClr val="000000"/>
            </a:solidFill>
            <a:miter lim="800000"/>
            <a:headEnd/>
            <a:tailEnd/>
          </a:ln>
        </p:spPr>
      </p:sp>
      <p:sp>
        <p:nvSpPr>
          <p:cNvPr id="59395" name="Rectangle 2"/>
          <p:cNvSpPr txBox="1">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FAA26D3D-D897-4be2-8F04-BA451C77F1D7}">
              <ma14:placeholderFlag xmlns:ma14="http://schemas.microsoft.com/office/mac/drawingml/2011/main" val="1"/>
            </a:ext>
          </a:extLst>
        </p:spPr>
        <p:txBody>
          <a:bodyPr wrap="none" anchor="ctr"/>
          <a:lstStyle/>
          <a:p>
            <a:endParaRPr lang="lv-LV" altLang="ru-RU">
              <a:latin typeface="Times New Roman" charset="0"/>
            </a:endParaRPr>
          </a:p>
        </p:txBody>
      </p:sp>
    </p:spTree>
    <p:extLst>
      <p:ext uri="{BB962C8B-B14F-4D97-AF65-F5344CB8AC3E}">
        <p14:creationId xmlns:p14="http://schemas.microsoft.com/office/powerpoint/2010/main" val="16886788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Rot="1" noChangeAspect="1" noChangeArrowheads="1" noTextEdit="1"/>
          </p:cNvSpPr>
          <p:nvPr>
            <p:ph type="sldImg"/>
          </p:nvPr>
        </p:nvSpPr>
        <p:spPr>
          <a:ln cap="flat"/>
        </p:spPr>
      </p:sp>
      <p:sp>
        <p:nvSpPr>
          <p:cNvPr id="158723" name="Rectangle 3"/>
          <p:cNvSpPr>
            <a:spLocks noGrp="1" noChangeArrowheads="1"/>
          </p:cNvSpPr>
          <p:nvPr>
            <p:ph type="body" idx="1"/>
          </p:nvPr>
        </p:nvSpPr>
        <p:spPr>
          <a:noFill/>
          <a:ln w="9525"/>
        </p:spPr>
        <p:txBody>
          <a:bodyPr/>
          <a:lstStyle/>
          <a:p>
            <a:pPr eaLnBrk="1" hangingPunct="1">
              <a:lnSpc>
                <a:spcPct val="89000"/>
              </a:lnSpc>
            </a:pPr>
            <a:endParaRPr lang="lv-LV" smtClean="0"/>
          </a:p>
        </p:txBody>
      </p:sp>
    </p:spTree>
    <p:extLst>
      <p:ext uri="{BB962C8B-B14F-4D97-AF65-F5344CB8AC3E}">
        <p14:creationId xmlns:p14="http://schemas.microsoft.com/office/powerpoint/2010/main" val="6033119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Grp="1" noRot="1" noChangeAspect="1" noChangeArrowheads="1" noTextEdit="1"/>
          </p:cNvSpPr>
          <p:nvPr>
            <p:ph type="sldImg"/>
          </p:nvPr>
        </p:nvSpPr>
        <p:spPr>
          <a:ln cap="flat"/>
        </p:spPr>
      </p:sp>
      <p:sp>
        <p:nvSpPr>
          <p:cNvPr id="159747" name="Rectangle 3"/>
          <p:cNvSpPr>
            <a:spLocks noGrp="1" noChangeArrowheads="1"/>
          </p:cNvSpPr>
          <p:nvPr>
            <p:ph type="body" idx="1"/>
          </p:nvPr>
        </p:nvSpPr>
        <p:spPr>
          <a:noFill/>
          <a:ln w="9525"/>
        </p:spPr>
        <p:txBody>
          <a:bodyPr/>
          <a:lstStyle/>
          <a:p>
            <a:pPr eaLnBrk="1" hangingPunct="1">
              <a:lnSpc>
                <a:spcPct val="89000"/>
              </a:lnSpc>
            </a:pPr>
            <a:endParaRPr lang="lv-LV" smtClean="0"/>
          </a:p>
        </p:txBody>
      </p:sp>
    </p:spTree>
    <p:extLst>
      <p:ext uri="{BB962C8B-B14F-4D97-AF65-F5344CB8AC3E}">
        <p14:creationId xmlns:p14="http://schemas.microsoft.com/office/powerpoint/2010/main" val="15932764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2706" name="Rectangle 1"/>
          <p:cNvSpPr txBox="1">
            <a:spLocks noGrp="1" noRot="1" noChangeAspect="1" noChangeArrowheads="1" noTextEdit="1"/>
          </p:cNvSpPr>
          <p:nvPr>
            <p:ph type="sldImg"/>
          </p:nvPr>
        </p:nvSpPr>
        <p:spPr>
          <a:xfrm>
            <a:off x="1143000" y="695325"/>
            <a:ext cx="4572000" cy="3429000"/>
          </a:xfrm>
          <a:solidFill>
            <a:srgbClr val="FFFFFF"/>
          </a:solidFill>
          <a:ln>
            <a:solidFill>
              <a:srgbClr val="000000"/>
            </a:solidFill>
            <a:miter lim="800000"/>
            <a:headEnd/>
            <a:tailEnd/>
          </a:ln>
        </p:spPr>
      </p:sp>
      <p:sp>
        <p:nvSpPr>
          <p:cNvPr id="72707" name="Rectangle 2"/>
          <p:cNvSpPr txBox="1">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FAA26D3D-D897-4be2-8F04-BA451C77F1D7}">
              <ma14:placeholderFlag xmlns:ma14="http://schemas.microsoft.com/office/mac/drawingml/2011/main" val="1"/>
            </a:ext>
          </a:extLst>
        </p:spPr>
        <p:txBody>
          <a:bodyPr wrap="none" anchor="ctr"/>
          <a:lstStyle/>
          <a:p>
            <a:endParaRPr lang="lv-LV" altLang="ru-RU">
              <a:latin typeface="Times New Roman" charset="0"/>
            </a:endParaRPr>
          </a:p>
        </p:txBody>
      </p:sp>
    </p:spTree>
    <p:extLst>
      <p:ext uri="{BB962C8B-B14F-4D97-AF65-F5344CB8AC3E}">
        <p14:creationId xmlns:p14="http://schemas.microsoft.com/office/powerpoint/2010/main" val="4079536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25FDEF1-29E0-4AFF-9F44-7653B9250169}" type="slidenum">
              <a:rPr lang="en-US" smtClean="0"/>
              <a:pPr/>
              <a:t>32</a:t>
            </a:fld>
            <a:endParaRPr lang="en-US"/>
          </a:p>
        </p:txBody>
      </p:sp>
    </p:spTree>
    <p:extLst>
      <p:ext uri="{BB962C8B-B14F-4D97-AF65-F5344CB8AC3E}">
        <p14:creationId xmlns:p14="http://schemas.microsoft.com/office/powerpoint/2010/main" val="12230116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183E708-17F4-48CA-9BC2-3A4120061F28}" type="slidenum">
              <a:rPr lang="en-US" smtClean="0"/>
              <a:pPr/>
              <a:t>33</a:t>
            </a:fld>
            <a:endParaRPr lang="en-US"/>
          </a:p>
        </p:txBody>
      </p:sp>
    </p:spTree>
    <p:extLst>
      <p:ext uri="{BB962C8B-B14F-4D97-AF65-F5344CB8AC3E}">
        <p14:creationId xmlns:p14="http://schemas.microsoft.com/office/powerpoint/2010/main" val="15903119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lv-LV" sz="1200" b="0" dirty="0" smtClean="0"/>
              <a:t>ASV gadā </a:t>
            </a:r>
            <a:r>
              <a:rPr lang="en-US" sz="1200" b="0" dirty="0" smtClean="0"/>
              <a:t>  </a:t>
            </a:r>
            <a:r>
              <a:rPr lang="en-US" sz="1200" b="0" dirty="0" smtClean="0">
                <a:cs typeface="Calibri"/>
              </a:rPr>
              <a:t>̴</a:t>
            </a:r>
            <a:r>
              <a:rPr lang="lv-LV" sz="1200" b="0" dirty="0" smtClean="0"/>
              <a:t> </a:t>
            </a:r>
            <a:r>
              <a:rPr lang="lv-LV" sz="1200" b="0" dirty="0" smtClean="0">
                <a:effectLst/>
              </a:rPr>
              <a:t>17 000 gadījumi ,47</a:t>
            </a:r>
            <a:r>
              <a:rPr lang="en-US" sz="1200" b="0" dirty="0" smtClean="0">
                <a:effectLst/>
              </a:rPr>
              <a:t> </a:t>
            </a:r>
            <a:r>
              <a:rPr lang="lv-LV" sz="1200" b="0" dirty="0" smtClean="0">
                <a:effectLst/>
              </a:rPr>
              <a:t>% meklē palīdzību pēc 24 stundām, 25</a:t>
            </a:r>
            <a:r>
              <a:rPr lang="en-US" sz="1200" b="0" dirty="0" smtClean="0">
                <a:effectLst/>
              </a:rPr>
              <a:t> </a:t>
            </a:r>
            <a:r>
              <a:rPr lang="lv-LV" sz="1200" b="0" dirty="0" smtClean="0">
                <a:effectLst/>
              </a:rPr>
              <a:t>%</a:t>
            </a:r>
            <a:r>
              <a:rPr lang="en-US" sz="1200" b="0" dirty="0" smtClean="0">
                <a:effectLst/>
              </a:rPr>
              <a:t> </a:t>
            </a:r>
            <a:r>
              <a:rPr lang="lv-LV" sz="1200" b="0" dirty="0" smtClean="0">
                <a:effectLst/>
              </a:rPr>
              <a:t>meklē palīdzību pēc 1 mēneša</a:t>
            </a:r>
          </a:p>
          <a:p>
            <a:endParaRPr lang="en-US" dirty="0"/>
          </a:p>
        </p:txBody>
      </p:sp>
      <p:sp>
        <p:nvSpPr>
          <p:cNvPr id="4" name="Slide Number Placeholder 3"/>
          <p:cNvSpPr>
            <a:spLocks noGrp="1"/>
          </p:cNvSpPr>
          <p:nvPr>
            <p:ph type="sldNum" sz="quarter" idx="10"/>
          </p:nvPr>
        </p:nvSpPr>
        <p:spPr/>
        <p:txBody>
          <a:bodyPr/>
          <a:lstStyle/>
          <a:p>
            <a:fld id="{C25FDEF1-29E0-4AFF-9F44-7653B9250169}" type="slidenum">
              <a:rPr lang="en-US" smtClean="0"/>
              <a:pPr/>
              <a:t>37</a:t>
            </a:fld>
            <a:endParaRPr lang="en-US"/>
          </a:p>
        </p:txBody>
      </p:sp>
    </p:spTree>
    <p:extLst>
      <p:ext uri="{BB962C8B-B14F-4D97-AF65-F5344CB8AC3E}">
        <p14:creationId xmlns:p14="http://schemas.microsoft.com/office/powerpoint/2010/main" val="7906831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lv-LV" dirty="0" smtClean="0"/>
              <a:t>Drošība stāv pāri visam.</a:t>
            </a:r>
            <a:endParaRPr lang="en-US" dirty="0"/>
          </a:p>
        </p:txBody>
      </p:sp>
      <p:sp>
        <p:nvSpPr>
          <p:cNvPr id="4" name="Slide Number Placeholder 3"/>
          <p:cNvSpPr>
            <a:spLocks noGrp="1"/>
          </p:cNvSpPr>
          <p:nvPr>
            <p:ph type="sldNum" sz="quarter" idx="10"/>
          </p:nvPr>
        </p:nvSpPr>
        <p:spPr/>
        <p:txBody>
          <a:bodyPr/>
          <a:lstStyle/>
          <a:p>
            <a:fld id="{C25FDEF1-29E0-4AFF-9F44-7653B9250169}" type="slidenum">
              <a:rPr lang="en-US" smtClean="0"/>
              <a:pPr/>
              <a:t>43</a:t>
            </a:fld>
            <a:endParaRPr lang="en-US"/>
          </a:p>
        </p:txBody>
      </p:sp>
    </p:spTree>
    <p:extLst>
      <p:ext uri="{BB962C8B-B14F-4D97-AF65-F5344CB8AC3E}">
        <p14:creationId xmlns:p14="http://schemas.microsoft.com/office/powerpoint/2010/main" val="3830456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3970" name="Rectangle 1"/>
          <p:cNvSpPr txBox="1">
            <a:spLocks noGrp="1" noRot="1" noChangeAspect="1" noChangeArrowheads="1" noTextEdit="1"/>
          </p:cNvSpPr>
          <p:nvPr>
            <p:ph type="sldImg"/>
          </p:nvPr>
        </p:nvSpPr>
        <p:spPr>
          <a:xfrm>
            <a:off x="1588" y="0"/>
            <a:ext cx="1587" cy="1588"/>
          </a:xfrm>
          <a:solidFill>
            <a:srgbClr val="FFFFFF"/>
          </a:solidFill>
          <a:ln>
            <a:solidFill>
              <a:srgbClr val="000000"/>
            </a:solidFill>
            <a:miter lim="800000"/>
            <a:headEnd/>
            <a:tailEnd/>
          </a:ln>
        </p:spPr>
      </p:sp>
      <p:sp>
        <p:nvSpPr>
          <p:cNvPr id="83971" name="Rectangle 2"/>
          <p:cNvSpPr txBox="1">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FAA26D3D-D897-4be2-8F04-BA451C77F1D7}">
              <ma14:placeholderFlag xmlns:ma14="http://schemas.microsoft.com/office/mac/drawingml/2011/main" val="1"/>
            </a:ext>
          </a:extLst>
        </p:spPr>
        <p:txBody>
          <a:bodyPr wrap="none" anchor="ctr"/>
          <a:lstStyle/>
          <a:p>
            <a:endParaRPr lang="lv-LV" altLang="ru-RU">
              <a:latin typeface="Times New Roman" charset="0"/>
            </a:endParaRPr>
          </a:p>
        </p:txBody>
      </p:sp>
    </p:spTree>
    <p:extLst>
      <p:ext uri="{BB962C8B-B14F-4D97-AF65-F5344CB8AC3E}">
        <p14:creationId xmlns:p14="http://schemas.microsoft.com/office/powerpoint/2010/main" val="16929118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1"/>
      </p:bgRef>
    </p:bg>
    <p:spTree>
      <p:nvGrpSpPr>
        <p:cNvPr id="1" name=""/>
        <p:cNvGrpSpPr/>
        <p:nvPr/>
      </p:nvGrpSpPr>
      <p:grpSpPr>
        <a:xfrm>
          <a:off x="0" y="0"/>
          <a:ext cx="0" cy="0"/>
          <a:chOff x="0" y="0"/>
          <a:chExt cx="0" cy="0"/>
        </a:xfrm>
      </p:grpSpPr>
      <p:sp>
        <p:nvSpPr>
          <p:cNvPr id="8" name="Rectangle 7"/>
          <p:cNvSpPr/>
          <p:nvPr/>
        </p:nvSpPr>
        <p:spPr>
          <a:xfrm flipH="1">
            <a:off x="2667000" y="0"/>
            <a:ext cx="6477000" cy="6858000"/>
          </a:xfrm>
          <a:prstGeom prst="rect">
            <a:avLst/>
          </a:prstGeom>
          <a:blipFill>
            <a:blip r:embed="rId2"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Straight Connector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Title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en-US" smtClean="0"/>
              <a:t>Click to edit Master title style</a:t>
            </a:r>
            <a:endParaRPr kumimoji="0" lang="en-US"/>
          </a:p>
        </p:txBody>
      </p:sp>
      <p:sp>
        <p:nvSpPr>
          <p:cNvPr id="25" name="Subtitle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31" name="Date Placeholder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1BE1FB29-849B-4D14-A8E8-03228EFCE0E8}" type="datetimeFigureOut">
              <a:rPr lang="en-US" smtClean="0"/>
              <a:pPr/>
              <a:t>10/21/17</a:t>
            </a:fld>
            <a:endParaRPr lang="en-US"/>
          </a:p>
        </p:txBody>
      </p:sp>
      <p:sp>
        <p:nvSpPr>
          <p:cNvPr id="18" name="Footer Placeholder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en-US"/>
          </a:p>
        </p:txBody>
      </p:sp>
      <p:sp>
        <p:nvSpPr>
          <p:cNvPr id="29" name="Slide Number Placeholder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C8753F42-3E59-4ACB-B31A-FC0DED6999F3}"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BE1FB29-849B-4D14-A8E8-03228EFCE0E8}" type="datetimeFigureOut">
              <a:rPr lang="en-US" smtClean="0"/>
              <a:pPr/>
              <a:t>10/21/17</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C8753F42-3E59-4ACB-B31A-FC0DED6999F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274955"/>
            <a:ext cx="1524000" cy="5851525"/>
          </a:xfrm>
        </p:spPr>
        <p:txBody>
          <a:bodyPr vert="eaVert" ancho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2"/>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242816" y="6557946"/>
            <a:ext cx="2002464" cy="226902"/>
          </a:xfrm>
        </p:spPr>
        <p:txBody>
          <a:bodyPr/>
          <a:lstStyle>
            <a:extLst/>
          </a:lstStyle>
          <a:p>
            <a:fld id="{1BE1FB29-849B-4D14-A8E8-03228EFCE0E8}" type="datetimeFigureOut">
              <a:rPr lang="en-US" smtClean="0"/>
              <a:pPr/>
              <a:t>10/21/17</a:t>
            </a:fld>
            <a:endParaRPr lang="en-US"/>
          </a:p>
        </p:txBody>
      </p:sp>
      <p:sp>
        <p:nvSpPr>
          <p:cNvPr id="5" name="Footer Placeholder 4"/>
          <p:cNvSpPr>
            <a:spLocks noGrp="1"/>
          </p:cNvSpPr>
          <p:nvPr>
            <p:ph type="ftr" sz="quarter" idx="11"/>
          </p:nvPr>
        </p:nvSpPr>
        <p:spPr>
          <a:xfrm>
            <a:off x="457200" y="6556248"/>
            <a:ext cx="3657600" cy="228600"/>
          </a:xfrm>
        </p:spPr>
        <p:txBody>
          <a:bodyPr/>
          <a:lstStyle>
            <a:extLst/>
          </a:lstStyle>
          <a:p>
            <a:endParaRPr lang="en-US"/>
          </a:p>
        </p:txBody>
      </p:sp>
      <p:sp>
        <p:nvSpPr>
          <p:cNvPr id="6" name="Slide Number Placeholder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C8753F42-3E59-4ACB-B31A-FC0DED6999F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BE1FB29-849B-4D14-A8E8-03228EFCE0E8}" type="datetimeFigureOut">
              <a:rPr lang="en-US" smtClean="0"/>
              <a:pPr/>
              <a:t>10/21/17</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C8753F42-3E59-4ACB-B31A-FC0DED6999F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1BE1FB29-849B-4D14-A8E8-03228EFCE0E8}" type="datetimeFigureOut">
              <a:rPr lang="en-US" smtClean="0"/>
              <a:pPr/>
              <a:t>10/21/17</a:t>
            </a:fld>
            <a:endParaRPr lang="en-US"/>
          </a:p>
        </p:txBody>
      </p:sp>
      <p:sp>
        <p:nvSpPr>
          <p:cNvPr id="5" name="Footer Placeholder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en-US"/>
          </a:p>
        </p:txBody>
      </p:sp>
      <p:sp>
        <p:nvSpPr>
          <p:cNvPr id="6" name="Slide Number Placeholder 5"/>
          <p:cNvSpPr>
            <a:spLocks noGrp="1"/>
          </p:cNvSpPr>
          <p:nvPr>
            <p:ph type="sldNum" sz="quarter" idx="12"/>
          </p:nvPr>
        </p:nvSpPr>
        <p:spPr>
          <a:xfrm>
            <a:off x="6733952" y="6555112"/>
            <a:ext cx="588336" cy="228600"/>
          </a:xfrm>
        </p:spPr>
        <p:txBody>
          <a:bodyPr/>
          <a:lstStyle>
            <a:extLst/>
          </a:lstStyle>
          <a:p>
            <a:fld id="{C8753F42-3E59-4ACB-B31A-FC0DED6999F3}"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BE1FB29-849B-4D14-A8E8-03228EFCE0E8}" type="datetimeFigureOut">
              <a:rPr lang="en-US" smtClean="0"/>
              <a:pPr/>
              <a:t>10/21/17</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C8753F42-3E59-4ACB-B31A-FC0DED6999F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1BE1FB29-849B-4D14-A8E8-03228EFCE0E8}" type="datetimeFigureOut">
              <a:rPr lang="en-US" smtClean="0"/>
              <a:pPr/>
              <a:t>10/21/17</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C8753F42-3E59-4ACB-B31A-FC0DED6999F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1BE1FB29-849B-4D14-A8E8-03228EFCE0E8}" type="datetimeFigureOut">
              <a:rPr lang="en-US" smtClean="0"/>
              <a:pPr/>
              <a:t>10/21/17</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C8753F42-3E59-4ACB-B31A-FC0DED6999F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extLst/>
          </a:lstStyle>
          <a:p>
            <a:fld id="{1BE1FB29-849B-4D14-A8E8-03228EFCE0E8}" type="datetimeFigureOut">
              <a:rPr lang="en-US" smtClean="0"/>
              <a:pPr/>
              <a:t>10/21/17</a:t>
            </a:fld>
            <a:endParaRPr lang="en-US"/>
          </a:p>
        </p:txBody>
      </p:sp>
      <p:sp>
        <p:nvSpPr>
          <p:cNvPr id="3" name="Footer Placeholder 2"/>
          <p:cNvSpPr>
            <a:spLocks noGrp="1"/>
          </p:cNvSpPr>
          <p:nvPr>
            <p:ph type="ftr" sz="quarter" idx="11"/>
          </p:nvPr>
        </p:nvSpPr>
        <p:spPr/>
        <p:txBody>
          <a:bodyPr/>
          <a:lstStyle>
            <a:lvl1pPr>
              <a:defRPr>
                <a:solidFill>
                  <a:schemeClr val="tx2"/>
                </a:solidFill>
              </a:defRPr>
            </a:lvl1pPr>
            <a:extLst/>
          </a:lstStyle>
          <a:p>
            <a:endParaRPr lang="en-US"/>
          </a:p>
        </p:txBody>
      </p:sp>
      <p:sp>
        <p:nvSpPr>
          <p:cNvPr id="4" name="Slide Number Placeholder 3"/>
          <p:cNvSpPr>
            <a:spLocks noGrp="1"/>
          </p:cNvSpPr>
          <p:nvPr>
            <p:ph type="sldNum" sz="quarter" idx="12"/>
          </p:nvPr>
        </p:nvSpPr>
        <p:spPr/>
        <p:txBody>
          <a:bodyPr/>
          <a:lstStyle>
            <a:extLst/>
          </a:lstStyle>
          <a:p>
            <a:fld id="{C8753F42-3E59-4ACB-B31A-FC0DED6999F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BE1FB29-849B-4D14-A8E8-03228EFCE0E8}" type="datetimeFigureOut">
              <a:rPr lang="en-US" smtClean="0"/>
              <a:pPr/>
              <a:t>10/21/17</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C8753F42-3E59-4ACB-B31A-FC0DED6999F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2"/>
      </p:bgRef>
    </p:bg>
    <p:spTree>
      <p:nvGrpSpPr>
        <p:cNvPr id="1" name=""/>
        <p:cNvGrpSpPr/>
        <p:nvPr/>
      </p:nvGrpSpPr>
      <p:grpSpPr>
        <a:xfrm>
          <a:off x="0" y="0"/>
          <a:ext cx="0" cy="0"/>
          <a:chOff x="0" y="0"/>
          <a:chExt cx="0" cy="0"/>
        </a:xfrm>
      </p:grpSpPr>
      <p:sp>
        <p:nvSpPr>
          <p:cNvPr id="8" name="Rectangle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en-US" smtClean="0"/>
              <a:t>Click to edit Master title style</a:t>
            </a:r>
            <a:endParaRPr kumimoji="0" lang="en-US" dirty="0"/>
          </a:p>
        </p:txBody>
      </p:sp>
      <p:sp>
        <p:nvSpPr>
          <p:cNvPr id="4" name="Text Placeholder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n-US" smtClean="0"/>
              <a:t>Click to edit Master text styles</a:t>
            </a:r>
          </a:p>
        </p:txBody>
      </p:sp>
      <p:sp>
        <p:nvSpPr>
          <p:cNvPr id="5" name="Date Placeholder 4"/>
          <p:cNvSpPr>
            <a:spLocks noGrp="1"/>
          </p:cNvSpPr>
          <p:nvPr>
            <p:ph type="dt" sz="half" idx="10"/>
          </p:nvPr>
        </p:nvSpPr>
        <p:spPr/>
        <p:txBody>
          <a:bodyPr/>
          <a:lstStyle>
            <a:extLst/>
          </a:lstStyle>
          <a:p>
            <a:fld id="{1BE1FB29-849B-4D14-A8E8-03228EFCE0E8}" type="datetimeFigureOut">
              <a:rPr lang="en-US" smtClean="0"/>
              <a:pPr/>
              <a:t>10/21/17</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C8753F42-3E59-4ACB-B31A-FC0DED6999F3}" type="slidenum">
              <a:rPr lang="en-US" smtClean="0"/>
              <a:pPr/>
              <a:t>‹#›</a:t>
            </a:fld>
            <a:endParaRPr lang="en-US"/>
          </a:p>
        </p:txBody>
      </p:sp>
      <p:sp>
        <p:nvSpPr>
          <p:cNvPr id="10" name="Picture Placeholder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en-US" smtClean="0"/>
              <a:t>Click icon to add picture</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flipH="1">
            <a:off x="8153400" y="0"/>
            <a:ext cx="990600" cy="6858000"/>
          </a:xfrm>
          <a:prstGeom prst="rect">
            <a:avLst/>
          </a:prstGeom>
          <a:blipFill>
            <a:blip r:embed="rId13"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Title Placeholder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en-US" smtClean="0"/>
              <a:t>Click to edit Master title style</a:t>
            </a:r>
            <a:endParaRPr kumimoji="0" lang="en-US"/>
          </a:p>
        </p:txBody>
      </p:sp>
      <p:sp>
        <p:nvSpPr>
          <p:cNvPr id="31" name="Text Placeholder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7" name="Date Placeholder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1BE1FB29-849B-4D14-A8E8-03228EFCE0E8}" type="datetimeFigureOut">
              <a:rPr lang="en-US" smtClean="0"/>
              <a:pPr/>
              <a:t>10/21/17</a:t>
            </a:fld>
            <a:endParaRPr lang="en-US"/>
          </a:p>
        </p:txBody>
      </p:sp>
      <p:sp>
        <p:nvSpPr>
          <p:cNvPr id="4" name="Footer Placeholder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en-US"/>
          </a:p>
        </p:txBody>
      </p:sp>
      <p:sp>
        <p:nvSpPr>
          <p:cNvPr id="16" name="Slide Number Placeholder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C8753F42-3E59-4ACB-B31A-FC0DED6999F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 Id="rId3" Type="http://schemas.openxmlformats.org/officeDocument/2006/relationships/image" Target="../media/image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w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png"/><Relationship Id="rId3" Type="http://schemas.openxmlformats.org/officeDocument/2006/relationships/image" Target="../media/image10.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11.wm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12.wmf"/></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 Id="rId3" Type="http://schemas.openxmlformats.org/officeDocument/2006/relationships/image" Target="../media/image1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5.jpeg"/><Relationship Id="rId4" Type="http://schemas.openxmlformats.org/officeDocument/2006/relationships/image" Target="../media/image16.jpeg"/><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19.png"/><Relationship Id="rId5" Type="http://schemas.openxmlformats.org/officeDocument/2006/relationships/image" Target="../media/image20.png"/><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21.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2.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3.png"/><Relationship Id="rId3" Type="http://schemas.openxmlformats.org/officeDocument/2006/relationships/image" Target="../media/image24.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jpe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6.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33600" y="533400"/>
            <a:ext cx="6338668" cy="2868168"/>
          </a:xfrm>
        </p:spPr>
        <p:txBody>
          <a:bodyPr/>
          <a:lstStyle/>
          <a:p>
            <a:r>
              <a:rPr lang="lv-LV" dirty="0" smtClean="0"/>
              <a:t>BĒRNU UN ZĪDAIŅU ATDZĪVINĀŠANA - 2015</a:t>
            </a:r>
            <a:endParaRPr lang="en-US" dirty="0"/>
          </a:p>
        </p:txBody>
      </p:sp>
      <p:sp>
        <p:nvSpPr>
          <p:cNvPr id="3" name="Subtitle 2"/>
          <p:cNvSpPr>
            <a:spLocks noGrp="1"/>
          </p:cNvSpPr>
          <p:nvPr>
            <p:ph type="subTitle" idx="1"/>
          </p:nvPr>
        </p:nvSpPr>
        <p:spPr/>
        <p:txBody>
          <a:bodyPr/>
          <a:lstStyle/>
          <a:p>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391400" cy="609600"/>
          </a:xfrm>
        </p:spPr>
        <p:txBody>
          <a:bodyPr>
            <a:normAutofit/>
          </a:bodyPr>
          <a:lstStyle/>
          <a:p>
            <a:r>
              <a:rPr lang="lv-LV" sz="2400" dirty="0" smtClean="0"/>
              <a:t>DZĪVĪBAS GLĀBŠANAS PAMATU ALGORITMS PEDIATRIJĀ</a:t>
            </a:r>
            <a:endParaRPr lang="en-US" sz="2400" dirty="0"/>
          </a:p>
        </p:txBody>
      </p:sp>
      <p:sp>
        <p:nvSpPr>
          <p:cNvPr id="3" name="Content Placeholder 2"/>
          <p:cNvSpPr>
            <a:spLocks noGrp="1"/>
          </p:cNvSpPr>
          <p:nvPr>
            <p:ph idx="1"/>
          </p:nvPr>
        </p:nvSpPr>
        <p:spPr>
          <a:xfrm>
            <a:off x="0" y="685800"/>
            <a:ext cx="8153400" cy="6172200"/>
          </a:xfrm>
        </p:spPr>
        <p:txBody>
          <a:bodyPr>
            <a:normAutofit/>
          </a:bodyPr>
          <a:lstStyle/>
          <a:p>
            <a:pPr lvl="0">
              <a:buNone/>
            </a:pPr>
            <a:r>
              <a:rPr lang="lv-LV" sz="2800" dirty="0" smtClean="0"/>
              <a:t>	</a:t>
            </a:r>
            <a:r>
              <a:rPr lang="lv-LV" sz="2800" u="sng" dirty="0" smtClean="0"/>
              <a:t>Rīcības secība medicīnas profesionāļiem</a:t>
            </a:r>
            <a:endParaRPr lang="lv-LV" sz="2800" dirty="0" smtClean="0"/>
          </a:p>
          <a:p>
            <a:pPr lvl="0"/>
            <a:r>
              <a:rPr lang="en-US" sz="2800" dirty="0" smtClean="0"/>
              <a:t>3.</a:t>
            </a:r>
            <a:r>
              <a:rPr lang="en-US" sz="2800" b="1" dirty="0" smtClean="0"/>
              <a:t> </a:t>
            </a:r>
            <a:r>
              <a:rPr lang="lv-LV" sz="2800" b="1" dirty="0" smtClean="0"/>
              <a:t>B. Ja bērns nereaģē</a:t>
            </a:r>
            <a:r>
              <a:rPr lang="lv-LV" sz="2800" dirty="0" smtClean="0"/>
              <a:t> </a:t>
            </a:r>
            <a:r>
              <a:rPr lang="en-US" sz="2800" dirty="0" err="1" smtClean="0"/>
              <a:t>ar</a:t>
            </a:r>
            <a:r>
              <a:rPr lang="en-US" sz="2800" dirty="0" smtClean="0"/>
              <a:t> </a:t>
            </a:r>
            <a:r>
              <a:rPr lang="en-US" sz="2800" dirty="0" err="1" smtClean="0"/>
              <a:t>atbildi</a:t>
            </a:r>
            <a:r>
              <a:rPr lang="en-US" sz="2800" dirty="0" smtClean="0"/>
              <a:t> </a:t>
            </a:r>
            <a:r>
              <a:rPr lang="en-US" sz="2800" dirty="0" err="1" smtClean="0"/>
              <a:t>vai</a:t>
            </a:r>
            <a:r>
              <a:rPr lang="en-US" sz="2800" dirty="0" smtClean="0"/>
              <a:t> </a:t>
            </a:r>
            <a:r>
              <a:rPr lang="en-US" sz="2800" dirty="0" err="1" smtClean="0"/>
              <a:t>kust</a:t>
            </a:r>
            <a:r>
              <a:rPr lang="lv-LV" sz="2800" dirty="0" smtClean="0"/>
              <a:t>ī</a:t>
            </a:r>
            <a:r>
              <a:rPr lang="en-US" sz="2800" dirty="0" smtClean="0"/>
              <a:t>b</a:t>
            </a:r>
            <a:r>
              <a:rPr lang="lv-LV" sz="2800" dirty="0" smtClean="0"/>
              <a:t>ā</a:t>
            </a:r>
            <a:r>
              <a:rPr lang="en-US" sz="2800" dirty="0" smtClean="0"/>
              <a:t>m</a:t>
            </a:r>
            <a:r>
              <a:rPr lang="lv-LV" sz="2800" dirty="0" smtClean="0"/>
              <a:t>                                                                                                          • sauc pēc palīdzības                                                                                            • uzmanīgi pagriež bērnu uz muguras                                                                     • </a:t>
            </a:r>
            <a:r>
              <a:rPr lang="lv-LV" sz="2800" b="1" dirty="0" smtClean="0">
                <a:solidFill>
                  <a:schemeClr val="accent1"/>
                </a:solidFill>
              </a:rPr>
              <a:t>A</a:t>
            </a:r>
            <a:r>
              <a:rPr lang="lv-LV" sz="2800" dirty="0" smtClean="0"/>
              <a:t> - </a:t>
            </a:r>
            <a:r>
              <a:rPr lang="lv-LV" sz="2800" b="1" dirty="0" smtClean="0"/>
              <a:t>atver bērnam elpceļus </a:t>
            </a:r>
            <a:r>
              <a:rPr lang="lv-LV" sz="2800" dirty="0" smtClean="0"/>
              <a:t>ar galvas atliekšanu, zoda pacelšanu                                                                                - uzliek plaukstu uz pieres un uzmanīgi atliec galvu                                                                                   - vienlaicīgi pirkstus novieto zem zoda un paceļ zodu (nespiest uz mīkstajiem audiem pazodē, jo var nosprostot elpceļus)                                                                           - ja saglabājas grūtības atvērt elpceļus, mēģina izbīdīt apakšžokli – abu roku pirmo un otro pirkstu novieto uz </a:t>
            </a:r>
            <a:r>
              <a:rPr lang="lv-LV" sz="2800" dirty="0" err="1" smtClean="0"/>
              <a:t>mandibulas</a:t>
            </a:r>
            <a:r>
              <a:rPr lang="lv-LV" sz="2800" dirty="0" smtClean="0"/>
              <a:t> un izvirza to uz priekšu</a:t>
            </a:r>
            <a:endParaRPr lang="en-US" sz="2800" dirty="0" smtClean="0"/>
          </a:p>
          <a:p>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239000" cy="457200"/>
          </a:xfrm>
        </p:spPr>
        <p:txBody>
          <a:bodyPr>
            <a:normAutofit/>
          </a:bodyPr>
          <a:lstStyle/>
          <a:p>
            <a:r>
              <a:rPr lang="lv-LV" sz="2400" dirty="0" smtClean="0"/>
              <a:t>DZĪVĪBAS GLĀBŠANAS PAMATU ALGORITMS PEDIATRIJĀ</a:t>
            </a:r>
            <a:endParaRPr lang="en-US" sz="2400" dirty="0"/>
          </a:p>
        </p:txBody>
      </p:sp>
      <p:sp>
        <p:nvSpPr>
          <p:cNvPr id="3" name="Content Placeholder 2"/>
          <p:cNvSpPr>
            <a:spLocks noGrp="1"/>
          </p:cNvSpPr>
          <p:nvPr>
            <p:ph idx="1"/>
          </p:nvPr>
        </p:nvSpPr>
        <p:spPr>
          <a:xfrm>
            <a:off x="152400" y="609600"/>
            <a:ext cx="7772400" cy="6248400"/>
          </a:xfrm>
        </p:spPr>
        <p:txBody>
          <a:bodyPr>
            <a:normAutofit lnSpcReduction="10000"/>
          </a:bodyPr>
          <a:lstStyle/>
          <a:p>
            <a:pPr lvl="0"/>
            <a:r>
              <a:rPr lang="lv-LV" sz="2800" dirty="0" smtClean="0"/>
              <a:t>Ja aizdomas par kakla bojājumu – galvu neatliec, tikai izbīda apakšžokli</a:t>
            </a:r>
          </a:p>
          <a:p>
            <a:pPr lvl="0">
              <a:buNone/>
            </a:pPr>
            <a:endParaRPr lang="lv-LV" sz="2800" dirty="0" smtClean="0"/>
          </a:p>
          <a:p>
            <a:pPr lvl="0"/>
            <a:r>
              <a:rPr lang="lv-LV" sz="2800" dirty="0" smtClean="0"/>
              <a:t>4.</a:t>
            </a:r>
            <a:r>
              <a:rPr lang="lv-LV" sz="2800" b="1" dirty="0" smtClean="0">
                <a:solidFill>
                  <a:schemeClr val="accent1"/>
                </a:solidFill>
              </a:rPr>
              <a:t> B - </a:t>
            </a:r>
            <a:r>
              <a:rPr lang="lv-LV" sz="2800" dirty="0" smtClean="0"/>
              <a:t>uzturot atvērtus elpceļus, seju novietojot pret bērna seju un skatoties uz krūšu kurvi, novērtē </a:t>
            </a:r>
            <a:r>
              <a:rPr lang="lv-LV" sz="2800" b="1" dirty="0" smtClean="0"/>
              <a:t>elpošanu</a:t>
            </a:r>
            <a:r>
              <a:rPr lang="lv-LV" sz="2800" dirty="0" smtClean="0"/>
              <a:t>                                                                                    • </a:t>
            </a:r>
            <a:r>
              <a:rPr lang="lv-LV" sz="2800" u="sng" dirty="0" smtClean="0"/>
              <a:t>skatās </a:t>
            </a:r>
            <a:r>
              <a:rPr lang="lv-LV" sz="2800" dirty="0" smtClean="0"/>
              <a:t>krūšu kurvja ekskursijas                                                                                • </a:t>
            </a:r>
            <a:r>
              <a:rPr lang="lv-LV" sz="2800" u="sng" dirty="0" smtClean="0"/>
              <a:t>klausās</a:t>
            </a:r>
            <a:r>
              <a:rPr lang="lv-LV" sz="2800" dirty="0" smtClean="0"/>
              <a:t> pie bērna deguna un mutes elpošanas skaņas                                                                                                     • </a:t>
            </a:r>
            <a:r>
              <a:rPr lang="lv-LV" sz="2800" u="sng" dirty="0" smtClean="0"/>
              <a:t>sajūt</a:t>
            </a:r>
            <a:r>
              <a:rPr lang="lv-LV" sz="2800" dirty="0" smtClean="0"/>
              <a:t> gaisa kustības </a:t>
            </a:r>
          </a:p>
          <a:p>
            <a:pPr lvl="0">
              <a:buNone/>
            </a:pPr>
            <a:endParaRPr lang="lv-LV" sz="2800" dirty="0" smtClean="0"/>
          </a:p>
          <a:p>
            <a:pPr lvl="0"/>
            <a:r>
              <a:rPr lang="lv-LV" sz="2800" dirty="0" smtClean="0"/>
              <a:t>Novērtē ne ilgāk par 10 sekundēm pirms pieņem lēmumu – ja nav pārliecības, ka elpošana ir normāla, pieņem, ka tā nav normāla </a:t>
            </a:r>
            <a:endParaRPr lang="en-US" sz="2800" dirty="0"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239000" cy="533400"/>
          </a:xfrm>
        </p:spPr>
        <p:txBody>
          <a:bodyPr>
            <a:normAutofit/>
          </a:bodyPr>
          <a:lstStyle/>
          <a:p>
            <a:r>
              <a:rPr lang="lv-LV" sz="2400" dirty="0" smtClean="0"/>
              <a:t>DZĪVĪBAS GLĀBŠANAS PAMATU ALGORITMS PEDIATRIJĀ</a:t>
            </a:r>
            <a:endParaRPr lang="en-US" sz="2400" dirty="0"/>
          </a:p>
        </p:txBody>
      </p:sp>
      <p:sp>
        <p:nvSpPr>
          <p:cNvPr id="3" name="Content Placeholder 2"/>
          <p:cNvSpPr>
            <a:spLocks noGrp="1"/>
          </p:cNvSpPr>
          <p:nvPr>
            <p:ph idx="1"/>
          </p:nvPr>
        </p:nvSpPr>
        <p:spPr>
          <a:xfrm>
            <a:off x="228600" y="990600"/>
            <a:ext cx="7848600" cy="5867400"/>
          </a:xfrm>
        </p:spPr>
        <p:txBody>
          <a:bodyPr/>
          <a:lstStyle/>
          <a:p>
            <a:pPr lvl="0"/>
            <a:r>
              <a:rPr lang="lv-LV" sz="2800" dirty="0" smtClean="0"/>
              <a:t>5.</a:t>
            </a:r>
            <a:r>
              <a:rPr lang="lv-LV" sz="2800" b="1" dirty="0" smtClean="0"/>
              <a:t> A. Ja bērns elpo normāli                                                                                  • </a:t>
            </a:r>
            <a:r>
              <a:rPr lang="lv-LV" sz="2800" dirty="0" smtClean="0"/>
              <a:t>pagriež bērnu uz sāniem stabilā sānu guļā</a:t>
            </a:r>
          </a:p>
          <a:p>
            <a:pPr lvl="0">
              <a:buNone/>
            </a:pPr>
            <a:r>
              <a:rPr lang="lv-LV" sz="2800" dirty="0" smtClean="0"/>
              <a:t>	 </a:t>
            </a:r>
            <a:r>
              <a:rPr lang="lv-LV" sz="2800" dirty="0" smtClean="0">
                <a:solidFill>
                  <a:schemeClr val="tx2"/>
                </a:solidFill>
              </a:rPr>
              <a:t>(jāņem vērā trauma </a:t>
            </a:r>
            <a:r>
              <a:rPr lang="lv-LV" sz="2800" dirty="0" err="1" smtClean="0">
                <a:solidFill>
                  <a:schemeClr val="tx2"/>
                </a:solidFill>
              </a:rPr>
              <a:t>anamnēzē</a:t>
            </a:r>
            <a:r>
              <a:rPr lang="lv-LV" sz="2800" dirty="0" smtClean="0">
                <a:solidFill>
                  <a:schemeClr val="tx2"/>
                </a:solidFill>
              </a:rPr>
              <a:t>, iespējams muguras kakla daļas bojājums)                                                                   </a:t>
            </a:r>
            <a:r>
              <a:rPr lang="lv-LV" sz="2800" dirty="0" smtClean="0"/>
              <a:t>• sūta vai iet pēc palīdzības                                                                               • novēro elpošanu</a:t>
            </a:r>
          </a:p>
          <a:p>
            <a:r>
              <a:rPr lang="lv-LV" sz="2800" dirty="0" smtClean="0"/>
              <a:t>5. </a:t>
            </a:r>
            <a:r>
              <a:rPr lang="lv-LV" sz="2800" b="1" dirty="0" smtClean="0"/>
              <a:t>B. Ja elpošana nav normāla vai neelpo</a:t>
            </a:r>
            <a:r>
              <a:rPr lang="lv-LV" sz="2800" dirty="0" smtClean="0"/>
              <a:t>                                                           • likvidē acīmredzamu elpceļu obstrukciju                                                                                       • veic 5 sākotnējās ieelpas                                                                                 • veicot ieelpas, skatās vai nav klepus reakcija -                                                                                 reakcijas esamība vai to trūkums var norādīt par dzīvības pazīmēm</a:t>
            </a:r>
            <a:endParaRPr lang="en-US" sz="2800"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6257" y="29571"/>
            <a:ext cx="7239000" cy="427629"/>
          </a:xfrm>
        </p:spPr>
        <p:txBody>
          <a:bodyPr>
            <a:normAutofit/>
          </a:bodyPr>
          <a:lstStyle/>
          <a:p>
            <a:r>
              <a:rPr lang="lv-LV" sz="2400" dirty="0" smtClean="0"/>
              <a:t> DZĪVĪBAS GLĀBŠANAS PAMATU ALGORITMS PEDIATRIJĀ</a:t>
            </a:r>
            <a:endParaRPr lang="en-US" sz="2400" dirty="0"/>
          </a:p>
        </p:txBody>
      </p:sp>
      <p:sp>
        <p:nvSpPr>
          <p:cNvPr id="3" name="Content Placeholder 2"/>
          <p:cNvSpPr>
            <a:spLocks noGrp="1"/>
          </p:cNvSpPr>
          <p:nvPr>
            <p:ph idx="1"/>
          </p:nvPr>
        </p:nvSpPr>
        <p:spPr>
          <a:xfrm>
            <a:off x="152400" y="457200"/>
            <a:ext cx="7848600" cy="6400800"/>
          </a:xfrm>
        </p:spPr>
        <p:txBody>
          <a:bodyPr>
            <a:normAutofit fontScale="92500" lnSpcReduction="10000"/>
          </a:bodyPr>
          <a:lstStyle/>
          <a:p>
            <a:pPr>
              <a:buNone/>
            </a:pPr>
            <a:r>
              <a:rPr lang="lv-LV" sz="2800" b="1" dirty="0" smtClean="0"/>
              <a:t>	Palīdzības sniedzēja ieelpas zīdainim</a:t>
            </a:r>
            <a:endParaRPr lang="en-US" sz="2800" b="1" dirty="0" smtClean="0"/>
          </a:p>
          <a:p>
            <a:pPr lvl="0"/>
            <a:r>
              <a:rPr lang="lv-LV" sz="2800" dirty="0" smtClean="0"/>
              <a:t>Nodrošina </a:t>
            </a:r>
            <a:r>
              <a:rPr lang="lv-LV" sz="2800" u="sng" dirty="0" smtClean="0"/>
              <a:t>neitrālu galvas pozīciju </a:t>
            </a:r>
            <a:r>
              <a:rPr lang="lv-LV" sz="2800" dirty="0" smtClean="0"/>
              <a:t>(sarullēts dvielis/ autiņš zem pleciem), zoda pacelšanu</a:t>
            </a:r>
            <a:endParaRPr lang="en-US" sz="2800" dirty="0" smtClean="0"/>
          </a:p>
          <a:p>
            <a:pPr lvl="0"/>
            <a:r>
              <a:rPr lang="lv-LV" sz="2800" dirty="0" smtClean="0"/>
              <a:t>Ievelk elpu un ar savām lūpām apņem bērna muti un degunu                                                                                                Ja lielākiem zīdaiņiem nevar apņemt muti un degunu vienlaicīgi, palīdzības sniedzējs ar savu muti apņem vai nu bērna muti, vai degunu (ja izmanto degunu, jāaizspiež lūpas, lai novērstu gaisa noplūdi)</a:t>
            </a:r>
            <a:endParaRPr lang="en-US" sz="2800" dirty="0" smtClean="0"/>
          </a:p>
          <a:p>
            <a:pPr lvl="0"/>
            <a:r>
              <a:rPr lang="lv-LV" sz="2800" dirty="0" smtClean="0"/>
              <a:t>Pūš bērna mutē un degunā </a:t>
            </a:r>
            <a:r>
              <a:rPr lang="lv-LV" sz="2800" dirty="0" smtClean="0">
                <a:solidFill>
                  <a:schemeClr val="tx2"/>
                </a:solidFill>
              </a:rPr>
              <a:t>1</a:t>
            </a:r>
            <a:r>
              <a:rPr lang="lv-LV" sz="2800" dirty="0" smtClean="0"/>
              <a:t> sekundi, skatoties vai  pietiekami paceļas krūšu kurvis</a:t>
            </a:r>
            <a:endParaRPr lang="en-US" sz="2800" dirty="0" smtClean="0"/>
          </a:p>
          <a:p>
            <a:pPr lvl="0"/>
            <a:r>
              <a:rPr lang="lv-LV" sz="2800" dirty="0" smtClean="0"/>
              <a:t>Uztur muti atvērtu un zodu paceltu, savu muti noņem nost no cietušā un skatās uz krūšu kurvi vai tas saplok, kad gaiss nāk ārā</a:t>
            </a:r>
            <a:endParaRPr lang="en-US" sz="2800" dirty="0" smtClean="0"/>
          </a:p>
          <a:p>
            <a:pPr lvl="0"/>
            <a:r>
              <a:rPr lang="lv-LV" sz="2800" dirty="0" smtClean="0"/>
              <a:t>Izdara nākamo elpu, un atkārto to kopumā 5 reizes</a:t>
            </a:r>
            <a:endParaRPr lang="en-US" sz="2800" dirty="0" smtClean="0"/>
          </a:p>
          <a:p>
            <a:endParaRPr lang="en-US" sz="2800" dirty="0" smtClean="0"/>
          </a:p>
          <a:p>
            <a:endParaRPr lang="en-US" sz="28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239000" cy="381000"/>
          </a:xfrm>
        </p:spPr>
        <p:txBody>
          <a:bodyPr>
            <a:normAutofit/>
          </a:bodyPr>
          <a:lstStyle/>
          <a:p>
            <a:r>
              <a:rPr lang="lv-LV" sz="2400" dirty="0" smtClean="0"/>
              <a:t>DZĪVĪBAS GLĀBŠANAS PAMATU ALGORITMS PEDIATRIJĀ</a:t>
            </a:r>
            <a:endParaRPr lang="en-US" sz="2400" dirty="0"/>
          </a:p>
        </p:txBody>
      </p:sp>
      <p:sp>
        <p:nvSpPr>
          <p:cNvPr id="3" name="Content Placeholder 2"/>
          <p:cNvSpPr>
            <a:spLocks noGrp="1"/>
          </p:cNvSpPr>
          <p:nvPr>
            <p:ph idx="1"/>
          </p:nvPr>
        </p:nvSpPr>
        <p:spPr>
          <a:xfrm>
            <a:off x="152400" y="685800"/>
            <a:ext cx="7848600" cy="6172200"/>
          </a:xfrm>
        </p:spPr>
        <p:txBody>
          <a:bodyPr>
            <a:normAutofit lnSpcReduction="10000"/>
          </a:bodyPr>
          <a:lstStyle/>
          <a:p>
            <a:pPr>
              <a:buNone/>
            </a:pPr>
            <a:r>
              <a:rPr lang="lv-LV" sz="2800" b="1" dirty="0" smtClean="0"/>
              <a:t>	Palīdzības sniedzēja ieelpas bērnam pēc 1 g. v.</a:t>
            </a:r>
            <a:endParaRPr lang="en-US" sz="2800" b="1" dirty="0" smtClean="0"/>
          </a:p>
          <a:p>
            <a:pPr lvl="0"/>
            <a:r>
              <a:rPr lang="lv-LV" sz="2800" dirty="0" smtClean="0"/>
              <a:t>Nodrošina </a:t>
            </a:r>
            <a:r>
              <a:rPr lang="lv-LV" sz="2800" u="sng" dirty="0" smtClean="0"/>
              <a:t>galvas atliekšanu</a:t>
            </a:r>
            <a:r>
              <a:rPr lang="lv-LV" sz="2800" dirty="0" smtClean="0"/>
              <a:t>, zoda pacelšanu</a:t>
            </a:r>
            <a:endParaRPr lang="en-US" sz="2800" dirty="0" smtClean="0"/>
          </a:p>
          <a:p>
            <a:pPr lvl="0"/>
            <a:r>
              <a:rPr lang="lv-LV" sz="2800" dirty="0" smtClean="0"/>
              <a:t>Ar īkšķi un rādītājpirkstu aizspiež deguna mīksto daļu   </a:t>
            </a:r>
            <a:endParaRPr lang="en-US" sz="2800" dirty="0" smtClean="0"/>
          </a:p>
          <a:p>
            <a:pPr lvl="0"/>
            <a:r>
              <a:rPr lang="lv-LV" sz="2800" dirty="0" smtClean="0"/>
              <a:t>Uztur muti atvērtu, bet zodu joprojām paceltu</a:t>
            </a:r>
            <a:endParaRPr lang="en-US" sz="2800" dirty="0" smtClean="0"/>
          </a:p>
          <a:p>
            <a:pPr lvl="0"/>
            <a:r>
              <a:rPr lang="lv-LV" sz="2800" dirty="0" smtClean="0"/>
              <a:t>Ievelk elpu un ar savām lūpām apņem bērna muti</a:t>
            </a:r>
            <a:endParaRPr lang="en-US" sz="2800" dirty="0" smtClean="0"/>
          </a:p>
          <a:p>
            <a:pPr lvl="0"/>
            <a:r>
              <a:rPr lang="lv-LV" sz="2800" dirty="0" smtClean="0"/>
              <a:t>Pūš mutē </a:t>
            </a:r>
            <a:r>
              <a:rPr lang="lv-LV" sz="2800" dirty="0" smtClean="0">
                <a:solidFill>
                  <a:schemeClr val="tx2"/>
                </a:solidFill>
              </a:rPr>
              <a:t>1</a:t>
            </a:r>
            <a:r>
              <a:rPr lang="lv-LV" sz="2800" dirty="0" smtClean="0"/>
              <a:t> sekundi, skatoties vai paceļas krūšu kurvis</a:t>
            </a:r>
            <a:endParaRPr lang="en-US" sz="2800" dirty="0" smtClean="0"/>
          </a:p>
          <a:p>
            <a:pPr lvl="0"/>
            <a:r>
              <a:rPr lang="lv-LV" sz="2800" dirty="0" smtClean="0"/>
              <a:t>Uztur muti atvērtu un zodu paceltu, savu muti noņem nost no cietušā un skatās uz krūšu kurvi vai tas saplok, kad gaiss nāk ārā</a:t>
            </a:r>
            <a:endParaRPr lang="en-US" sz="2800" dirty="0" smtClean="0"/>
          </a:p>
          <a:p>
            <a:pPr lvl="0"/>
            <a:r>
              <a:rPr lang="lv-LV" sz="2800" dirty="0" smtClean="0"/>
              <a:t>Izdara nākamo elpu, un atkārto to kopumā 5 reizes </a:t>
            </a:r>
          </a:p>
          <a:p>
            <a:pPr lvl="0"/>
            <a:r>
              <a:rPr lang="lv-LV" sz="2800" dirty="0" smtClean="0"/>
              <a:t>Efektivitāti izvērtē, novērtējot krūšu kurvja kustības</a:t>
            </a:r>
            <a:endParaRPr lang="en-US" sz="2800" dirty="0" smtClean="0"/>
          </a:p>
          <a:p>
            <a:endParaRPr lang="en-US" sz="28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487362"/>
          </a:xfrm>
        </p:spPr>
        <p:txBody>
          <a:bodyPr>
            <a:normAutofit fontScale="90000"/>
          </a:bodyPr>
          <a:lstStyle/>
          <a:p>
            <a:endParaRPr lang="en-US" dirty="0"/>
          </a:p>
        </p:txBody>
      </p:sp>
      <p:pic>
        <p:nvPicPr>
          <p:cNvPr id="1026" name="Picture 2"/>
          <p:cNvPicPr>
            <a:picLocks noGrp="1" noChangeAspect="1" noChangeArrowheads="1"/>
          </p:cNvPicPr>
          <p:nvPr>
            <p:ph idx="1"/>
          </p:nvPr>
        </p:nvPicPr>
        <p:blipFill>
          <a:blip r:embed="rId2" cstate="print"/>
          <a:srcRect/>
          <a:stretch>
            <a:fillRect/>
          </a:stretch>
        </p:blipFill>
        <p:spPr bwMode="auto">
          <a:xfrm>
            <a:off x="4062412" y="533400"/>
            <a:ext cx="5081588" cy="3519488"/>
          </a:xfrm>
          <a:prstGeom prst="rect">
            <a:avLst/>
          </a:prstGeom>
          <a:noFill/>
          <a:ln w="9525">
            <a:solidFill>
              <a:schemeClr val="accent1"/>
            </a:solid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a:off x="1" y="3276600"/>
            <a:ext cx="4876800" cy="3581400"/>
          </a:xfrm>
          <a:prstGeom prst="rect">
            <a:avLst/>
          </a:prstGeom>
          <a:noFill/>
          <a:ln w="9525">
            <a:solidFill>
              <a:schemeClr val="accent1"/>
            </a:solidFill>
            <a:miter lim="800000"/>
            <a:headEnd/>
            <a:tailEnd/>
          </a:ln>
        </p:spPr>
      </p:pic>
      <p:sp>
        <p:nvSpPr>
          <p:cNvPr id="6" name="Rounded Rectangle 5"/>
          <p:cNvSpPr/>
          <p:nvPr/>
        </p:nvSpPr>
        <p:spPr>
          <a:xfrm>
            <a:off x="0" y="533400"/>
            <a:ext cx="4267200" cy="533400"/>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dirty="0" smtClean="0">
                <a:solidFill>
                  <a:schemeClr val="tx1"/>
                </a:solidFill>
              </a:rPr>
              <a:t>Elpināšana mute – mutē bērniem</a:t>
            </a:r>
            <a:endParaRPr lang="en-US" dirty="0">
              <a:solidFill>
                <a:schemeClr val="tx1"/>
              </a:solidFill>
            </a:endParaRPr>
          </a:p>
        </p:txBody>
      </p:sp>
      <p:sp>
        <p:nvSpPr>
          <p:cNvPr id="7" name="Rounded Rectangle 6"/>
          <p:cNvSpPr/>
          <p:nvPr/>
        </p:nvSpPr>
        <p:spPr>
          <a:xfrm>
            <a:off x="4648200" y="6324600"/>
            <a:ext cx="4495800" cy="533400"/>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dirty="0" smtClean="0">
                <a:solidFill>
                  <a:schemeClr val="tx1"/>
                </a:solidFill>
              </a:rPr>
              <a:t>Elpināšana mute – mutē un degunā zīdaiņiem</a:t>
            </a:r>
            <a:endParaRPr lang="en-US" dirty="0">
              <a:solidFill>
                <a:schemeClr val="tx1"/>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441960"/>
          </a:xfrm>
        </p:spPr>
        <p:txBody>
          <a:bodyPr>
            <a:normAutofit/>
          </a:bodyPr>
          <a:lstStyle/>
          <a:p>
            <a:r>
              <a:rPr lang="lv-LV" sz="2400" dirty="0" smtClean="0"/>
              <a:t>DZĪVĪBAS GLĀBŠANAS PAMATU ALGORITMS PEDIATRIJĀ</a:t>
            </a:r>
            <a:endParaRPr lang="en-US" sz="2400" dirty="0"/>
          </a:p>
        </p:txBody>
      </p:sp>
      <p:sp>
        <p:nvSpPr>
          <p:cNvPr id="3" name="Content Placeholder 2"/>
          <p:cNvSpPr>
            <a:spLocks noGrp="1"/>
          </p:cNvSpPr>
          <p:nvPr>
            <p:ph idx="1"/>
          </p:nvPr>
        </p:nvSpPr>
        <p:spPr>
          <a:xfrm>
            <a:off x="228600" y="990600"/>
            <a:ext cx="7924800" cy="5715000"/>
          </a:xfrm>
        </p:spPr>
        <p:txBody>
          <a:bodyPr>
            <a:normAutofit/>
          </a:bodyPr>
          <a:lstStyle/>
          <a:p>
            <a:r>
              <a:rPr lang="lv-LV" sz="2800" dirty="0" smtClean="0"/>
              <a:t>Bērniem un zīdaiņiem, ja grūtības izdarīt efektīvu ieelpu, elpceļi var būt </a:t>
            </a:r>
            <a:r>
              <a:rPr lang="lv-LV" sz="2800" dirty="0" err="1" smtClean="0"/>
              <a:t>obturēti</a:t>
            </a:r>
            <a:endParaRPr lang="en-US" sz="2800" dirty="0" smtClean="0"/>
          </a:p>
          <a:p>
            <a:pPr lvl="0"/>
            <a:r>
              <a:rPr lang="lv-LV" sz="2800" dirty="0" smtClean="0"/>
              <a:t>Atver bērna muti un evakuē </a:t>
            </a:r>
            <a:r>
              <a:rPr lang="lv-LV" sz="2800" b="1" u="sng" dirty="0" smtClean="0"/>
              <a:t>redzamus </a:t>
            </a:r>
            <a:r>
              <a:rPr lang="lv-LV" sz="2800" dirty="0" smtClean="0"/>
              <a:t>svešķermeņus                                                                         Nav pieļaujama akla svešķermeņa meklēšana ar pirkstiem</a:t>
            </a:r>
            <a:r>
              <a:rPr lang="en-US" sz="2800" dirty="0" smtClean="0">
                <a:solidFill>
                  <a:schemeClr val="tx2"/>
                </a:solidFill>
              </a:rPr>
              <a:t>!</a:t>
            </a:r>
          </a:p>
          <a:p>
            <a:pPr lvl="0"/>
            <a:r>
              <a:rPr lang="lv-LV" sz="2800" dirty="0" smtClean="0"/>
              <a:t>Nodrošina adekvātu galvas atliekšanu un zoda pacelšanu, kakls nedrīkst būt pārāk lielā </a:t>
            </a:r>
            <a:r>
              <a:rPr lang="lv-LV" sz="2800" dirty="0" err="1" smtClean="0"/>
              <a:t>ekstenzijā</a:t>
            </a:r>
            <a:endParaRPr lang="lv-LV" sz="2800" dirty="0" smtClean="0"/>
          </a:p>
          <a:p>
            <a:pPr lvl="0"/>
            <a:r>
              <a:rPr lang="lv-LV" sz="2800" dirty="0" smtClean="0"/>
              <a:t>Ja galvas atliekšana un zoda pacelšana nenodrošina atvērtus elpceļus, jāmēģina izvirzīt apakšžokli</a:t>
            </a:r>
            <a:endParaRPr lang="en-US" sz="2800" dirty="0" smtClean="0"/>
          </a:p>
          <a:p>
            <a:pPr lvl="0"/>
            <a:r>
              <a:rPr lang="lv-LV" sz="2800" dirty="0" smtClean="0"/>
              <a:t>Mēģiniet 5 reizes izdarīt efektīvas elpas, ja joprojām nesekmīgi, pārejiet pie krūšu kurvja kompresijām</a:t>
            </a:r>
            <a:endParaRPr lang="en-US" sz="2800" dirty="0" smtClean="0"/>
          </a:p>
          <a:p>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239000" cy="441960"/>
          </a:xfrm>
        </p:spPr>
        <p:txBody>
          <a:bodyPr>
            <a:normAutofit/>
          </a:bodyPr>
          <a:lstStyle/>
          <a:p>
            <a:r>
              <a:rPr lang="lv-LV" sz="2400" dirty="0" smtClean="0"/>
              <a:t>DZĪVĪBAS GLĀBŠANAS PAMATU ALGORITMS PEDIATRIJĀ</a:t>
            </a:r>
            <a:endParaRPr lang="en-US" sz="2400" dirty="0"/>
          </a:p>
        </p:txBody>
      </p:sp>
      <p:sp>
        <p:nvSpPr>
          <p:cNvPr id="3" name="Content Placeholder 2"/>
          <p:cNvSpPr>
            <a:spLocks noGrp="1"/>
          </p:cNvSpPr>
          <p:nvPr>
            <p:ph idx="1"/>
          </p:nvPr>
        </p:nvSpPr>
        <p:spPr>
          <a:xfrm>
            <a:off x="0" y="533400"/>
            <a:ext cx="8077200" cy="6324600"/>
          </a:xfrm>
        </p:spPr>
        <p:txBody>
          <a:bodyPr>
            <a:normAutofit lnSpcReduction="10000"/>
          </a:bodyPr>
          <a:lstStyle/>
          <a:p>
            <a:pPr lvl="0"/>
            <a:r>
              <a:rPr lang="lv-LV" sz="2800" dirty="0" smtClean="0"/>
              <a:t>6. </a:t>
            </a:r>
            <a:r>
              <a:rPr lang="lv-LV" sz="2800" b="1" dirty="0" smtClean="0">
                <a:solidFill>
                  <a:schemeClr val="accent1"/>
                </a:solidFill>
              </a:rPr>
              <a:t>C </a:t>
            </a:r>
            <a:r>
              <a:rPr lang="lv-LV" sz="2800" dirty="0" smtClean="0"/>
              <a:t>- novērtē bērna </a:t>
            </a:r>
            <a:r>
              <a:rPr lang="lv-LV" sz="2800" b="1" dirty="0" smtClean="0"/>
              <a:t>cirkulāciju</a:t>
            </a:r>
          </a:p>
          <a:p>
            <a:pPr lvl="0"/>
            <a:r>
              <a:rPr lang="lv-LV" sz="2800" dirty="0" smtClean="0"/>
              <a:t>Cirkulāciju izvērtē ne ilgāk kā 10 sekundes</a:t>
            </a:r>
            <a:endParaRPr lang="en-US" sz="2800" dirty="0" smtClean="0"/>
          </a:p>
          <a:p>
            <a:pPr lvl="0"/>
            <a:r>
              <a:rPr lang="lv-LV" sz="2800" dirty="0" smtClean="0"/>
              <a:t>Skatās dzīvības pazīmes                                                            • kustības                                                                                   • klepošanu                                                                            • normālu elpošanu </a:t>
            </a:r>
            <a:r>
              <a:rPr lang="en-US" sz="2800" dirty="0" smtClean="0"/>
              <a:t>                                                </a:t>
            </a:r>
            <a:r>
              <a:rPr lang="lv-LV" sz="2800" dirty="0" smtClean="0"/>
              <a:t>(nevis gārgšanu vai retas, neregulāras elpas)</a:t>
            </a:r>
            <a:endParaRPr lang="en-US" sz="2800" dirty="0" smtClean="0"/>
          </a:p>
          <a:p>
            <a:pPr lvl="0"/>
            <a:r>
              <a:rPr lang="lv-LV" sz="2800" dirty="0" smtClean="0"/>
              <a:t>Ja palpē pulsu – ne ilgāk kā 10 sekundes                                                              </a:t>
            </a:r>
          </a:p>
          <a:p>
            <a:pPr lvl="0"/>
            <a:r>
              <a:rPr lang="lv-LV" sz="2800" dirty="0" smtClean="0"/>
              <a:t>Pulsa </a:t>
            </a:r>
            <a:r>
              <a:rPr lang="lv-LV" sz="2800" dirty="0" err="1" smtClean="0"/>
              <a:t>palpācijas</a:t>
            </a:r>
            <a:r>
              <a:rPr lang="lv-LV" sz="2800" dirty="0" smtClean="0"/>
              <a:t> vieta atkarīga                                         no bērna vecuma                                                                                       • a. </a:t>
            </a:r>
            <a:r>
              <a:rPr lang="lv-LV" sz="2800" dirty="0" err="1" smtClean="0"/>
              <a:t>carotis</a:t>
            </a:r>
            <a:r>
              <a:rPr lang="lv-LV" sz="2800" dirty="0" smtClean="0"/>
              <a:t> (bērni)                                                                • a. </a:t>
            </a:r>
            <a:r>
              <a:rPr lang="lv-LV" sz="2800" dirty="0" err="1" smtClean="0"/>
              <a:t>brachialis</a:t>
            </a:r>
            <a:r>
              <a:rPr lang="lv-LV" sz="2800" dirty="0" smtClean="0"/>
              <a:t> (zīdaiņi)                                                                               • a. </a:t>
            </a:r>
            <a:r>
              <a:rPr lang="lv-LV" sz="2800" dirty="0" err="1" smtClean="0"/>
              <a:t>femoralis</a:t>
            </a:r>
            <a:r>
              <a:rPr lang="lv-LV" sz="2800" dirty="0" smtClean="0"/>
              <a:t> (bērni un zīdaiņi)</a:t>
            </a:r>
          </a:p>
          <a:p>
            <a:pPr lvl="0"/>
            <a:r>
              <a:rPr lang="lv-LV" sz="2800" dirty="0" smtClean="0">
                <a:solidFill>
                  <a:schemeClr val="tx2"/>
                </a:solidFill>
              </a:rPr>
              <a:t>Pulsa </a:t>
            </a:r>
            <a:r>
              <a:rPr lang="lv-LV" sz="2800" dirty="0" err="1" smtClean="0">
                <a:solidFill>
                  <a:schemeClr val="tx2"/>
                </a:solidFill>
              </a:rPr>
              <a:t>palpācija</a:t>
            </a:r>
            <a:r>
              <a:rPr lang="lv-LV" sz="2800" dirty="0" smtClean="0">
                <a:solidFill>
                  <a:schemeClr val="tx2"/>
                </a:solidFill>
              </a:rPr>
              <a:t> ir nedroša metode</a:t>
            </a:r>
          </a:p>
          <a:p>
            <a:pPr lvl="0"/>
            <a:r>
              <a:rPr lang="lv-LV" sz="2800" dirty="0" smtClean="0">
                <a:solidFill>
                  <a:schemeClr val="tx2"/>
                </a:solidFill>
              </a:rPr>
              <a:t>Ja nav dzīvības pazīmes–uzsāk BLS</a:t>
            </a:r>
            <a:endParaRPr lang="en-US" sz="2800" dirty="0" smtClean="0">
              <a:solidFill>
                <a:schemeClr val="tx2"/>
              </a:solidFill>
            </a:endParaRPr>
          </a:p>
        </p:txBody>
      </p:sp>
      <p:pic>
        <p:nvPicPr>
          <p:cNvPr id="5" name="Picture 2"/>
          <p:cNvPicPr>
            <a:picLocks noChangeArrowheads="1"/>
          </p:cNvPicPr>
          <p:nvPr/>
        </p:nvPicPr>
        <p:blipFill>
          <a:blip r:embed="rId2" cstate="print"/>
          <a:srcRect/>
          <a:stretch>
            <a:fillRect/>
          </a:stretch>
        </p:blipFill>
        <p:spPr bwMode="auto">
          <a:xfrm>
            <a:off x="5297487" y="3932237"/>
            <a:ext cx="3846513" cy="2925763"/>
          </a:xfrm>
          <a:prstGeom prst="rect">
            <a:avLst/>
          </a:prstGeom>
          <a:noFill/>
          <a:ln w="12700">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ChangeArrowheads="1"/>
          </p:cNvSpPr>
          <p:nvPr>
            <p:ph type="title"/>
          </p:nvPr>
        </p:nvSpPr>
        <p:spPr>
          <a:xfrm>
            <a:off x="152400" y="0"/>
            <a:ext cx="8763000" cy="1066800"/>
          </a:xfrm>
        </p:spPr>
        <p:txBody>
          <a:bodyPr/>
          <a:lstStyle/>
          <a:p>
            <a:r>
              <a:rPr lang="lv-LV" sz="3200" dirty="0" smtClean="0">
                <a:effectLst/>
              </a:rPr>
              <a:t>Normāla elpošanas/ sirdsdarbības frekvence bērniem</a:t>
            </a:r>
          </a:p>
        </p:txBody>
      </p:sp>
      <p:sp>
        <p:nvSpPr>
          <p:cNvPr id="141315" name="Rectangle 3"/>
          <p:cNvSpPr>
            <a:spLocks noGrp="1" noChangeArrowheads="1"/>
          </p:cNvSpPr>
          <p:nvPr>
            <p:ph type="body" sz="half" idx="1"/>
          </p:nvPr>
        </p:nvSpPr>
        <p:spPr>
          <a:xfrm>
            <a:off x="228600" y="1143000"/>
            <a:ext cx="5257800" cy="4799013"/>
          </a:xfrm>
        </p:spPr>
        <p:txBody>
          <a:bodyPr/>
          <a:lstStyle/>
          <a:p>
            <a:pPr marL="0" indent="0"/>
            <a:r>
              <a:rPr lang="lv-LV" sz="2400" dirty="0" smtClean="0"/>
              <a:t>VECUMS/ ELPOŠANA  reizes/ min.</a:t>
            </a:r>
          </a:p>
          <a:p>
            <a:pPr marL="0" indent="0"/>
            <a:endParaRPr lang="lv-LV" sz="2400" dirty="0" smtClean="0"/>
          </a:p>
          <a:p>
            <a:pPr marL="0" indent="0"/>
            <a:r>
              <a:rPr lang="en-US" dirty="0" smtClean="0">
                <a:cs typeface="Tahoma" pitchFamily="34" charset="0"/>
              </a:rPr>
              <a:t>&lt;</a:t>
            </a:r>
            <a:r>
              <a:rPr lang="lv-LV" dirty="0" smtClean="0">
                <a:cs typeface="Tahoma" pitchFamily="34" charset="0"/>
              </a:rPr>
              <a:t> 2 </a:t>
            </a:r>
            <a:r>
              <a:rPr lang="lv-LV" dirty="0" err="1" smtClean="0">
                <a:cs typeface="Tahoma" pitchFamily="34" charset="0"/>
              </a:rPr>
              <a:t>mēn</a:t>
            </a:r>
            <a:r>
              <a:rPr lang="lv-LV" dirty="0" smtClean="0">
                <a:cs typeface="Tahoma" pitchFamily="34" charset="0"/>
              </a:rPr>
              <a:t>.       </a:t>
            </a:r>
            <a:r>
              <a:rPr lang="en-US" dirty="0" smtClean="0">
                <a:cs typeface="Tahoma" pitchFamily="34" charset="0"/>
              </a:rPr>
              <a:t>&lt;</a:t>
            </a:r>
            <a:r>
              <a:rPr lang="lv-LV" dirty="0" smtClean="0">
                <a:cs typeface="Tahoma" pitchFamily="34" charset="0"/>
              </a:rPr>
              <a:t> 60</a:t>
            </a:r>
          </a:p>
          <a:p>
            <a:pPr marL="0" indent="0"/>
            <a:r>
              <a:rPr lang="lv-LV" dirty="0" smtClean="0">
                <a:cs typeface="Tahoma" pitchFamily="34" charset="0"/>
              </a:rPr>
              <a:t>2 – 12 </a:t>
            </a:r>
            <a:r>
              <a:rPr lang="lv-LV" dirty="0" err="1" smtClean="0">
                <a:cs typeface="Tahoma" pitchFamily="34" charset="0"/>
              </a:rPr>
              <a:t>mēn</a:t>
            </a:r>
            <a:r>
              <a:rPr lang="lv-LV" dirty="0" smtClean="0">
                <a:cs typeface="Tahoma" pitchFamily="34" charset="0"/>
              </a:rPr>
              <a:t>.   </a:t>
            </a:r>
            <a:r>
              <a:rPr lang="en-US" dirty="0" smtClean="0">
                <a:cs typeface="Tahoma" pitchFamily="34" charset="0"/>
              </a:rPr>
              <a:t>&lt;</a:t>
            </a:r>
            <a:r>
              <a:rPr lang="lv-LV" dirty="0" smtClean="0">
                <a:cs typeface="Tahoma" pitchFamily="34" charset="0"/>
              </a:rPr>
              <a:t> 50</a:t>
            </a:r>
          </a:p>
          <a:p>
            <a:pPr marL="0" indent="0"/>
            <a:r>
              <a:rPr lang="lv-LV" dirty="0" smtClean="0">
                <a:cs typeface="Tahoma" pitchFamily="34" charset="0"/>
              </a:rPr>
              <a:t>1 – 5 g. v.      </a:t>
            </a:r>
            <a:r>
              <a:rPr lang="en-US" dirty="0" smtClean="0">
                <a:cs typeface="Tahoma" pitchFamily="34" charset="0"/>
              </a:rPr>
              <a:t>&lt;</a:t>
            </a:r>
            <a:r>
              <a:rPr lang="lv-LV" dirty="0" smtClean="0">
                <a:cs typeface="Tahoma" pitchFamily="34" charset="0"/>
              </a:rPr>
              <a:t> 40</a:t>
            </a:r>
          </a:p>
          <a:p>
            <a:pPr marL="0" indent="0"/>
            <a:r>
              <a:rPr lang="lv-LV" dirty="0" smtClean="0">
                <a:cs typeface="Tahoma" pitchFamily="34" charset="0"/>
              </a:rPr>
              <a:t>6 – 8 g. v.      </a:t>
            </a:r>
            <a:r>
              <a:rPr lang="en-US" dirty="0" smtClean="0">
                <a:cs typeface="Tahoma" pitchFamily="34" charset="0"/>
              </a:rPr>
              <a:t>&lt;</a:t>
            </a:r>
            <a:r>
              <a:rPr lang="lv-LV" dirty="0" smtClean="0">
                <a:cs typeface="Tahoma" pitchFamily="34" charset="0"/>
              </a:rPr>
              <a:t> 30</a:t>
            </a:r>
            <a:endParaRPr lang="en-US" dirty="0" smtClean="0">
              <a:cs typeface="Tahoma" pitchFamily="34" charset="0"/>
            </a:endParaRPr>
          </a:p>
        </p:txBody>
      </p:sp>
      <p:sp>
        <p:nvSpPr>
          <p:cNvPr id="141316" name="Rectangle 4"/>
          <p:cNvSpPr>
            <a:spLocks noGrp="1" noChangeArrowheads="1"/>
          </p:cNvSpPr>
          <p:nvPr>
            <p:ph type="body" sz="half" idx="2"/>
          </p:nvPr>
        </p:nvSpPr>
        <p:spPr>
          <a:xfrm>
            <a:off x="3230880" y="3819144"/>
            <a:ext cx="5715000" cy="3048000"/>
          </a:xfrm>
        </p:spPr>
        <p:txBody>
          <a:bodyPr/>
          <a:lstStyle/>
          <a:p>
            <a:pPr marL="0" indent="0"/>
            <a:r>
              <a:rPr lang="lv-LV" sz="2400" dirty="0" smtClean="0"/>
              <a:t>VECUMS</a:t>
            </a:r>
            <a:r>
              <a:rPr lang="lv-LV" sz="2400" smtClean="0"/>
              <a:t>/ SIRDSDARBĪBA reizes/ min.</a:t>
            </a:r>
          </a:p>
          <a:p>
            <a:pPr marL="0" indent="0"/>
            <a:endParaRPr lang="lv-LV" sz="2400" dirty="0" smtClean="0">
              <a:cs typeface="Tahoma" pitchFamily="34" charset="0"/>
            </a:endParaRPr>
          </a:p>
          <a:p>
            <a:pPr marL="0" indent="0"/>
            <a:r>
              <a:rPr lang="lv-LV" dirty="0" smtClean="0">
                <a:cs typeface="Tahoma" pitchFamily="34" charset="0"/>
              </a:rPr>
              <a:t>2 – 12 </a:t>
            </a:r>
            <a:r>
              <a:rPr lang="lv-LV" dirty="0" err="1" smtClean="0">
                <a:cs typeface="Tahoma" pitchFamily="34" charset="0"/>
              </a:rPr>
              <a:t>mēn</a:t>
            </a:r>
            <a:r>
              <a:rPr lang="lv-LV" dirty="0" smtClean="0">
                <a:cs typeface="Tahoma" pitchFamily="34" charset="0"/>
              </a:rPr>
              <a:t>.   </a:t>
            </a:r>
            <a:r>
              <a:rPr lang="en-US" dirty="0" smtClean="0">
                <a:cs typeface="Tahoma" pitchFamily="34" charset="0"/>
              </a:rPr>
              <a:t>&lt;</a:t>
            </a:r>
            <a:r>
              <a:rPr lang="lv-LV" dirty="0" smtClean="0">
                <a:cs typeface="Tahoma" pitchFamily="34" charset="0"/>
              </a:rPr>
              <a:t> 160</a:t>
            </a:r>
          </a:p>
          <a:p>
            <a:pPr marL="0" indent="0"/>
            <a:r>
              <a:rPr lang="lv-LV" dirty="0" smtClean="0">
                <a:cs typeface="Tahoma" pitchFamily="34" charset="0"/>
              </a:rPr>
              <a:t>1 – 2 g. v.      </a:t>
            </a:r>
            <a:r>
              <a:rPr lang="en-US" dirty="0" smtClean="0">
                <a:cs typeface="Tahoma" pitchFamily="34" charset="0"/>
              </a:rPr>
              <a:t>&lt;</a:t>
            </a:r>
            <a:r>
              <a:rPr lang="lv-LV" dirty="0" smtClean="0">
                <a:cs typeface="Tahoma" pitchFamily="34" charset="0"/>
              </a:rPr>
              <a:t> 120</a:t>
            </a:r>
          </a:p>
          <a:p>
            <a:pPr marL="0" indent="0"/>
            <a:r>
              <a:rPr lang="lv-LV" dirty="0" smtClean="0">
                <a:cs typeface="Tahoma" pitchFamily="34" charset="0"/>
              </a:rPr>
              <a:t>2 – 8 g. v.      </a:t>
            </a:r>
            <a:r>
              <a:rPr lang="en-US" dirty="0" smtClean="0">
                <a:cs typeface="Tahoma" pitchFamily="34" charset="0"/>
              </a:rPr>
              <a:t>&lt;</a:t>
            </a:r>
            <a:r>
              <a:rPr lang="lv-LV" dirty="0" smtClean="0">
                <a:cs typeface="Tahoma" pitchFamily="34" charset="0"/>
              </a:rPr>
              <a:t> 110</a:t>
            </a:r>
            <a:endParaRPr lang="en-US" dirty="0" smtClean="0">
              <a:cs typeface="Tahoma" pitchFamily="34" charset="0"/>
            </a:endParaRPr>
          </a:p>
          <a:p>
            <a:pPr marL="0" indent="0"/>
            <a:endParaRPr lang="lv-LV" dirty="0" smtClean="0"/>
          </a:p>
        </p:txBody>
      </p:sp>
    </p:spTree>
    <p:extLst>
      <p:ext uri="{BB962C8B-B14F-4D97-AF65-F5344CB8AC3E}">
        <p14:creationId xmlns:p14="http://schemas.microsoft.com/office/powerpoint/2010/main" val="34319999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7239000" cy="365760"/>
          </a:xfrm>
        </p:spPr>
        <p:txBody>
          <a:bodyPr>
            <a:normAutofit/>
          </a:bodyPr>
          <a:lstStyle/>
          <a:p>
            <a:r>
              <a:rPr lang="lv-LV" sz="2400" dirty="0" smtClean="0"/>
              <a:t>DZĪVĪBAS GLĀBŠANAS PAMATU ALGORITMS PEDIATRIJĀ</a:t>
            </a:r>
            <a:endParaRPr lang="en-US" sz="2400" dirty="0"/>
          </a:p>
        </p:txBody>
      </p:sp>
      <p:sp>
        <p:nvSpPr>
          <p:cNvPr id="3" name="Content Placeholder 2"/>
          <p:cNvSpPr>
            <a:spLocks noGrp="1"/>
          </p:cNvSpPr>
          <p:nvPr>
            <p:ph idx="1"/>
          </p:nvPr>
        </p:nvSpPr>
        <p:spPr>
          <a:xfrm>
            <a:off x="152400" y="609600"/>
            <a:ext cx="7620000" cy="6248400"/>
          </a:xfrm>
        </p:spPr>
        <p:txBody>
          <a:bodyPr>
            <a:noAutofit/>
          </a:bodyPr>
          <a:lstStyle/>
          <a:p>
            <a:pPr lvl="0"/>
            <a:r>
              <a:rPr lang="lv-LV" sz="2800" dirty="0" smtClean="0"/>
              <a:t>7. </a:t>
            </a:r>
            <a:r>
              <a:rPr lang="lv-LV" sz="2800" b="1" dirty="0" smtClean="0"/>
              <a:t>A</a:t>
            </a:r>
            <a:r>
              <a:rPr lang="lv-LV" sz="2800" dirty="0" smtClean="0"/>
              <a:t>. Ja Jūs esat drošs, ka 10 sekundēs varat noteikt </a:t>
            </a:r>
            <a:r>
              <a:rPr lang="lv-LV" sz="2800" b="1" dirty="0" smtClean="0"/>
              <a:t>dzīvības pazīmes</a:t>
            </a:r>
            <a:endParaRPr lang="en-US" sz="2800" dirty="0" smtClean="0"/>
          </a:p>
          <a:p>
            <a:pPr lvl="0"/>
            <a:r>
              <a:rPr lang="lv-LV" sz="2800" dirty="0" smtClean="0"/>
              <a:t>Turpina elpināt bērnu, ja nepieciešams, līdz bērns sāk efektīvi pats elpot</a:t>
            </a:r>
            <a:endParaRPr lang="en-US" sz="2800" dirty="0" smtClean="0"/>
          </a:p>
          <a:p>
            <a:pPr lvl="0"/>
            <a:r>
              <a:rPr lang="lv-LV" sz="2800" dirty="0" smtClean="0"/>
              <a:t>Pagriež bērnu uz sāniem (stabilā sānu guļā), ja bērns joprojām bezsamaņā</a:t>
            </a:r>
            <a:endParaRPr lang="en-US" sz="2800" dirty="0" smtClean="0"/>
          </a:p>
          <a:p>
            <a:pPr lvl="0"/>
            <a:r>
              <a:rPr lang="lv-LV" sz="2800" dirty="0" smtClean="0"/>
              <a:t>Bieži, atkārtoti novērtē bērnu</a:t>
            </a:r>
            <a:endParaRPr lang="en-US" sz="2800" dirty="0" smtClean="0"/>
          </a:p>
          <a:p>
            <a:pPr>
              <a:buNone/>
            </a:pPr>
            <a:r>
              <a:rPr lang="lv-LV" sz="2800" dirty="0" smtClean="0"/>
              <a:t> </a:t>
            </a:r>
            <a:endParaRPr lang="en-US" sz="2800" dirty="0" smtClean="0"/>
          </a:p>
          <a:p>
            <a:r>
              <a:rPr lang="lv-LV" sz="2800" dirty="0" smtClean="0"/>
              <a:t>7.</a:t>
            </a:r>
            <a:r>
              <a:rPr lang="lv-LV" sz="2800" b="1" dirty="0" smtClean="0"/>
              <a:t> B.</a:t>
            </a:r>
            <a:r>
              <a:rPr lang="lv-LV" sz="2800" dirty="0" smtClean="0"/>
              <a:t> </a:t>
            </a:r>
            <a:r>
              <a:rPr lang="lv-LV" sz="2800" b="1" dirty="0" smtClean="0"/>
              <a:t>Ja nav dzīvības pazīmes </a:t>
            </a:r>
            <a:r>
              <a:rPr lang="lv-LV" sz="2800" dirty="0" smtClean="0">
                <a:solidFill>
                  <a:schemeClr val="bg1">
                    <a:lumMod val="50000"/>
                  </a:schemeClr>
                </a:solidFill>
              </a:rPr>
              <a:t>vai droši nepalpē pulsu &gt; 60 reizēm minūtē 10 sekundēs</a:t>
            </a:r>
            <a:endParaRPr lang="en-US" sz="2800" dirty="0" smtClean="0">
              <a:solidFill>
                <a:schemeClr val="bg1">
                  <a:lumMod val="50000"/>
                </a:schemeClr>
              </a:solidFill>
            </a:endParaRPr>
          </a:p>
          <a:p>
            <a:pPr lvl="0"/>
            <a:r>
              <a:rPr lang="lv-LV" sz="2800" dirty="0" smtClean="0"/>
              <a:t>Uzsāk krūšu kurvja kompresijas</a:t>
            </a:r>
            <a:endParaRPr lang="en-US" sz="2800" dirty="0" smtClean="0"/>
          </a:p>
          <a:p>
            <a:pPr lvl="0"/>
            <a:r>
              <a:rPr lang="lv-LV" sz="2800" dirty="0" smtClean="0"/>
              <a:t>Kombinē elpināšanu un krūšu kurvja kompresijas </a:t>
            </a:r>
            <a:r>
              <a:rPr lang="lv-LV" sz="2800" dirty="0" smtClean="0">
                <a:solidFill>
                  <a:schemeClr val="tx2"/>
                </a:solidFill>
              </a:rPr>
              <a:t>attiecībās – 15 KKK : 2 ventilācijas </a:t>
            </a:r>
            <a:endParaRPr lang="en-US" sz="2800" dirty="0" smtClean="0">
              <a:solidFill>
                <a:schemeClr val="tx2"/>
              </a:solidFill>
            </a:endParaRPr>
          </a:p>
          <a:p>
            <a:endParaRPr lang="en-US" sz="28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239000" cy="746760"/>
          </a:xfrm>
        </p:spPr>
        <p:txBody>
          <a:bodyPr>
            <a:normAutofit/>
          </a:bodyPr>
          <a:lstStyle/>
          <a:p>
            <a:r>
              <a:rPr lang="lv-LV" dirty="0" smtClean="0"/>
              <a:t>Apmācības mērķi</a:t>
            </a:r>
            <a:endParaRPr lang="en-US" dirty="0"/>
          </a:p>
        </p:txBody>
      </p:sp>
      <p:sp>
        <p:nvSpPr>
          <p:cNvPr id="3" name="Content Placeholder 2"/>
          <p:cNvSpPr>
            <a:spLocks noGrp="1"/>
          </p:cNvSpPr>
          <p:nvPr>
            <p:ph idx="1"/>
          </p:nvPr>
        </p:nvSpPr>
        <p:spPr>
          <a:xfrm>
            <a:off x="228600" y="762000"/>
            <a:ext cx="7772400" cy="6096000"/>
          </a:xfrm>
        </p:spPr>
        <p:txBody>
          <a:bodyPr>
            <a:normAutofit/>
          </a:bodyPr>
          <a:lstStyle/>
          <a:p>
            <a:pPr lvl="0"/>
            <a:r>
              <a:rPr lang="lv-LV" dirty="0" smtClean="0"/>
              <a:t>Apmācības mērķis ir nodrošināt zināšanu apgūšanu un saglabāšanu, kas dod iespēju korekti rīkoties reanimācijas situācijās un uzlabo reanimācijas rezultātus</a:t>
            </a:r>
          </a:p>
          <a:p>
            <a:r>
              <a:rPr lang="en-US" dirty="0" smtClean="0"/>
              <a:t>D</a:t>
            </a:r>
            <a:r>
              <a:rPr lang="lv-LV" dirty="0" err="1" smtClean="0"/>
              <a:t>zīvības</a:t>
            </a:r>
            <a:r>
              <a:rPr lang="lv-LV" dirty="0" smtClean="0"/>
              <a:t> glābšanas pamatu</a:t>
            </a:r>
            <a:r>
              <a:rPr lang="en-US" dirty="0" smtClean="0"/>
              <a:t> </a:t>
            </a:r>
            <a:r>
              <a:rPr lang="lv-LV" dirty="0" smtClean="0"/>
              <a:t>un paplašinātās </a:t>
            </a:r>
            <a:r>
              <a:rPr lang="lv-LV" dirty="0" err="1" smtClean="0"/>
              <a:t>kardiopulmonālās</a:t>
            </a:r>
            <a:r>
              <a:rPr lang="lv-LV" dirty="0" smtClean="0"/>
              <a:t> reanimācijas zināšanas un iemaņas pasliktinās pēc trīs līdz sešiem mēnešiem  </a:t>
            </a:r>
            <a:endParaRPr lang="en-US" dirty="0" smtClean="0"/>
          </a:p>
          <a:p>
            <a:r>
              <a:rPr lang="en-US" dirty="0" err="1" smtClean="0"/>
              <a:t>Apm</a:t>
            </a:r>
            <a:r>
              <a:rPr lang="lv-LV" dirty="0" err="1" smtClean="0"/>
              <a:t>ācība</a:t>
            </a:r>
            <a:r>
              <a:rPr lang="lv-LV" dirty="0" smtClean="0"/>
              <a:t> reizi gadā var būt nepietiekama                                         </a:t>
            </a:r>
            <a:endParaRPr lang="en-US" dirty="0" smtClean="0"/>
          </a:p>
          <a:p>
            <a:r>
              <a:rPr lang="lv-LV" dirty="0" smtClean="0"/>
              <a:t>Biežas novērtēšanas izmantošana ļauj identificēt personas, kam nepieciešama papildus apmācība, </a:t>
            </a:r>
            <a:r>
              <a:rPr lang="en-US" dirty="0" smtClean="0"/>
              <a:t>                </a:t>
            </a:r>
            <a:r>
              <a:rPr lang="lv-LV" dirty="0" smtClean="0"/>
              <a:t>lai palīdzētu saglabāt zināšanas un iemaņas</a:t>
            </a:r>
            <a:endParaRPr lang="en-US" dirty="0" smtClean="0"/>
          </a:p>
          <a:p>
            <a:pPr>
              <a:buNone/>
            </a:pP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239000" cy="457200"/>
          </a:xfrm>
        </p:spPr>
        <p:txBody>
          <a:bodyPr>
            <a:normAutofit/>
          </a:bodyPr>
          <a:lstStyle/>
          <a:p>
            <a:r>
              <a:rPr lang="lv-LV" sz="2400" dirty="0" smtClean="0"/>
              <a:t>DZĪVĪBAS GLĀBŠANAS PAMATU ALGORITMS PEDIATRIJĀ</a:t>
            </a:r>
            <a:endParaRPr lang="en-US" sz="2400" dirty="0"/>
          </a:p>
        </p:txBody>
      </p:sp>
      <p:sp>
        <p:nvSpPr>
          <p:cNvPr id="3" name="Content Placeholder 2"/>
          <p:cNvSpPr>
            <a:spLocks noGrp="1"/>
          </p:cNvSpPr>
          <p:nvPr>
            <p:ph idx="1"/>
          </p:nvPr>
        </p:nvSpPr>
        <p:spPr>
          <a:xfrm>
            <a:off x="228600" y="533400"/>
            <a:ext cx="7772400" cy="6324600"/>
          </a:xfrm>
        </p:spPr>
        <p:txBody>
          <a:bodyPr>
            <a:normAutofit fontScale="92500" lnSpcReduction="20000"/>
          </a:bodyPr>
          <a:lstStyle/>
          <a:p>
            <a:r>
              <a:rPr lang="lv-LV" sz="3000" b="1" dirty="0" smtClean="0"/>
              <a:t>Krūšu kurvja kompresijas</a:t>
            </a:r>
            <a:endParaRPr lang="en-US" sz="3000" dirty="0" smtClean="0"/>
          </a:p>
          <a:p>
            <a:r>
              <a:rPr lang="lv-LV" sz="3000" dirty="0" smtClean="0"/>
              <a:t>Visiem bērniem kompresijas izdara </a:t>
            </a:r>
            <a:r>
              <a:rPr lang="lv-LV" sz="3000" b="1" dirty="0" smtClean="0"/>
              <a:t>krūšu kaula apakšējā daļā</a:t>
            </a:r>
            <a:endParaRPr lang="en-US" sz="3000" b="1" dirty="0" smtClean="0"/>
          </a:p>
          <a:p>
            <a:r>
              <a:rPr lang="lv-LV" sz="3000" dirty="0" smtClean="0">
                <a:solidFill>
                  <a:schemeClr val="bg1">
                    <a:lumMod val="65000"/>
                  </a:schemeClr>
                </a:solidFill>
              </a:rPr>
              <a:t>Lai izvairītos no kompresijām vēdera augšdaļā, atrod procesus </a:t>
            </a:r>
            <a:r>
              <a:rPr lang="lv-LV" sz="3000" dirty="0" err="1" smtClean="0">
                <a:solidFill>
                  <a:schemeClr val="bg1">
                    <a:lumMod val="65000"/>
                  </a:schemeClr>
                </a:solidFill>
              </a:rPr>
              <a:t>xyphoideus</a:t>
            </a:r>
            <a:r>
              <a:rPr lang="lv-LV" sz="3000" dirty="0" smtClean="0">
                <a:solidFill>
                  <a:schemeClr val="bg1">
                    <a:lumMod val="65000"/>
                  </a:schemeClr>
                </a:solidFill>
              </a:rPr>
              <a:t>, kompresijas izdara pret krūšu kaulu, pirksta platumā virs procesus </a:t>
            </a:r>
            <a:r>
              <a:rPr lang="lv-LV" sz="3000" dirty="0" err="1" smtClean="0">
                <a:solidFill>
                  <a:schemeClr val="bg1">
                    <a:lumMod val="65000"/>
                  </a:schemeClr>
                </a:solidFill>
              </a:rPr>
              <a:t>xyphoideus</a:t>
            </a:r>
            <a:r>
              <a:rPr lang="lv-LV" sz="3000" dirty="0" smtClean="0">
                <a:solidFill>
                  <a:schemeClr val="bg1">
                    <a:lumMod val="65000"/>
                  </a:schemeClr>
                </a:solidFill>
              </a:rPr>
              <a:t> </a:t>
            </a:r>
          </a:p>
          <a:p>
            <a:r>
              <a:rPr lang="lv-LV" sz="3000" dirty="0" smtClean="0"/>
              <a:t>Kompresijas jāveic iespiežot krūšu kaulu par                          </a:t>
            </a:r>
            <a:r>
              <a:rPr lang="lv-LV" sz="3000" b="1" dirty="0" smtClean="0"/>
              <a:t>⅓ </a:t>
            </a:r>
            <a:r>
              <a:rPr lang="lv-LV" sz="2800" dirty="0" smtClean="0"/>
              <a:t>no krūšu kurvja priekšēji - mugurējā diametra</a:t>
            </a:r>
            <a:endParaRPr lang="lv-LV" sz="3000" b="1" dirty="0" smtClean="0"/>
          </a:p>
          <a:p>
            <a:r>
              <a:rPr lang="lv-LV" sz="3000" dirty="0" smtClean="0"/>
              <a:t>Nebaidīties no uzspiešanas par stipru, kompresijas veic „</a:t>
            </a:r>
            <a:r>
              <a:rPr lang="lv-LV" sz="3000" b="1" dirty="0" smtClean="0"/>
              <a:t>STIPRI UN ĀTRI</a:t>
            </a:r>
            <a:r>
              <a:rPr lang="lv-LV" sz="3000" dirty="0" smtClean="0"/>
              <a:t>”</a:t>
            </a:r>
          </a:p>
          <a:p>
            <a:r>
              <a:rPr lang="lv-LV" sz="3000" dirty="0" smtClean="0"/>
              <a:t>Pilnībā pārtrauc spiedienu un atkārto </a:t>
            </a:r>
            <a:r>
              <a:rPr lang="lv-LV" sz="3000" b="1" dirty="0" smtClean="0"/>
              <a:t>100 – 120 × minūtē </a:t>
            </a:r>
            <a:endParaRPr lang="lv-LV" sz="3000" dirty="0" smtClean="0"/>
          </a:p>
          <a:p>
            <a:r>
              <a:rPr lang="lv-LV" sz="3000" dirty="0" smtClean="0"/>
              <a:t>Pēc 15 kompresijām atliec galvu, paceļ zodu un izdara 2 efektīvas ieelpas</a:t>
            </a:r>
          </a:p>
          <a:p>
            <a:r>
              <a:rPr lang="lv-LV" sz="3000" dirty="0" smtClean="0"/>
              <a:t>Turpina kompresijas un ieelpas attiecībās </a:t>
            </a:r>
            <a:r>
              <a:rPr lang="lv-LV" sz="3000" b="1" dirty="0" smtClean="0"/>
              <a:t>15: 2</a:t>
            </a:r>
            <a:endParaRPr lang="en-US" sz="3000" b="1" dirty="0" smtClean="0"/>
          </a:p>
          <a:p>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239000" cy="441960"/>
          </a:xfrm>
        </p:spPr>
        <p:txBody>
          <a:bodyPr>
            <a:normAutofit/>
          </a:bodyPr>
          <a:lstStyle/>
          <a:p>
            <a:r>
              <a:rPr lang="lv-LV" sz="2400" dirty="0" smtClean="0"/>
              <a:t>DZĪVĪBAS GLĀBŠANAS PAMATU ALGORITMS PEDIATRIJĀ</a:t>
            </a:r>
            <a:endParaRPr lang="en-US" sz="2400" dirty="0"/>
          </a:p>
        </p:txBody>
      </p:sp>
      <p:sp>
        <p:nvSpPr>
          <p:cNvPr id="3" name="Content Placeholder 2"/>
          <p:cNvSpPr>
            <a:spLocks noGrp="1"/>
          </p:cNvSpPr>
          <p:nvPr>
            <p:ph idx="1"/>
          </p:nvPr>
        </p:nvSpPr>
        <p:spPr>
          <a:xfrm>
            <a:off x="228600" y="609600"/>
            <a:ext cx="7696200" cy="6096000"/>
          </a:xfrm>
        </p:spPr>
        <p:txBody>
          <a:bodyPr>
            <a:normAutofit/>
          </a:bodyPr>
          <a:lstStyle/>
          <a:p>
            <a:r>
              <a:rPr lang="lv-LV" sz="2800" b="1" dirty="0" smtClean="0"/>
              <a:t>Krūšu kurvja kompresijas zīdaiņiem</a:t>
            </a:r>
            <a:endParaRPr lang="en-US" sz="2800" dirty="0" smtClean="0"/>
          </a:p>
          <a:p>
            <a:r>
              <a:rPr lang="lv-LV" sz="2800" dirty="0" smtClean="0"/>
              <a:t>Viens atdzīvinātājs kompresijas veic ar 2 pirkstu galiem</a:t>
            </a:r>
          </a:p>
          <a:p>
            <a:r>
              <a:rPr lang="lv-LV" sz="2800" dirty="0" smtClean="0"/>
              <a:t>Ja ir 2 vai vairāki atdzīvinātāji, kompresijas veic apņemot krūšu kurvi                                                                        - abus īkšķus novieto blakus uz krūšu kaula apakšējās daļas tā, ka pirkstu gali būtu vērsti cietušā galvas virzienā                                                                                                 - abu roku plaukstas un pirksti apņem krūšu kurvja apakšējo daļu un balsta zīdaiņa muguru</a:t>
            </a:r>
          </a:p>
          <a:p>
            <a:r>
              <a:rPr lang="lv-LV" sz="2800" dirty="0" smtClean="0"/>
              <a:t>Ar abām metodēm kompresijas jāveic, iespiežot krūšu kaulu par ⅓ no zīdaiņa krūšu kurvja augstuma </a:t>
            </a:r>
            <a:r>
              <a:rPr lang="lv-LV" sz="2800" dirty="0" smtClean="0">
                <a:solidFill>
                  <a:schemeClr val="tx2"/>
                </a:solidFill>
              </a:rPr>
              <a:t>vai līdz </a:t>
            </a:r>
            <a:r>
              <a:rPr lang="lv-LV" sz="2800" b="1" dirty="0" smtClean="0"/>
              <a:t>4</a:t>
            </a:r>
            <a:r>
              <a:rPr lang="lv-LV" sz="2800" dirty="0" smtClean="0"/>
              <a:t> cm</a:t>
            </a:r>
            <a:endParaRPr lang="en-US" sz="2800" dirty="0" smtClean="0"/>
          </a:p>
          <a:p>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0"/>
            <a:ext cx="6400800" cy="685800"/>
          </a:xfrm>
          <a:noFill/>
        </p:spPr>
        <p:txBody>
          <a:bodyPr>
            <a:noAutofit/>
          </a:bodyPr>
          <a:lstStyle/>
          <a:p>
            <a:r>
              <a:rPr lang="lv-LV" sz="2800" b="1" dirty="0" smtClean="0"/>
              <a:t>Krūšu kurvja kompresijas zīdaiņiem</a:t>
            </a:r>
            <a:endParaRPr lang="en-US" sz="2800" b="1" dirty="0"/>
          </a:p>
        </p:txBody>
      </p:sp>
      <p:pic>
        <p:nvPicPr>
          <p:cNvPr id="2050" name="Picture 2"/>
          <p:cNvPicPr>
            <a:picLocks noGrp="1" noChangeAspect="1" noChangeArrowheads="1"/>
          </p:cNvPicPr>
          <p:nvPr>
            <p:ph idx="1"/>
          </p:nvPr>
        </p:nvPicPr>
        <p:blipFill>
          <a:blip r:embed="rId2" cstate="print"/>
          <a:srcRect/>
          <a:stretch>
            <a:fillRect/>
          </a:stretch>
        </p:blipFill>
        <p:spPr bwMode="auto">
          <a:xfrm>
            <a:off x="1395412" y="700087"/>
            <a:ext cx="6353175" cy="5838825"/>
          </a:xfrm>
          <a:prstGeom prst="rect">
            <a:avLst/>
          </a:prstGeom>
          <a:noFill/>
          <a:ln w="9525">
            <a:solidFill>
              <a:schemeClr val="accent1"/>
            </a:solid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81922" name="Picture 2"/>
          <p:cNvPicPr>
            <a:picLocks noGrp="1" noChangeAspect="1" noChangeArrowheads="1"/>
          </p:cNvPicPr>
          <p:nvPr>
            <p:ph idx="4294967295"/>
          </p:nvPr>
        </p:nvPicPr>
        <p:blipFill>
          <a:blip r:embed="rId2" cstate="print"/>
          <a:srcRect/>
          <a:stretch>
            <a:fillRect/>
          </a:stretch>
        </p:blipFill>
        <p:spPr>
          <a:xfrm>
            <a:off x="304800" y="609600"/>
            <a:ext cx="7620000" cy="5638800"/>
          </a:xfrm>
        </p:spPr>
      </p:pic>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5800" y="1371600"/>
            <a:ext cx="6705600" cy="37408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extLst>
      <p:ext uri="{BB962C8B-B14F-4D97-AF65-F5344CB8AC3E}">
        <p14:creationId xmlns:p14="http://schemas.microsoft.com/office/powerpoint/2010/main" val="35895841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p:cNvSpPr>
          <p:nvPr>
            <p:ph type="title" idx="4294967295"/>
          </p:nvPr>
        </p:nvSpPr>
        <p:spPr/>
        <p:txBody>
          <a:bodyPr/>
          <a:lstStyle/>
          <a:p>
            <a:pPr eaLnBrk="1" hangingPunct="1">
              <a:defRPr/>
            </a:pPr>
            <a:endParaRPr lang="lv-LV" smtClean="0"/>
          </a:p>
        </p:txBody>
      </p:sp>
      <p:pic>
        <p:nvPicPr>
          <p:cNvPr id="83971" name="Picture 3"/>
          <p:cNvPicPr>
            <a:picLocks noGrp="1" noChangeAspect="1" noChangeArrowheads="1"/>
          </p:cNvPicPr>
          <p:nvPr>
            <p:ph sz="half" idx="4294967295"/>
          </p:nvPr>
        </p:nvPicPr>
        <p:blipFill>
          <a:blip r:embed="rId2" cstate="print"/>
          <a:srcRect/>
          <a:stretch>
            <a:fillRect/>
          </a:stretch>
        </p:blipFill>
        <p:spPr>
          <a:xfrm>
            <a:off x="152400" y="1600200"/>
            <a:ext cx="4038600" cy="4525963"/>
          </a:xfrm>
          <a:ln>
            <a:solidFill>
              <a:schemeClr val="accent1"/>
            </a:solidFill>
          </a:ln>
        </p:spPr>
      </p:pic>
      <p:pic>
        <p:nvPicPr>
          <p:cNvPr id="83972" name="Picture 4"/>
          <p:cNvPicPr>
            <a:picLocks noGrp="1" noChangeAspect="1" noChangeArrowheads="1"/>
          </p:cNvPicPr>
          <p:nvPr>
            <p:ph sz="half" idx="4294967295"/>
          </p:nvPr>
        </p:nvPicPr>
        <p:blipFill>
          <a:blip r:embed="rId3" cstate="print"/>
          <a:srcRect/>
          <a:stretch>
            <a:fillRect/>
          </a:stretch>
        </p:blipFill>
        <p:spPr>
          <a:xfrm>
            <a:off x="4191000" y="1752600"/>
            <a:ext cx="3929944" cy="4191000"/>
          </a:xfrm>
          <a:ln>
            <a:solidFill>
              <a:schemeClr val="accent1"/>
            </a:solidFill>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6" name="Picture 2"/>
          <p:cNvPicPr>
            <a:picLocks noChangeArrowheads="1"/>
          </p:cNvPicPr>
          <p:nvPr/>
        </p:nvPicPr>
        <p:blipFill>
          <a:blip r:embed="rId3" cstate="print"/>
          <a:srcRect/>
          <a:stretch>
            <a:fillRect/>
          </a:stretch>
        </p:blipFill>
        <p:spPr bwMode="auto">
          <a:xfrm>
            <a:off x="2195689" y="2451100"/>
            <a:ext cx="4761089" cy="3600450"/>
          </a:xfrm>
          <a:prstGeom prst="rect">
            <a:avLst/>
          </a:prstGeom>
          <a:noFill/>
          <a:ln w="12700">
            <a:noFill/>
            <a:miter lim="800000"/>
            <a:headEnd/>
            <a:tailEnd/>
          </a:ln>
        </p:spPr>
      </p:pic>
      <p:sp>
        <p:nvSpPr>
          <p:cNvPr id="74755" name="Rectangle 3"/>
          <p:cNvSpPr>
            <a:spLocks noGrp="1" noChangeArrowheads="1"/>
          </p:cNvSpPr>
          <p:nvPr>
            <p:ph type="title" idx="4294967295"/>
          </p:nvPr>
        </p:nvSpPr>
        <p:spPr>
          <a:xfrm>
            <a:off x="762000" y="1"/>
            <a:ext cx="7391400" cy="1600199"/>
          </a:xfrm>
        </p:spPr>
        <p:txBody>
          <a:bodyPr/>
          <a:lstStyle/>
          <a:p>
            <a:pPr eaLnBrk="1" hangingPunct="1">
              <a:defRPr/>
            </a:pPr>
            <a:r>
              <a:rPr lang="lv-LV" sz="3200" dirty="0" smtClean="0"/>
              <a:t>Elpināšana ar maisu un masku</a:t>
            </a:r>
            <a:r>
              <a:rPr lang="en-US" sz="3200" dirty="0" smtClean="0"/>
              <a:t> </a:t>
            </a:r>
            <a:r>
              <a:rPr lang="lv-LV" sz="3200" dirty="0" smtClean="0"/>
              <a:t>un  krūšu kurvja kompresijas ar diviem pirkstiem</a:t>
            </a:r>
            <a:endParaRPr lang="en-US" sz="3200" dirty="0" smtClean="0"/>
          </a:p>
        </p:txBody>
      </p:sp>
      <p:sp>
        <p:nvSpPr>
          <p:cNvPr id="82948" name="Rectangle 4"/>
          <p:cNvSpPr>
            <a:spLocks noChangeArrowheads="1"/>
          </p:cNvSpPr>
          <p:nvPr/>
        </p:nvSpPr>
        <p:spPr bwMode="auto">
          <a:xfrm>
            <a:off x="2201334" y="2451100"/>
            <a:ext cx="4741333" cy="3581400"/>
          </a:xfrm>
          <a:prstGeom prst="rect">
            <a:avLst/>
          </a:prstGeom>
          <a:noFill/>
          <a:ln w="12700">
            <a:solidFill>
              <a:srgbClr val="FC0128"/>
            </a:solidFill>
            <a:miter lim="800000"/>
            <a:headEnd/>
            <a:tailEnd/>
          </a:ln>
        </p:spPr>
        <p:txBody>
          <a:bodyPr wrap="none" anchor="ctr"/>
          <a:lstStyle/>
          <a:p>
            <a:pPr algn="l" eaLnBrk="0" hangingPunct="0"/>
            <a:endParaRPr lang="lv-LV" sz="2400">
              <a:latin typeface="Times New Roman" pitchFamily="18" charset="0"/>
            </a:endParaRP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idx="4294967295"/>
          </p:nvPr>
        </p:nvSpPr>
        <p:spPr>
          <a:xfrm>
            <a:off x="762000" y="188640"/>
            <a:ext cx="7391400" cy="1584176"/>
          </a:xfrm>
        </p:spPr>
        <p:txBody>
          <a:bodyPr>
            <a:normAutofit/>
          </a:bodyPr>
          <a:lstStyle/>
          <a:p>
            <a:pPr eaLnBrk="1" hangingPunct="1">
              <a:defRPr/>
            </a:pPr>
            <a:r>
              <a:rPr lang="lv-LV" sz="2800" dirty="0" smtClean="0"/>
              <a:t>Elpināšana ar maisu un masku un krūšu kurvja kompresijas</a:t>
            </a:r>
            <a:r>
              <a:rPr lang="en-US" sz="2800" dirty="0" smtClean="0"/>
              <a:t>,</a:t>
            </a:r>
            <a:r>
              <a:rPr lang="lv-LV" sz="2800" dirty="0" smtClean="0"/>
              <a:t> aptverot krūšu kurvi</a:t>
            </a:r>
            <a:endParaRPr lang="en-US" sz="2800" dirty="0" smtClean="0"/>
          </a:p>
        </p:txBody>
      </p:sp>
      <p:pic>
        <p:nvPicPr>
          <p:cNvPr id="84995" name="Picture 3"/>
          <p:cNvPicPr>
            <a:picLocks noChangeArrowheads="1"/>
          </p:cNvPicPr>
          <p:nvPr/>
        </p:nvPicPr>
        <p:blipFill>
          <a:blip r:embed="rId3" cstate="print"/>
          <a:srcRect/>
          <a:stretch>
            <a:fillRect/>
          </a:stretch>
        </p:blipFill>
        <p:spPr bwMode="auto">
          <a:xfrm>
            <a:off x="2195689" y="2447926"/>
            <a:ext cx="4763911" cy="3609975"/>
          </a:xfrm>
          <a:prstGeom prst="rect">
            <a:avLst/>
          </a:prstGeom>
          <a:noFill/>
          <a:ln w="12700">
            <a:noFill/>
            <a:miter lim="800000"/>
            <a:headEnd/>
            <a:tailEnd/>
          </a:ln>
        </p:spPr>
      </p:pic>
      <p:sp>
        <p:nvSpPr>
          <p:cNvPr id="84996" name="Rectangle 4"/>
          <p:cNvSpPr>
            <a:spLocks noChangeArrowheads="1"/>
          </p:cNvSpPr>
          <p:nvPr/>
        </p:nvSpPr>
        <p:spPr bwMode="auto">
          <a:xfrm>
            <a:off x="2201334" y="2451101"/>
            <a:ext cx="4741333" cy="3590925"/>
          </a:xfrm>
          <a:prstGeom prst="rect">
            <a:avLst/>
          </a:prstGeom>
          <a:noFill/>
          <a:ln w="12700">
            <a:solidFill>
              <a:srgbClr val="FC0128"/>
            </a:solidFill>
            <a:miter lim="800000"/>
            <a:headEnd/>
            <a:tailEnd/>
          </a:ln>
        </p:spPr>
        <p:txBody>
          <a:bodyPr wrap="none" anchor="ctr"/>
          <a:lstStyle/>
          <a:p>
            <a:pPr algn="l" eaLnBrk="0" hangingPunct="0"/>
            <a:endParaRPr lang="lv-LV" sz="2400">
              <a:latin typeface="Times New Roman" pitchFamily="18" charset="0"/>
            </a:endParaRP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239000" cy="457200"/>
          </a:xfrm>
        </p:spPr>
        <p:txBody>
          <a:bodyPr>
            <a:normAutofit/>
          </a:bodyPr>
          <a:lstStyle/>
          <a:p>
            <a:r>
              <a:rPr lang="lv-LV" sz="2400" dirty="0" smtClean="0"/>
              <a:t>DZĪVĪBAS GLĀBŠANAS PAMATU ALGORITMS PEDIATRIJĀ</a:t>
            </a:r>
            <a:endParaRPr lang="en-US" sz="2400" dirty="0"/>
          </a:p>
        </p:txBody>
      </p:sp>
      <p:sp>
        <p:nvSpPr>
          <p:cNvPr id="3" name="Content Placeholder 2"/>
          <p:cNvSpPr>
            <a:spLocks noGrp="1"/>
          </p:cNvSpPr>
          <p:nvPr>
            <p:ph idx="1"/>
          </p:nvPr>
        </p:nvSpPr>
        <p:spPr>
          <a:xfrm>
            <a:off x="152400" y="533400"/>
            <a:ext cx="8001000" cy="6324600"/>
          </a:xfrm>
        </p:spPr>
        <p:txBody>
          <a:bodyPr>
            <a:normAutofit fontScale="92500"/>
          </a:bodyPr>
          <a:lstStyle/>
          <a:p>
            <a:r>
              <a:rPr lang="lv-LV" sz="2800" b="1" dirty="0" smtClean="0"/>
              <a:t>Krūšu kurvja kompresijas bērniem                                vecākiem par 1 g. v.</a:t>
            </a:r>
          </a:p>
          <a:p>
            <a:r>
              <a:rPr lang="lv-LV" sz="2800" dirty="0" smtClean="0">
                <a:solidFill>
                  <a:schemeClr val="tx2"/>
                </a:solidFill>
              </a:rPr>
              <a:t>Atrod procesus </a:t>
            </a:r>
            <a:r>
              <a:rPr lang="lv-LV" sz="2800" dirty="0" err="1" smtClean="0">
                <a:solidFill>
                  <a:schemeClr val="tx2"/>
                </a:solidFill>
              </a:rPr>
              <a:t>xyphoideus</a:t>
            </a:r>
            <a:r>
              <a:rPr lang="lv-LV" sz="2800" dirty="0" smtClean="0">
                <a:solidFill>
                  <a:schemeClr val="tx2"/>
                </a:solidFill>
              </a:rPr>
              <a:t> – leņķi, kuru veido apakšējās ribas viduslīnijā (lai novērstu kompresijas vēdera augšdaļā)</a:t>
            </a:r>
            <a:endParaRPr lang="en-US" sz="2800" dirty="0" smtClean="0">
              <a:solidFill>
                <a:schemeClr val="tx2"/>
              </a:solidFill>
            </a:endParaRPr>
          </a:p>
          <a:p>
            <a:r>
              <a:rPr lang="lv-LV" sz="2800" dirty="0" smtClean="0"/>
              <a:t>Vienas rokas plaukstas pamatni novieto krūšu kaula apakšējā daļā </a:t>
            </a:r>
            <a:r>
              <a:rPr lang="lv-LV" sz="2800" dirty="0" smtClean="0">
                <a:solidFill>
                  <a:schemeClr val="tx2"/>
                </a:solidFill>
              </a:rPr>
              <a:t>pirksta platumā virs procesus </a:t>
            </a:r>
            <a:r>
              <a:rPr lang="lv-LV" sz="2800" dirty="0" err="1" smtClean="0">
                <a:solidFill>
                  <a:schemeClr val="tx2"/>
                </a:solidFill>
              </a:rPr>
              <a:t>xyphoideus</a:t>
            </a:r>
            <a:r>
              <a:rPr lang="lv-LV" sz="2800" dirty="0" smtClean="0">
                <a:solidFill>
                  <a:schemeClr val="tx2"/>
                </a:solidFill>
              </a:rPr>
              <a:t> </a:t>
            </a:r>
          </a:p>
          <a:p>
            <a:r>
              <a:rPr lang="lv-LV" sz="2800" dirty="0" smtClean="0"/>
              <a:t>Pirkstus paceļ, lai spiediens nebūtu uz bērna ribām</a:t>
            </a:r>
          </a:p>
          <a:p>
            <a:r>
              <a:rPr lang="lv-LV" sz="2800" dirty="0" smtClean="0"/>
              <a:t>Sevi pozicionē vertikāli virs cietušā krūšu kurvja, rokas tur iztaisnotas </a:t>
            </a:r>
          </a:p>
          <a:p>
            <a:r>
              <a:rPr lang="lv-LV" sz="2800" dirty="0" smtClean="0"/>
              <a:t>Krūšu kaulu iespiež vismaz par ⅓ no krūšu kurvja augstuma </a:t>
            </a:r>
            <a:r>
              <a:rPr lang="lv-LV" sz="2800" dirty="0" smtClean="0">
                <a:solidFill>
                  <a:schemeClr val="tx2"/>
                </a:solidFill>
              </a:rPr>
              <a:t>vai līdz </a:t>
            </a:r>
            <a:r>
              <a:rPr lang="lv-LV" sz="2800" b="1" dirty="0" smtClean="0"/>
              <a:t>5</a:t>
            </a:r>
            <a:r>
              <a:rPr lang="lv-LV" sz="2800" dirty="0" smtClean="0"/>
              <a:t> cm</a:t>
            </a:r>
          </a:p>
          <a:p>
            <a:r>
              <a:rPr lang="lv-LV" sz="2800" dirty="0" smtClean="0"/>
              <a:t>Lieliem bērniem vai maziem palīdzības sniedzējiem vieglāk ir izmantot abas rokas ar savienotiem pirkstiem</a:t>
            </a:r>
            <a:endParaRPr lang="en-US" sz="2800" dirty="0" smtClean="0"/>
          </a:p>
          <a:p>
            <a:endParaRPr lang="en-US" sz="2800"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22238"/>
            <a:ext cx="8153400" cy="411162"/>
          </a:xfrm>
          <a:noFill/>
        </p:spPr>
        <p:txBody>
          <a:bodyPr>
            <a:noAutofit/>
          </a:bodyPr>
          <a:lstStyle/>
          <a:p>
            <a:r>
              <a:rPr lang="lv-LV" sz="2800" b="1" dirty="0" smtClean="0"/>
              <a:t>Krūšu kurvja kompresijas bērniem</a:t>
            </a:r>
            <a:endParaRPr lang="en-US" sz="2800" b="1" dirty="0"/>
          </a:p>
        </p:txBody>
      </p:sp>
      <p:pic>
        <p:nvPicPr>
          <p:cNvPr id="3074" name="Picture 2"/>
          <p:cNvPicPr>
            <a:picLocks noGrp="1" noChangeAspect="1" noChangeArrowheads="1"/>
          </p:cNvPicPr>
          <p:nvPr>
            <p:ph idx="1"/>
          </p:nvPr>
        </p:nvPicPr>
        <p:blipFill>
          <a:blip r:embed="rId2" cstate="print"/>
          <a:srcRect/>
          <a:stretch>
            <a:fillRect/>
          </a:stretch>
        </p:blipFill>
        <p:spPr bwMode="auto">
          <a:xfrm>
            <a:off x="0" y="2514600"/>
            <a:ext cx="4343400" cy="4343400"/>
          </a:xfrm>
          <a:prstGeom prst="rect">
            <a:avLst/>
          </a:prstGeom>
          <a:noFill/>
          <a:ln w="9525">
            <a:solidFill>
              <a:schemeClr val="accent1"/>
            </a:solidFill>
            <a:miter lim="800000"/>
            <a:headEnd/>
            <a:tailEnd/>
          </a:ln>
        </p:spPr>
      </p:pic>
      <p:pic>
        <p:nvPicPr>
          <p:cNvPr id="3075" name="Picture 3"/>
          <p:cNvPicPr>
            <a:picLocks noChangeAspect="1" noChangeArrowheads="1"/>
          </p:cNvPicPr>
          <p:nvPr/>
        </p:nvPicPr>
        <p:blipFill>
          <a:blip r:embed="rId3" cstate="print"/>
          <a:srcRect/>
          <a:stretch>
            <a:fillRect/>
          </a:stretch>
        </p:blipFill>
        <p:spPr bwMode="auto">
          <a:xfrm>
            <a:off x="4343400" y="609600"/>
            <a:ext cx="4572000" cy="6248400"/>
          </a:xfrm>
          <a:prstGeom prst="rect">
            <a:avLst/>
          </a:prstGeom>
          <a:noFill/>
          <a:ln w="9525">
            <a:solidFill>
              <a:schemeClr val="accent1"/>
            </a:solid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239000" cy="609600"/>
          </a:xfrm>
        </p:spPr>
        <p:txBody>
          <a:bodyPr>
            <a:normAutofit/>
          </a:bodyPr>
          <a:lstStyle/>
          <a:p>
            <a:r>
              <a:rPr lang="lv-LV" sz="3200" dirty="0" smtClean="0"/>
              <a:t>Apmācības mērķi</a:t>
            </a:r>
            <a:endParaRPr lang="en-US" sz="3200" dirty="0"/>
          </a:p>
        </p:txBody>
      </p:sp>
      <p:sp>
        <p:nvSpPr>
          <p:cNvPr id="3" name="Content Placeholder 2"/>
          <p:cNvSpPr>
            <a:spLocks noGrp="1"/>
          </p:cNvSpPr>
          <p:nvPr>
            <p:ph idx="1"/>
          </p:nvPr>
        </p:nvSpPr>
        <p:spPr>
          <a:xfrm>
            <a:off x="228600" y="762000"/>
            <a:ext cx="7772400" cy="6096000"/>
          </a:xfrm>
        </p:spPr>
        <p:txBody>
          <a:bodyPr>
            <a:normAutofit lnSpcReduction="10000"/>
          </a:bodyPr>
          <a:lstStyle/>
          <a:p>
            <a:pPr lvl="0"/>
            <a:r>
              <a:rPr lang="lv-LV" dirty="0" smtClean="0"/>
              <a:t>Ideāli, ja visi iedzīvotāji būtu apmācīti standarta KPR (ieskaitot KKK un ventilāciju)                                                                                           Ir situācijas, kad cilvēki trenējušies veikt tikai kompresiju KPR - jāveicina standarta KPR apgūšana šai cilvēku grupai</a:t>
            </a:r>
            <a:endParaRPr lang="en-US" dirty="0" smtClean="0"/>
          </a:p>
          <a:p>
            <a:pPr lvl="0"/>
            <a:r>
              <a:rPr lang="lv-LV" dirty="0" smtClean="0"/>
              <a:t>Palielināta nozīme ar aprīkojumu nesaistītām iemaņām – vadība, komandas darbs, uzdevumu plānošana, komunikācija, kas var palīdzēt uzlabot KPR rezultātus un pacienta aprūpi</a:t>
            </a:r>
            <a:endParaRPr lang="en-US" dirty="0" smtClean="0"/>
          </a:p>
          <a:p>
            <a:pPr lvl="0"/>
            <a:r>
              <a:rPr lang="lv-LV" dirty="0" smtClean="0"/>
              <a:t>Lai uzlabotu reanimācijas komandas un individuālo sniegumu, var tikt izmantotas                                                        • komandas apmācības reanimācijas mēģinājumu plānošanā                                                                                                • apspriedes pēc simulētiem vai aktuāliem reanimācijas gadījumiem</a:t>
            </a:r>
            <a:endParaRPr lang="en-US" dirty="0" smtClean="0"/>
          </a:p>
          <a:p>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2"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274638"/>
            <a:ext cx="3657600" cy="41140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22533"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20896" y="274638"/>
            <a:ext cx="3803904" cy="4089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22535" name="Text Box 6"/>
          <p:cNvSpPr txBox="1">
            <a:spLocks noChangeArrowheads="1"/>
          </p:cNvSpPr>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charset="0"/>
                <a:ea typeface="Lucida Sans Unicode" charset="0"/>
                <a:cs typeface="Lucida Sans Unicode"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charset="0"/>
                <a:ea typeface="Lucida Sans Unicode" charset="0"/>
                <a:cs typeface="Lucida Sans Unicode"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charset="0"/>
                <a:ea typeface="Lucida Sans Unicode" charset="0"/>
                <a:cs typeface="Lucida Sans Unicode"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charset="0"/>
                <a:ea typeface="Lucida Sans Unicode" charset="0"/>
                <a:cs typeface="Lucida Sans Unicode"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charset="0"/>
                <a:ea typeface="Lucida Sans Unicode" charset="0"/>
                <a:cs typeface="Lucida Sans Unicode" charset="0"/>
              </a:defRPr>
            </a:lvl5pPr>
            <a:lvl6pPr marL="2514600" indent="-228600" defTabSz="4572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charset="0"/>
                <a:ea typeface="Lucida Sans Unicode" charset="0"/>
                <a:cs typeface="Lucida Sans Unicode" charset="0"/>
              </a:defRPr>
            </a:lvl6pPr>
            <a:lvl7pPr marL="2971800" indent="-228600" defTabSz="4572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charset="0"/>
                <a:ea typeface="Lucida Sans Unicode" charset="0"/>
                <a:cs typeface="Lucida Sans Unicode" charset="0"/>
              </a:defRPr>
            </a:lvl7pPr>
            <a:lvl8pPr marL="3429000" indent="-228600" defTabSz="4572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charset="0"/>
                <a:ea typeface="Lucida Sans Unicode" charset="0"/>
                <a:cs typeface="Lucida Sans Unicode" charset="0"/>
              </a:defRPr>
            </a:lvl8pPr>
            <a:lvl9pPr marL="3886200" indent="-228600" defTabSz="4572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charset="0"/>
                <a:ea typeface="Lucida Sans Unicode" charset="0"/>
                <a:cs typeface="Lucida Sans Unicode" charset="0"/>
              </a:defRPr>
            </a:lvl9pPr>
          </a:lstStyle>
          <a:p>
            <a:pPr algn="ctr" eaLnBrk="1" hangingPunct="1">
              <a:buClrTx/>
              <a:buFontTx/>
              <a:buNone/>
            </a:pPr>
            <a:endParaRPr lang="lv-LV" altLang="ru-RU" sz="4400" b="1" dirty="0">
              <a:solidFill>
                <a:srgbClr val="000000"/>
              </a:solidFill>
            </a:endParaRPr>
          </a:p>
        </p:txBody>
      </p:sp>
    </p:spTree>
    <p:extLst>
      <p:ext uri="{BB962C8B-B14F-4D97-AF65-F5344CB8AC3E}">
        <p14:creationId xmlns:p14="http://schemas.microsoft.com/office/powerpoint/2010/main" val="35906687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365760"/>
          </a:xfrm>
        </p:spPr>
        <p:txBody>
          <a:bodyPr>
            <a:normAutofit/>
          </a:bodyPr>
          <a:lstStyle/>
          <a:p>
            <a:r>
              <a:rPr lang="lv-LV" sz="2400" dirty="0" smtClean="0"/>
              <a:t>DZĪVĪBAS GLĀBŠANAS PAMATU ALGORITMS PEDIATRIJĀ</a:t>
            </a:r>
            <a:endParaRPr lang="en-US" sz="2400" dirty="0"/>
          </a:p>
        </p:txBody>
      </p:sp>
      <p:sp>
        <p:nvSpPr>
          <p:cNvPr id="3" name="Content Placeholder 2"/>
          <p:cNvSpPr>
            <a:spLocks noGrp="1"/>
          </p:cNvSpPr>
          <p:nvPr>
            <p:ph idx="1"/>
          </p:nvPr>
        </p:nvSpPr>
        <p:spPr>
          <a:xfrm>
            <a:off x="304800" y="1066800"/>
            <a:ext cx="7391400" cy="5388936"/>
          </a:xfrm>
        </p:spPr>
        <p:txBody>
          <a:bodyPr/>
          <a:lstStyle/>
          <a:p>
            <a:pPr lvl="0">
              <a:buNone/>
            </a:pPr>
            <a:r>
              <a:rPr lang="lv-LV" sz="2800" b="1" dirty="0" smtClean="0"/>
              <a:t>  </a:t>
            </a:r>
            <a:r>
              <a:rPr lang="lv-LV" sz="2800" dirty="0" smtClean="0"/>
              <a:t>8.</a:t>
            </a:r>
            <a:r>
              <a:rPr lang="lv-LV" sz="2800" b="1" dirty="0" smtClean="0"/>
              <a:t> Nepārtrauciet reanimāciju līdz</a:t>
            </a:r>
          </a:p>
          <a:p>
            <a:pPr lvl="0">
              <a:buNone/>
            </a:pPr>
            <a:endParaRPr lang="en-US" dirty="0" smtClean="0"/>
          </a:p>
          <a:p>
            <a:pPr lvl="0"/>
            <a:r>
              <a:rPr lang="lv-LV" sz="2800" dirty="0" smtClean="0"/>
              <a:t>Bērns uzrāda dzīvības pazīmes                                        (sāk celties, kustēties, atver acis un normāli elpo vai palpējams pulss &gt; 60 × min.)</a:t>
            </a:r>
          </a:p>
          <a:p>
            <a:pPr lvl="0">
              <a:buNone/>
            </a:pPr>
            <a:endParaRPr lang="en-US" sz="2800" dirty="0" smtClean="0"/>
          </a:p>
          <a:p>
            <a:pPr lvl="0"/>
            <a:r>
              <a:rPr lang="lv-LV" sz="2800" dirty="0" smtClean="0"/>
              <a:t>Ir ieradusies kvalificēta palīdzība </a:t>
            </a:r>
            <a:r>
              <a:rPr lang="lv-LV" sz="2800" dirty="0" smtClean="0">
                <a:solidFill>
                  <a:schemeClr val="tx2"/>
                </a:solidFill>
              </a:rPr>
              <a:t>un palīdz vai </a:t>
            </a:r>
            <a:r>
              <a:rPr lang="lv-LV" sz="2800" dirty="0" smtClean="0"/>
              <a:t>pārņem cietušo savā aprūpē</a:t>
            </a:r>
          </a:p>
          <a:p>
            <a:pPr lvl="0">
              <a:buNone/>
            </a:pPr>
            <a:endParaRPr lang="en-US" sz="2800" dirty="0" smtClean="0"/>
          </a:p>
          <a:p>
            <a:pPr lvl="0"/>
            <a:r>
              <a:rPr lang="lv-LV" sz="2800" dirty="0" smtClean="0"/>
              <a:t>Jums vairs nav spēka turpināt reanimācijas pasākumus</a:t>
            </a:r>
            <a:endParaRPr lang="en-US" sz="2800" dirty="0" smtClean="0"/>
          </a:p>
          <a:p>
            <a:endParaRPr lang="en-US" sz="2800"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315200" cy="365760"/>
          </a:xfrm>
        </p:spPr>
        <p:txBody>
          <a:bodyPr>
            <a:normAutofit/>
          </a:bodyPr>
          <a:lstStyle/>
          <a:p>
            <a:r>
              <a:rPr lang="lv-LV" sz="2400" dirty="0" smtClean="0"/>
              <a:t>DZĪVĪBAS GLĀBŠANAS PAMATU ALGORITMS PEDIATRIJĀ</a:t>
            </a:r>
            <a:endParaRPr lang="en-US" sz="2400" dirty="0"/>
          </a:p>
        </p:txBody>
      </p:sp>
      <p:sp>
        <p:nvSpPr>
          <p:cNvPr id="3" name="Content Placeholder 2"/>
          <p:cNvSpPr>
            <a:spLocks noGrp="1"/>
          </p:cNvSpPr>
          <p:nvPr>
            <p:ph idx="1"/>
          </p:nvPr>
        </p:nvSpPr>
        <p:spPr>
          <a:xfrm>
            <a:off x="152400" y="533400"/>
            <a:ext cx="7924800" cy="6324600"/>
          </a:xfrm>
        </p:spPr>
        <p:txBody>
          <a:bodyPr>
            <a:noAutofit/>
          </a:bodyPr>
          <a:lstStyle/>
          <a:p>
            <a:r>
              <a:rPr lang="lv-LV" sz="2400" b="1" dirty="0" smtClean="0"/>
              <a:t>Kad jāsauc palīdzība?</a:t>
            </a:r>
            <a:endParaRPr lang="en-US" sz="2400" dirty="0" smtClean="0"/>
          </a:p>
          <a:p>
            <a:r>
              <a:rPr lang="lv-LV" sz="2400" dirty="0" smtClean="0"/>
              <a:t>Ja bērns ir </a:t>
            </a:r>
            <a:r>
              <a:rPr lang="lv-LV" sz="2400" dirty="0" err="1" smtClean="0"/>
              <a:t>kollapsā</a:t>
            </a:r>
            <a:r>
              <a:rPr lang="lv-LV" sz="2400" dirty="0" smtClean="0"/>
              <a:t>, glābējiem ir ļoti svarīgi saņemt palīdzību cik ātri vien iespējams </a:t>
            </a:r>
            <a:endParaRPr lang="en-US" sz="2400" dirty="0" smtClean="0"/>
          </a:p>
          <a:p>
            <a:pPr lvl="0"/>
            <a:r>
              <a:rPr lang="lv-LV" sz="2400" dirty="0" smtClean="0"/>
              <a:t>Ja ir vairāk kā viens glābējs, viens uzsāk</a:t>
            </a:r>
            <a:r>
              <a:rPr lang="en-US" sz="2400" dirty="0" smtClean="0"/>
              <a:t> KPR</a:t>
            </a:r>
            <a:r>
              <a:rPr lang="lv-LV" sz="2400" dirty="0" smtClean="0"/>
              <a:t>, </a:t>
            </a:r>
            <a:r>
              <a:rPr lang="en-US" sz="2400" dirty="0" smtClean="0"/>
              <a:t>                          </a:t>
            </a:r>
            <a:r>
              <a:rPr lang="lv-LV" sz="2400" dirty="0" smtClean="0"/>
              <a:t> otrs glābējs</a:t>
            </a:r>
            <a:r>
              <a:rPr lang="en-US" sz="2400" dirty="0" smtClean="0"/>
              <a:t> </a:t>
            </a:r>
            <a:r>
              <a:rPr lang="lv-LV" sz="2400" dirty="0" smtClean="0"/>
              <a:t>meklē papildus palīdzību</a:t>
            </a:r>
            <a:endParaRPr lang="en-US" sz="2400" dirty="0" smtClean="0"/>
          </a:p>
          <a:p>
            <a:pPr lvl="0"/>
            <a:r>
              <a:rPr lang="lv-LV" sz="2400" dirty="0" smtClean="0"/>
              <a:t>Ja ir tikai viens glābējs, </a:t>
            </a:r>
            <a:r>
              <a:rPr lang="en-US" sz="2400" dirty="0" smtClean="0"/>
              <a:t>j</a:t>
            </a:r>
            <a:r>
              <a:rPr lang="lv-LV" sz="2400" dirty="0" err="1" smtClean="0"/>
              <a:t>ānodrošina</a:t>
            </a:r>
            <a:r>
              <a:rPr lang="lv-LV" sz="2400" dirty="0" smtClean="0"/>
              <a:t> KPR apmēram  1 minūti </a:t>
            </a:r>
            <a:r>
              <a:rPr lang="lv-LV" sz="2400" dirty="0" smtClean="0">
                <a:solidFill>
                  <a:schemeClr val="tx2"/>
                </a:solidFill>
              </a:rPr>
              <a:t>vai 5 cikli</a:t>
            </a:r>
            <a:r>
              <a:rPr lang="lv-LV" sz="2400" dirty="0" smtClean="0"/>
              <a:t>, pirms dodas meklēt papildus palīdzību.</a:t>
            </a:r>
          </a:p>
          <a:p>
            <a:pPr lvl="0"/>
            <a:r>
              <a:rPr lang="lv-LV" sz="2400" dirty="0" smtClean="0"/>
              <a:t>Vienīgais izņēmums 1 minūtes KPR veikšanai ir apliecinājums, ka bērnam ir pēkšņs </a:t>
            </a:r>
            <a:r>
              <a:rPr lang="lv-LV" sz="2400" dirty="0" err="1" smtClean="0"/>
              <a:t>kollapss</a:t>
            </a:r>
            <a:r>
              <a:rPr lang="lv-LV" sz="2400" dirty="0" smtClean="0"/>
              <a:t> -                              sirds apstāšanās iemesls visticamāk ir aritmija un bērnam nepieciešama defibrilācija                            </a:t>
            </a:r>
          </a:p>
          <a:p>
            <a:pPr lvl="0">
              <a:buNone/>
            </a:pPr>
            <a:r>
              <a:rPr lang="lv-LV" sz="2400" dirty="0" smtClean="0"/>
              <a:t>	Palīdzība jāmeklē nekavējoties</a:t>
            </a:r>
            <a:r>
              <a:rPr lang="en-US" sz="2400" dirty="0" smtClean="0"/>
              <a:t>!</a:t>
            </a:r>
            <a:r>
              <a:rPr lang="lv-LV" sz="2400" dirty="0" smtClean="0"/>
              <a:t> </a:t>
            </a:r>
            <a:endParaRPr lang="en-US" sz="2400" dirty="0" smtClean="0"/>
          </a:p>
          <a:p>
            <a:endParaRPr lang="en-US" sz="2400"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457200"/>
          </a:xfrm>
        </p:spPr>
        <p:txBody>
          <a:bodyPr>
            <a:noAutofit/>
          </a:bodyPr>
          <a:lstStyle/>
          <a:p>
            <a:r>
              <a:rPr lang="lv-LV" sz="2800" b="1" dirty="0" smtClean="0"/>
              <a:t>PBLS - Dzīvības glābšanas pamati pediatrijā</a:t>
            </a:r>
            <a:endParaRPr lang="en-US" sz="2800" b="1" dirty="0"/>
          </a:p>
        </p:txBody>
      </p:sp>
      <p:sp>
        <p:nvSpPr>
          <p:cNvPr id="3" name="Content Placeholder 2"/>
          <p:cNvSpPr>
            <a:spLocks noGrp="1"/>
          </p:cNvSpPr>
          <p:nvPr>
            <p:ph idx="1"/>
          </p:nvPr>
        </p:nvSpPr>
        <p:spPr>
          <a:xfrm>
            <a:off x="0" y="457200"/>
            <a:ext cx="9144000" cy="6400800"/>
          </a:xfrm>
        </p:spPr>
        <p:txBody>
          <a:bodyPr>
            <a:normAutofit/>
          </a:bodyPr>
          <a:lstStyle/>
          <a:p>
            <a:pPr>
              <a:buNone/>
            </a:pPr>
            <a:r>
              <a:rPr lang="lv-LV" sz="2800" dirty="0" smtClean="0"/>
              <a:t>Medicīnas </a:t>
            </a:r>
          </a:p>
          <a:p>
            <a:pPr>
              <a:buNone/>
            </a:pPr>
            <a:r>
              <a:rPr lang="lv-LV" sz="2800" dirty="0" smtClean="0"/>
              <a:t>profesionāļiem</a:t>
            </a:r>
            <a:endParaRPr lang="en-US" sz="2800" dirty="0" smtClean="0"/>
          </a:p>
        </p:txBody>
      </p:sp>
      <p:sp>
        <p:nvSpPr>
          <p:cNvPr id="6" name="Rectangle 5"/>
          <p:cNvSpPr/>
          <p:nvPr/>
        </p:nvSpPr>
        <p:spPr>
          <a:xfrm>
            <a:off x="2895600" y="533400"/>
            <a:ext cx="3276600" cy="304800"/>
          </a:xfrm>
          <a:prstGeom prst="rect">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2400" dirty="0" smtClean="0">
                <a:solidFill>
                  <a:schemeClr val="tx1"/>
                </a:solidFill>
              </a:rPr>
              <a:t>Nereaģē?</a:t>
            </a:r>
            <a:endParaRPr lang="en-US" sz="2400" dirty="0">
              <a:solidFill>
                <a:schemeClr val="tx1"/>
              </a:solidFill>
            </a:endParaRPr>
          </a:p>
        </p:txBody>
      </p:sp>
      <p:sp>
        <p:nvSpPr>
          <p:cNvPr id="8" name="Rectangle 7"/>
          <p:cNvSpPr/>
          <p:nvPr/>
        </p:nvSpPr>
        <p:spPr>
          <a:xfrm>
            <a:off x="2895600" y="1143000"/>
            <a:ext cx="3276600" cy="457200"/>
          </a:xfrm>
          <a:prstGeom prst="rect">
            <a:avLst/>
          </a:prstGeom>
          <a:solidFill>
            <a:schemeClr val="bg1">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2400" dirty="0" smtClean="0">
                <a:solidFill>
                  <a:schemeClr val="tx1"/>
                </a:solidFill>
              </a:rPr>
              <a:t>Sauc palīgā</a:t>
            </a:r>
            <a:endParaRPr lang="en-US" sz="2400" dirty="0">
              <a:solidFill>
                <a:schemeClr val="tx1"/>
              </a:solidFill>
            </a:endParaRPr>
          </a:p>
        </p:txBody>
      </p:sp>
      <p:sp>
        <p:nvSpPr>
          <p:cNvPr id="9" name="Down Arrow 8"/>
          <p:cNvSpPr/>
          <p:nvPr/>
        </p:nvSpPr>
        <p:spPr>
          <a:xfrm>
            <a:off x="4419600" y="838200"/>
            <a:ext cx="274320" cy="274320"/>
          </a:xfrm>
          <a:prstGeom prst="down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lowchart: Process 10"/>
          <p:cNvSpPr/>
          <p:nvPr/>
        </p:nvSpPr>
        <p:spPr>
          <a:xfrm>
            <a:off x="2895600" y="1905000"/>
            <a:ext cx="3276600" cy="457200"/>
          </a:xfrm>
          <a:prstGeom prst="flowChartProcess">
            <a:avLst/>
          </a:prstGeom>
          <a:solidFill>
            <a:schemeClr val="bg1">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2400" dirty="0" smtClean="0">
                <a:solidFill>
                  <a:schemeClr val="tx1"/>
                </a:solidFill>
              </a:rPr>
              <a:t>Atver elpceļus</a:t>
            </a:r>
            <a:endParaRPr lang="en-US" sz="2400" dirty="0">
              <a:solidFill>
                <a:schemeClr val="tx1"/>
              </a:solidFill>
            </a:endParaRPr>
          </a:p>
        </p:txBody>
      </p:sp>
      <p:sp>
        <p:nvSpPr>
          <p:cNvPr id="14" name="Down Arrow 13"/>
          <p:cNvSpPr/>
          <p:nvPr/>
        </p:nvSpPr>
        <p:spPr>
          <a:xfrm>
            <a:off x="4419600" y="1600200"/>
            <a:ext cx="274320" cy="274320"/>
          </a:xfrm>
          <a:prstGeom prst="downArrow">
            <a:avLst/>
          </a:prstGeom>
          <a:solidFill>
            <a:schemeClr val="bg1">
              <a:lumMod val="8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lowchart: Process 17"/>
          <p:cNvSpPr/>
          <p:nvPr/>
        </p:nvSpPr>
        <p:spPr>
          <a:xfrm>
            <a:off x="2895600" y="2667000"/>
            <a:ext cx="3276600" cy="457200"/>
          </a:xfrm>
          <a:prstGeom prst="flowChartProcess">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2400" dirty="0" smtClean="0">
                <a:solidFill>
                  <a:schemeClr val="tx1"/>
                </a:solidFill>
              </a:rPr>
              <a:t>Normāli neelpo</a:t>
            </a:r>
            <a:endParaRPr lang="en-US" sz="2400" dirty="0">
              <a:solidFill>
                <a:schemeClr val="tx1"/>
              </a:solidFill>
            </a:endParaRPr>
          </a:p>
        </p:txBody>
      </p:sp>
      <p:sp>
        <p:nvSpPr>
          <p:cNvPr id="21" name="Flowchart: Process 20"/>
          <p:cNvSpPr/>
          <p:nvPr/>
        </p:nvSpPr>
        <p:spPr>
          <a:xfrm>
            <a:off x="2667000" y="5867400"/>
            <a:ext cx="3657600" cy="609600"/>
          </a:xfrm>
          <a:prstGeom prst="flowChartProcess">
            <a:avLst/>
          </a:prstGeom>
          <a:solidFill>
            <a:schemeClr val="bg1">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2400" dirty="0" smtClean="0">
                <a:solidFill>
                  <a:schemeClr val="tx1"/>
                </a:solidFill>
              </a:rPr>
              <a:t>2 ieelpas</a:t>
            </a:r>
          </a:p>
          <a:p>
            <a:pPr algn="ctr"/>
            <a:r>
              <a:rPr lang="lv-LV" sz="2400" dirty="0" smtClean="0">
                <a:solidFill>
                  <a:schemeClr val="tx1"/>
                </a:solidFill>
              </a:rPr>
              <a:t>15 krūšu kurvja kompresijas</a:t>
            </a:r>
            <a:endParaRPr lang="en-US" sz="2400" dirty="0">
              <a:solidFill>
                <a:schemeClr val="tx1"/>
              </a:solidFill>
            </a:endParaRPr>
          </a:p>
        </p:txBody>
      </p:sp>
      <p:sp>
        <p:nvSpPr>
          <p:cNvPr id="22" name="Flowchart: Process 21"/>
          <p:cNvSpPr/>
          <p:nvPr/>
        </p:nvSpPr>
        <p:spPr>
          <a:xfrm>
            <a:off x="2895600" y="3429000"/>
            <a:ext cx="3276600" cy="457200"/>
          </a:xfrm>
          <a:prstGeom prst="flowChartProcess">
            <a:avLst/>
          </a:prstGeom>
          <a:solidFill>
            <a:schemeClr val="bg1">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2400" dirty="0" smtClean="0">
                <a:solidFill>
                  <a:schemeClr val="tx1"/>
                </a:solidFill>
              </a:rPr>
              <a:t>5 ieelpas</a:t>
            </a:r>
            <a:endParaRPr lang="en-US" sz="2400" dirty="0">
              <a:solidFill>
                <a:schemeClr val="tx1"/>
              </a:solidFill>
            </a:endParaRPr>
          </a:p>
        </p:txBody>
      </p:sp>
      <p:sp>
        <p:nvSpPr>
          <p:cNvPr id="25" name="Flowchart: Process 24"/>
          <p:cNvSpPr/>
          <p:nvPr/>
        </p:nvSpPr>
        <p:spPr>
          <a:xfrm>
            <a:off x="2667000" y="4191000"/>
            <a:ext cx="3657600" cy="533400"/>
          </a:xfrm>
          <a:prstGeom prst="flowChartProcess">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2400" dirty="0" smtClean="0">
                <a:solidFill>
                  <a:schemeClr val="tx1"/>
                </a:solidFill>
              </a:rPr>
              <a:t>Nav dzīvības pazīmes?</a:t>
            </a:r>
            <a:endParaRPr lang="en-US" sz="2400" dirty="0">
              <a:solidFill>
                <a:schemeClr val="tx1"/>
              </a:solidFill>
            </a:endParaRPr>
          </a:p>
        </p:txBody>
      </p:sp>
      <p:sp>
        <p:nvSpPr>
          <p:cNvPr id="29" name="Rectangle 28"/>
          <p:cNvSpPr/>
          <p:nvPr/>
        </p:nvSpPr>
        <p:spPr>
          <a:xfrm>
            <a:off x="4419600" y="5562600"/>
            <a:ext cx="324128" cy="369332"/>
          </a:xfrm>
          <a:prstGeom prst="rect">
            <a:avLst/>
          </a:prstGeom>
        </p:spPr>
        <p:txBody>
          <a:bodyPr wrap="none">
            <a:spAutoFit/>
          </a:bodyPr>
          <a:lstStyle/>
          <a:p>
            <a:pPr>
              <a:buNone/>
            </a:pPr>
            <a:r>
              <a:rPr lang="en-US" dirty="0" smtClean="0">
                <a:sym typeface="Symbol"/>
              </a:rPr>
              <a:t></a:t>
            </a:r>
            <a:endParaRPr lang="en-US" dirty="0" smtClean="0"/>
          </a:p>
        </p:txBody>
      </p:sp>
      <p:sp>
        <p:nvSpPr>
          <p:cNvPr id="30" name="Down Arrow 29"/>
          <p:cNvSpPr/>
          <p:nvPr/>
        </p:nvSpPr>
        <p:spPr>
          <a:xfrm>
            <a:off x="4419600" y="2362200"/>
            <a:ext cx="274320" cy="274320"/>
          </a:xfrm>
          <a:prstGeom prst="downArrow">
            <a:avLst/>
          </a:prstGeom>
          <a:solidFill>
            <a:schemeClr val="bg1">
              <a:lumMod val="8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Down Arrow 30"/>
          <p:cNvSpPr/>
          <p:nvPr/>
        </p:nvSpPr>
        <p:spPr>
          <a:xfrm>
            <a:off x="4419600" y="3124200"/>
            <a:ext cx="274320" cy="274320"/>
          </a:xfrm>
          <a:prstGeom prst="down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Down Arrow 31"/>
          <p:cNvSpPr/>
          <p:nvPr/>
        </p:nvSpPr>
        <p:spPr>
          <a:xfrm>
            <a:off x="4419600" y="3886200"/>
            <a:ext cx="274320" cy="274320"/>
          </a:xfrm>
          <a:prstGeom prst="downArrow">
            <a:avLst/>
          </a:prstGeom>
          <a:solidFill>
            <a:schemeClr val="bg1">
              <a:lumMod val="8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Down Arrow 32"/>
          <p:cNvSpPr/>
          <p:nvPr/>
        </p:nvSpPr>
        <p:spPr>
          <a:xfrm>
            <a:off x="4419600" y="5562600"/>
            <a:ext cx="274320" cy="274320"/>
          </a:xfrm>
          <a:prstGeom prst="downArrow">
            <a:avLst/>
          </a:prstGeom>
          <a:solidFill>
            <a:schemeClr val="bg1">
              <a:lumMod val="8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p:nvSpPr>
        <p:spPr>
          <a:xfrm>
            <a:off x="0" y="5562600"/>
            <a:ext cx="2057400" cy="1295400"/>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European Resuscitation Council Guidelines for Resuscitation 201</a:t>
            </a:r>
            <a:r>
              <a:rPr lang="lv-LV" sz="1200" dirty="0" smtClean="0">
                <a:solidFill>
                  <a:schemeClr val="tx1"/>
                </a:solidFill>
              </a:rPr>
              <a:t>5 </a:t>
            </a:r>
          </a:p>
          <a:p>
            <a:pPr algn="ctr"/>
            <a:r>
              <a:rPr lang="en-US" sz="1200" dirty="0" smtClean="0">
                <a:solidFill>
                  <a:schemeClr val="accent6">
                    <a:lumMod val="50000"/>
                  </a:schemeClr>
                </a:solidFill>
              </a:rPr>
              <a:t>Section 1. Executive summary</a:t>
            </a:r>
            <a:r>
              <a:rPr lang="lv-LV" sz="1200" dirty="0" smtClean="0">
                <a:solidFill>
                  <a:schemeClr val="accent6">
                    <a:lumMod val="50000"/>
                  </a:schemeClr>
                </a:solidFill>
              </a:rPr>
              <a:t> </a:t>
            </a:r>
          </a:p>
          <a:p>
            <a:pPr algn="ctr"/>
            <a:r>
              <a:rPr lang="en-US" sz="1200" i="1" dirty="0" smtClean="0">
                <a:solidFill>
                  <a:schemeClr val="accent6">
                    <a:lumMod val="50000"/>
                  </a:schemeClr>
                </a:solidFill>
              </a:rPr>
              <a:t>Resuscitation </a:t>
            </a:r>
            <a:r>
              <a:rPr lang="en-US" sz="1200" dirty="0" smtClean="0">
                <a:solidFill>
                  <a:schemeClr val="accent6">
                    <a:lumMod val="50000"/>
                  </a:schemeClr>
                </a:solidFill>
              </a:rPr>
              <a:t>81 (2010) 1219–1276</a:t>
            </a:r>
            <a:endParaRPr lang="en-US" sz="1200" dirty="0">
              <a:solidFill>
                <a:schemeClr val="accent6">
                  <a:lumMod val="50000"/>
                </a:schemeClr>
              </a:solidFill>
            </a:endParaRPr>
          </a:p>
        </p:txBody>
      </p:sp>
      <p:sp>
        <p:nvSpPr>
          <p:cNvPr id="20" name="Flowchart: Process 19"/>
          <p:cNvSpPr/>
          <p:nvPr/>
        </p:nvSpPr>
        <p:spPr>
          <a:xfrm>
            <a:off x="2667000" y="5029200"/>
            <a:ext cx="3657600" cy="533400"/>
          </a:xfrm>
          <a:prstGeom prst="flowChartProcess">
            <a:avLst/>
          </a:prstGeom>
          <a:solidFill>
            <a:schemeClr val="bg1">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2400" dirty="0" smtClean="0">
                <a:solidFill>
                  <a:schemeClr val="tx1"/>
                </a:solidFill>
              </a:rPr>
              <a:t>15 krūšu kurvja kompresijas</a:t>
            </a:r>
            <a:endParaRPr lang="en-US" sz="2400" dirty="0">
              <a:solidFill>
                <a:schemeClr val="tx1"/>
              </a:solidFill>
            </a:endParaRPr>
          </a:p>
        </p:txBody>
      </p:sp>
      <p:sp>
        <p:nvSpPr>
          <p:cNvPr id="23" name="Down Arrow 22"/>
          <p:cNvSpPr/>
          <p:nvPr/>
        </p:nvSpPr>
        <p:spPr>
          <a:xfrm>
            <a:off x="4419600" y="4724400"/>
            <a:ext cx="274320" cy="274320"/>
          </a:xfrm>
          <a:prstGeom prst="down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23"/>
          <p:cNvSpPr/>
          <p:nvPr/>
        </p:nvSpPr>
        <p:spPr>
          <a:xfrm>
            <a:off x="2209800" y="6477000"/>
            <a:ext cx="6248400" cy="381000"/>
          </a:xfrm>
          <a:prstGeom prst="roundRect">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dirty="0" smtClean="0">
                <a:solidFill>
                  <a:schemeClr val="tx1"/>
                </a:solidFill>
              </a:rPr>
              <a:t>Izsauc reanimācijas brigādi vai pediatrisko ALS b</a:t>
            </a:r>
            <a:r>
              <a:rPr lang="en-US" dirty="0" smtClean="0">
                <a:solidFill>
                  <a:schemeClr val="tx1"/>
                </a:solidFill>
              </a:rPr>
              <a:t>r</a:t>
            </a:r>
            <a:r>
              <a:rPr lang="lv-LV" dirty="0" err="1" smtClean="0">
                <a:solidFill>
                  <a:schemeClr val="tx1"/>
                </a:solidFill>
              </a:rPr>
              <a:t>igādi</a:t>
            </a:r>
            <a:r>
              <a:rPr lang="lv-LV" dirty="0" smtClean="0">
                <a:solidFill>
                  <a:schemeClr val="tx1"/>
                </a:solidFill>
              </a:rPr>
              <a:t> pēc 1</a:t>
            </a:r>
            <a:r>
              <a:rPr lang="lv-LV" dirty="0" smtClean="0">
                <a:solidFill>
                  <a:schemeClr val="tx1"/>
                </a:solidFill>
                <a:latin typeface="Calibri"/>
              </a:rPr>
              <a:t>’KPR</a:t>
            </a:r>
            <a:endParaRPr lang="en-US" dirty="0">
              <a:solidFill>
                <a:schemeClr val="tx1"/>
              </a:solidFill>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20040"/>
            <a:ext cx="7315200" cy="518160"/>
          </a:xfrm>
        </p:spPr>
        <p:txBody>
          <a:bodyPr>
            <a:normAutofit/>
          </a:bodyPr>
          <a:lstStyle/>
          <a:p>
            <a:r>
              <a:rPr lang="lv-LV" sz="2800" dirty="0" smtClean="0"/>
              <a:t>Cietušā novietošana stabilā sānu guļā</a:t>
            </a:r>
            <a:endParaRPr lang="en-US" sz="2800" dirty="0"/>
          </a:p>
        </p:txBody>
      </p:sp>
      <p:sp>
        <p:nvSpPr>
          <p:cNvPr id="3" name="Content Placeholder 2"/>
          <p:cNvSpPr>
            <a:spLocks noGrp="1"/>
          </p:cNvSpPr>
          <p:nvPr>
            <p:ph idx="1"/>
          </p:nvPr>
        </p:nvSpPr>
        <p:spPr>
          <a:xfrm>
            <a:off x="304800" y="1066800"/>
            <a:ext cx="7391400" cy="5312736"/>
          </a:xfrm>
        </p:spPr>
        <p:txBody>
          <a:bodyPr/>
          <a:lstStyle/>
          <a:p>
            <a:r>
              <a:rPr lang="lv-LV" sz="2800" dirty="0" smtClean="0"/>
              <a:t>Bērnu bezsamaņā, kuram ir brīvi elpošanas ceļi un kurš elpo normāli, jāpagriež uz sāniem stabilā sānu guļā</a:t>
            </a:r>
          </a:p>
          <a:p>
            <a:pPr>
              <a:buNone/>
            </a:pPr>
            <a:endParaRPr lang="lv-LV" sz="2800" dirty="0" smtClean="0"/>
          </a:p>
          <a:p>
            <a:r>
              <a:rPr lang="lv-LV" sz="2800" dirty="0" smtClean="0"/>
              <a:t>Mērķis – pasargāt no elpceļu obstrukcijas un mazināt iespēju šķidrumam (siekalas, sekrēti, atvemtās masas) nokļūt augšējos elpceļos</a:t>
            </a:r>
          </a:p>
          <a:p>
            <a:pPr>
              <a:buNone/>
            </a:pPr>
            <a:endParaRPr lang="lv-LV" sz="2800" dirty="0" smtClean="0"/>
          </a:p>
          <a:p>
            <a:r>
              <a:rPr lang="lv-LV" sz="2800" dirty="0" smtClean="0"/>
              <a:t>Pieaugušo pozīcija izmantojama arī bērniem</a:t>
            </a:r>
            <a:endParaRPr lang="en-US" sz="2800" dirty="0" smtClean="0"/>
          </a:p>
          <a:p>
            <a:pPr>
              <a:buNone/>
            </a:pPr>
            <a:r>
              <a:rPr lang="lv-LV" sz="2800" dirty="0" smtClean="0"/>
              <a:t> </a:t>
            </a:r>
            <a:endParaRPr lang="en-US" sz="2800" dirty="0" smtClean="0"/>
          </a:p>
          <a:p>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239000" cy="457200"/>
          </a:xfrm>
        </p:spPr>
        <p:txBody>
          <a:bodyPr>
            <a:normAutofit/>
          </a:bodyPr>
          <a:lstStyle/>
          <a:p>
            <a:r>
              <a:rPr lang="lv-LV" sz="2800" dirty="0" smtClean="0"/>
              <a:t>Cietušā novietošana stabilā sānu guļā</a:t>
            </a:r>
            <a:endParaRPr lang="en-US" sz="2800" dirty="0"/>
          </a:p>
        </p:txBody>
      </p:sp>
      <p:sp>
        <p:nvSpPr>
          <p:cNvPr id="3" name="Content Placeholder 2"/>
          <p:cNvSpPr>
            <a:spLocks noGrp="1"/>
          </p:cNvSpPr>
          <p:nvPr>
            <p:ph idx="1"/>
          </p:nvPr>
        </p:nvSpPr>
        <p:spPr>
          <a:xfrm>
            <a:off x="304800" y="533400"/>
            <a:ext cx="7620000" cy="6324600"/>
          </a:xfrm>
        </p:spPr>
        <p:txBody>
          <a:bodyPr>
            <a:normAutofit fontScale="85000" lnSpcReduction="10000"/>
          </a:bodyPr>
          <a:lstStyle/>
          <a:p>
            <a:pPr>
              <a:buNone/>
            </a:pPr>
            <a:r>
              <a:rPr lang="lv-LV" sz="3000" dirty="0" smtClean="0"/>
              <a:t>    </a:t>
            </a:r>
            <a:r>
              <a:rPr lang="lv-LV" sz="3000" u="sng" dirty="0" smtClean="0"/>
              <a:t>Principi, kas jāievēro</a:t>
            </a:r>
          </a:p>
          <a:p>
            <a:r>
              <a:rPr lang="lv-LV" sz="3000" dirty="0" smtClean="0"/>
              <a:t>Novieto bērnu iespējami pareizi laterālajā pozīcijā ar mutes stāvokli, kas nodrošina brīvu šķidruma drenāžu</a:t>
            </a:r>
          </a:p>
          <a:p>
            <a:r>
              <a:rPr lang="lv-LV" sz="3000" dirty="0" smtClean="0"/>
              <a:t>Pozīcijai jābūt stabilai</a:t>
            </a:r>
          </a:p>
          <a:p>
            <a:r>
              <a:rPr lang="lv-LV" sz="3000" dirty="0" smtClean="0"/>
              <a:t>Zīdaiņiem pozīcijas nodrošināšanai var būt nepieciešama spilvena vai sarullēta autiņa novietošana mugurpusē, lai pasargātu no pagriešanās uz muguras vai vēdera</a:t>
            </a:r>
          </a:p>
          <a:p>
            <a:r>
              <a:rPr lang="lv-LV" sz="3000" dirty="0" smtClean="0"/>
              <a:t>Uzmanīties no jebkāda spiediena uz bērna krūšu kurvi - var apgrūtināt elpošanu</a:t>
            </a:r>
          </a:p>
          <a:p>
            <a:r>
              <a:rPr lang="lv-LV" sz="3000" dirty="0" smtClean="0"/>
              <a:t>Bērna pagriešanai no muguras uz sāniem un otrādi jābūt vieglai un drošai, izmantojot kakla stabilizācijas tehniku, domājot par iespējamu kakla skriemeļu bojājumu</a:t>
            </a:r>
          </a:p>
          <a:p>
            <a:r>
              <a:rPr lang="lv-LV" sz="3000" dirty="0" smtClean="0"/>
              <a:t>Regulāri jāmaina puses izgulējumu profilaksei                           (ik 30 min.)</a:t>
            </a:r>
            <a:endParaRPr lang="lv-LV" sz="2800" dirty="0" smtClean="0"/>
          </a:p>
          <a:p>
            <a:endParaRPr lang="en-US" sz="2800" dirty="0" smtClean="0"/>
          </a:p>
          <a:p>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533400"/>
          </a:xfrm>
        </p:spPr>
        <p:txBody>
          <a:bodyPr>
            <a:noAutofit/>
          </a:bodyPr>
          <a:lstStyle/>
          <a:p>
            <a:r>
              <a:rPr lang="lv-LV" sz="2800" b="1" dirty="0" smtClean="0"/>
              <a:t>Cietušā novietošana stabilā sānu guļā</a:t>
            </a:r>
            <a:endParaRPr lang="en-US" sz="2800" b="1" dirty="0"/>
          </a:p>
        </p:txBody>
      </p:sp>
      <p:pic>
        <p:nvPicPr>
          <p:cNvPr id="2050" name="Picture 2"/>
          <p:cNvPicPr>
            <a:picLocks noGrp="1" noChangeAspect="1" noChangeArrowheads="1"/>
          </p:cNvPicPr>
          <p:nvPr>
            <p:ph idx="1"/>
          </p:nvPr>
        </p:nvPicPr>
        <p:blipFill>
          <a:blip r:embed="rId2" cstate="print"/>
          <a:srcRect/>
          <a:stretch>
            <a:fillRect/>
          </a:stretch>
        </p:blipFill>
        <p:spPr bwMode="auto">
          <a:xfrm>
            <a:off x="1" y="533400"/>
            <a:ext cx="3354456" cy="2743200"/>
          </a:xfrm>
          <a:prstGeom prst="rect">
            <a:avLst/>
          </a:prstGeom>
          <a:noFill/>
          <a:ln w="9525">
            <a:solidFill>
              <a:schemeClr val="accent1"/>
            </a:solidFill>
            <a:miter lim="800000"/>
            <a:headEnd/>
            <a:tailEnd/>
          </a:ln>
        </p:spPr>
      </p:pic>
      <p:pic>
        <p:nvPicPr>
          <p:cNvPr id="2051" name="Picture 3"/>
          <p:cNvPicPr>
            <a:picLocks noChangeAspect="1" noChangeArrowheads="1"/>
          </p:cNvPicPr>
          <p:nvPr/>
        </p:nvPicPr>
        <p:blipFill>
          <a:blip r:embed="rId3" cstate="print"/>
          <a:srcRect/>
          <a:stretch>
            <a:fillRect/>
          </a:stretch>
        </p:blipFill>
        <p:spPr bwMode="auto">
          <a:xfrm>
            <a:off x="4419600" y="533400"/>
            <a:ext cx="3871290" cy="2743200"/>
          </a:xfrm>
          <a:prstGeom prst="rect">
            <a:avLst/>
          </a:prstGeom>
          <a:noFill/>
          <a:ln w="9525">
            <a:solidFill>
              <a:schemeClr val="accent1"/>
            </a:solidFill>
            <a:miter lim="800000"/>
            <a:headEnd/>
            <a:tailEnd/>
          </a:ln>
        </p:spPr>
      </p:pic>
      <p:pic>
        <p:nvPicPr>
          <p:cNvPr id="2052" name="Picture 4"/>
          <p:cNvPicPr>
            <a:picLocks noChangeAspect="1" noChangeArrowheads="1"/>
          </p:cNvPicPr>
          <p:nvPr/>
        </p:nvPicPr>
        <p:blipFill>
          <a:blip r:embed="rId4" cstate="print"/>
          <a:srcRect/>
          <a:stretch>
            <a:fillRect/>
          </a:stretch>
        </p:blipFill>
        <p:spPr bwMode="auto">
          <a:xfrm>
            <a:off x="0" y="3839934"/>
            <a:ext cx="3383280" cy="3018066"/>
          </a:xfrm>
          <a:prstGeom prst="rect">
            <a:avLst/>
          </a:prstGeom>
          <a:noFill/>
          <a:ln w="9525">
            <a:solidFill>
              <a:schemeClr val="accent1"/>
            </a:solidFill>
            <a:miter lim="800000"/>
            <a:headEnd/>
            <a:tailEnd/>
          </a:ln>
        </p:spPr>
      </p:pic>
      <p:pic>
        <p:nvPicPr>
          <p:cNvPr id="2053" name="Picture 5"/>
          <p:cNvPicPr>
            <a:picLocks noChangeAspect="1" noChangeArrowheads="1"/>
          </p:cNvPicPr>
          <p:nvPr/>
        </p:nvPicPr>
        <p:blipFill>
          <a:blip r:embed="rId5" cstate="print"/>
          <a:srcRect/>
          <a:stretch>
            <a:fillRect/>
          </a:stretch>
        </p:blipFill>
        <p:spPr bwMode="auto">
          <a:xfrm>
            <a:off x="3657600" y="5181600"/>
            <a:ext cx="5257800" cy="1676400"/>
          </a:xfrm>
          <a:prstGeom prst="rect">
            <a:avLst/>
          </a:prstGeom>
          <a:noFill/>
          <a:ln w="9525">
            <a:solidFill>
              <a:schemeClr val="accent1"/>
            </a:solidFill>
            <a:miter lim="800000"/>
            <a:headEnd/>
            <a:tailEnd/>
          </a:ln>
        </p:spPr>
      </p:pic>
      <p:sp>
        <p:nvSpPr>
          <p:cNvPr id="8" name="Rounded Rectangle 7"/>
          <p:cNvSpPr/>
          <p:nvPr/>
        </p:nvSpPr>
        <p:spPr>
          <a:xfrm>
            <a:off x="0" y="3276600"/>
            <a:ext cx="3383280" cy="548640"/>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1400" dirty="0" smtClean="0">
                <a:solidFill>
                  <a:schemeClr val="tx1"/>
                </a:solidFill>
              </a:rPr>
              <a:t>1. Atliec sev tuvāk esošo roku saliektu elkonī ar plaukst uz augšu</a:t>
            </a:r>
            <a:endParaRPr lang="en-US" sz="1400" dirty="0">
              <a:solidFill>
                <a:schemeClr val="tx1"/>
              </a:solidFill>
            </a:endParaRPr>
          </a:p>
        </p:txBody>
      </p:sp>
      <p:sp>
        <p:nvSpPr>
          <p:cNvPr id="9" name="Rounded Rectangle 8"/>
          <p:cNvSpPr/>
          <p:nvPr/>
        </p:nvSpPr>
        <p:spPr>
          <a:xfrm>
            <a:off x="4419600" y="3276600"/>
            <a:ext cx="3886200" cy="548640"/>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1400" dirty="0" smtClean="0">
                <a:solidFill>
                  <a:schemeClr val="tx1"/>
                </a:solidFill>
              </a:rPr>
              <a:t>2. Otru roku saliec pār krūšu kurvi, plaukstu novieto pret tuvāk esošo vaigu</a:t>
            </a:r>
            <a:endParaRPr lang="en-US" sz="1400" dirty="0">
              <a:solidFill>
                <a:schemeClr val="tx1"/>
              </a:solidFill>
            </a:endParaRPr>
          </a:p>
        </p:txBody>
      </p:sp>
      <p:sp>
        <p:nvSpPr>
          <p:cNvPr id="10" name="Rounded Rectangle 9"/>
          <p:cNvSpPr/>
          <p:nvPr/>
        </p:nvSpPr>
        <p:spPr>
          <a:xfrm>
            <a:off x="3200400" y="3962400"/>
            <a:ext cx="3383280" cy="548640"/>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1400" dirty="0" smtClean="0">
                <a:solidFill>
                  <a:schemeClr val="tx1"/>
                </a:solidFill>
              </a:rPr>
              <a:t>3. Ar otru roku tālāk esošo kāju saliec celī un pagriež pret sevi</a:t>
            </a:r>
            <a:endParaRPr lang="en-US" sz="1400" dirty="0">
              <a:solidFill>
                <a:schemeClr val="tx1"/>
              </a:solidFill>
            </a:endParaRPr>
          </a:p>
        </p:txBody>
      </p:sp>
      <p:sp>
        <p:nvSpPr>
          <p:cNvPr id="11" name="Rounded Rectangle 10"/>
          <p:cNvSpPr/>
          <p:nvPr/>
        </p:nvSpPr>
        <p:spPr>
          <a:xfrm>
            <a:off x="4495800" y="4648200"/>
            <a:ext cx="4419600" cy="548640"/>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1400" dirty="0" smtClean="0">
                <a:solidFill>
                  <a:schemeClr val="tx1"/>
                </a:solidFill>
              </a:rPr>
              <a:t>4. Šajā pozā galva noliekta, lai uzturētu brīvus elpceļus Galva vērsta uz leju, lai šķidrums tecētu ārā</a:t>
            </a:r>
            <a:endParaRPr lang="en-US" sz="1400" dirty="0">
              <a:solidFill>
                <a:schemeClr val="tx1"/>
              </a:solidFill>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p:cNvSpPr>
            <a:spLocks noGrp="1" noRot="1" noChangeArrowheads="1"/>
          </p:cNvSpPr>
          <p:nvPr>
            <p:ph type="title" idx="4294967295"/>
          </p:nvPr>
        </p:nvSpPr>
        <p:spPr>
          <a:xfrm>
            <a:off x="457200" y="152400"/>
            <a:ext cx="7239000" cy="899160"/>
          </a:xfrm>
        </p:spPr>
        <p:txBody>
          <a:bodyPr>
            <a:normAutofit/>
          </a:bodyPr>
          <a:lstStyle/>
          <a:p>
            <a:pPr>
              <a:defRPr/>
            </a:pPr>
            <a:r>
              <a:rPr lang="lv-LV" sz="3600" dirty="0" smtClean="0">
                <a:cs typeface="Arial" charset="0"/>
              </a:rPr>
              <a:t>Svešķermeņi elpošanas ceļos</a:t>
            </a:r>
            <a:endParaRPr lang="lv-LV" sz="3600" dirty="0" smtClean="0"/>
          </a:p>
        </p:txBody>
      </p:sp>
      <p:sp>
        <p:nvSpPr>
          <p:cNvPr id="171011" name="Rectangle 3"/>
          <p:cNvSpPr>
            <a:spLocks noGrp="1" noChangeArrowheads="1"/>
          </p:cNvSpPr>
          <p:nvPr>
            <p:ph type="body" idx="4294967295"/>
          </p:nvPr>
        </p:nvSpPr>
        <p:spPr>
          <a:xfrm>
            <a:off x="457200" y="1609416"/>
            <a:ext cx="7239000" cy="5248584"/>
          </a:xfrm>
        </p:spPr>
        <p:txBody>
          <a:bodyPr/>
          <a:lstStyle/>
          <a:p>
            <a:pPr eaLnBrk="1" hangingPunct="1">
              <a:defRPr/>
            </a:pPr>
            <a:endParaRPr lang="lv-LV" dirty="0" smtClean="0"/>
          </a:p>
        </p:txBody>
      </p:sp>
      <p:pic>
        <p:nvPicPr>
          <p:cNvPr id="81924" name="Picture 4" descr="sig6_19_1"/>
          <p:cNvPicPr>
            <a:picLocks noChangeAspect="1" noChangeArrowheads="1"/>
          </p:cNvPicPr>
          <p:nvPr/>
        </p:nvPicPr>
        <p:blipFill>
          <a:blip r:embed="rId3" cstate="print"/>
          <a:srcRect/>
          <a:stretch>
            <a:fillRect/>
          </a:stretch>
        </p:blipFill>
        <p:spPr bwMode="auto">
          <a:xfrm>
            <a:off x="1219200" y="2057400"/>
            <a:ext cx="5400675" cy="4800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Rot="1" noChangeArrowheads="1"/>
          </p:cNvSpPr>
          <p:nvPr>
            <p:ph type="title" idx="4294967295"/>
          </p:nvPr>
        </p:nvSpPr>
        <p:spPr>
          <a:xfrm>
            <a:off x="533400" y="152400"/>
            <a:ext cx="7391400" cy="490537"/>
          </a:xfrm>
          <a:noFill/>
        </p:spPr>
        <p:txBody>
          <a:bodyPr>
            <a:normAutofit/>
          </a:bodyPr>
          <a:lstStyle/>
          <a:p>
            <a:pPr eaLnBrk="1" hangingPunct="1">
              <a:defRPr/>
            </a:pPr>
            <a:r>
              <a:rPr lang="en-US" sz="3200" dirty="0" smtClean="0"/>
              <a:t>S</a:t>
            </a:r>
            <a:r>
              <a:rPr lang="lv-LV" sz="3200" dirty="0" err="1" smtClean="0"/>
              <a:t>vešķermeņi</a:t>
            </a:r>
            <a:r>
              <a:rPr lang="en-US" sz="3200" dirty="0" smtClean="0"/>
              <a:t> -</a:t>
            </a:r>
            <a:r>
              <a:rPr lang="lv-LV" sz="3200" dirty="0" smtClean="0"/>
              <a:t> lokalizācija</a:t>
            </a:r>
            <a:endParaRPr lang="ru-RU" sz="3200" dirty="0" smtClean="0"/>
          </a:p>
        </p:txBody>
      </p:sp>
      <p:sp>
        <p:nvSpPr>
          <p:cNvPr id="75779" name="Rectangle 3"/>
          <p:cNvSpPr>
            <a:spLocks noChangeArrowheads="1"/>
          </p:cNvSpPr>
          <p:nvPr/>
        </p:nvSpPr>
        <p:spPr bwMode="auto">
          <a:xfrm>
            <a:off x="468313" y="1052513"/>
            <a:ext cx="8280400" cy="5805487"/>
          </a:xfrm>
          <a:prstGeom prst="rect">
            <a:avLst/>
          </a:prstGeom>
          <a:noFill/>
          <a:ln w="9525">
            <a:noFill/>
            <a:miter lim="800000"/>
            <a:headEnd/>
            <a:tailEnd/>
          </a:ln>
        </p:spPr>
        <p:txBody>
          <a:bodyPr wrap="none" anchor="ctr"/>
          <a:lstStyle/>
          <a:p>
            <a:pPr algn="ctr"/>
            <a:endParaRPr lang="lv-LV" sz="2400" b="1">
              <a:effectLst/>
            </a:endParaRPr>
          </a:p>
        </p:txBody>
      </p:sp>
      <p:sp>
        <p:nvSpPr>
          <p:cNvPr id="75780" name="Rectangle 4"/>
          <p:cNvSpPr>
            <a:spLocks noChangeArrowheads="1"/>
          </p:cNvSpPr>
          <p:nvPr/>
        </p:nvSpPr>
        <p:spPr bwMode="auto">
          <a:xfrm>
            <a:off x="3976688" y="3201988"/>
            <a:ext cx="1098550" cy="457200"/>
          </a:xfrm>
          <a:prstGeom prst="rect">
            <a:avLst/>
          </a:prstGeom>
          <a:noFill/>
          <a:ln w="9525">
            <a:noFill/>
            <a:miter lim="800000"/>
            <a:headEnd/>
            <a:tailEnd/>
          </a:ln>
        </p:spPr>
        <p:txBody>
          <a:bodyPr wrap="none" anchor="ctr">
            <a:spAutoFit/>
          </a:bodyPr>
          <a:lstStyle/>
          <a:p>
            <a:pPr algn="ctr"/>
            <a:r>
              <a:rPr lang="lv-LV" sz="2400" b="1">
                <a:effectLst/>
              </a:rPr>
              <a:t>	</a:t>
            </a:r>
            <a:endParaRPr lang="lv-LV" sz="2400" b="1">
              <a:solidFill>
                <a:srgbClr val="FF0000"/>
              </a:solidFill>
              <a:effectLst/>
            </a:endParaRPr>
          </a:p>
        </p:txBody>
      </p:sp>
      <p:pic>
        <p:nvPicPr>
          <p:cNvPr id="75781" name="Picture 9" descr="lung"/>
          <p:cNvPicPr>
            <a:picLocks noChangeAspect="1" noChangeArrowheads="1"/>
          </p:cNvPicPr>
          <p:nvPr/>
        </p:nvPicPr>
        <p:blipFill>
          <a:blip r:embed="rId2" cstate="print"/>
          <a:srcRect/>
          <a:stretch>
            <a:fillRect/>
          </a:stretch>
        </p:blipFill>
        <p:spPr bwMode="auto">
          <a:xfrm>
            <a:off x="2484438" y="836613"/>
            <a:ext cx="4445000" cy="6021387"/>
          </a:xfrm>
          <a:prstGeom prst="rect">
            <a:avLst/>
          </a:prstGeom>
          <a:noFill/>
          <a:ln w="9525">
            <a:noFill/>
            <a:miter lim="800000"/>
            <a:headEnd/>
            <a:tailEnd/>
          </a:ln>
        </p:spPr>
      </p:pic>
      <p:sp>
        <p:nvSpPr>
          <p:cNvPr id="155658" name="Line 10"/>
          <p:cNvSpPr>
            <a:spLocks noChangeShapeType="1"/>
          </p:cNvSpPr>
          <p:nvPr/>
        </p:nvSpPr>
        <p:spPr bwMode="auto">
          <a:xfrm>
            <a:off x="4427538" y="908050"/>
            <a:ext cx="3024187" cy="504825"/>
          </a:xfrm>
          <a:prstGeom prst="line">
            <a:avLst/>
          </a:prstGeom>
          <a:noFill/>
          <a:ln w="38100">
            <a:solidFill>
              <a:srgbClr val="FF0000"/>
            </a:solidFill>
            <a:round/>
            <a:headEnd/>
            <a:tailEnd type="triangle" w="med" len="med"/>
          </a:ln>
          <a:effectLst/>
        </p:spPr>
        <p:txBody>
          <a:bodyPr/>
          <a:lstStyle/>
          <a:p>
            <a:pPr>
              <a:defRPr/>
            </a:pPr>
            <a:endParaRPr lang="en-US">
              <a:latin typeface="Garamond" pitchFamily="18" charset="0"/>
            </a:endParaRPr>
          </a:p>
        </p:txBody>
      </p:sp>
      <p:sp>
        <p:nvSpPr>
          <p:cNvPr id="155660" name="Line 12"/>
          <p:cNvSpPr>
            <a:spLocks noChangeShapeType="1"/>
          </p:cNvSpPr>
          <p:nvPr/>
        </p:nvSpPr>
        <p:spPr bwMode="auto">
          <a:xfrm>
            <a:off x="5364163" y="4149725"/>
            <a:ext cx="2194560" cy="574675"/>
          </a:xfrm>
          <a:prstGeom prst="line">
            <a:avLst/>
          </a:prstGeom>
          <a:noFill/>
          <a:ln w="38100">
            <a:solidFill>
              <a:srgbClr val="FF0000"/>
            </a:solidFill>
            <a:round/>
            <a:headEnd/>
            <a:tailEnd type="triangle" w="med" len="med"/>
          </a:ln>
          <a:effectLst/>
        </p:spPr>
        <p:txBody>
          <a:bodyPr/>
          <a:lstStyle/>
          <a:p>
            <a:pPr>
              <a:defRPr/>
            </a:pPr>
            <a:endParaRPr lang="en-US">
              <a:latin typeface="Garamond" pitchFamily="18" charset="0"/>
            </a:endParaRPr>
          </a:p>
        </p:txBody>
      </p:sp>
      <p:sp>
        <p:nvSpPr>
          <p:cNvPr id="155661" name="Line 13"/>
          <p:cNvSpPr>
            <a:spLocks noChangeShapeType="1"/>
          </p:cNvSpPr>
          <p:nvPr/>
        </p:nvSpPr>
        <p:spPr bwMode="auto">
          <a:xfrm flipH="1">
            <a:off x="1187450" y="3573463"/>
            <a:ext cx="2590800" cy="360362"/>
          </a:xfrm>
          <a:prstGeom prst="line">
            <a:avLst/>
          </a:prstGeom>
          <a:noFill/>
          <a:ln w="38100">
            <a:solidFill>
              <a:srgbClr val="FF0000"/>
            </a:solidFill>
            <a:round/>
            <a:headEnd/>
            <a:tailEnd type="triangle" w="med" len="med"/>
          </a:ln>
          <a:effectLst/>
        </p:spPr>
        <p:txBody>
          <a:bodyPr/>
          <a:lstStyle/>
          <a:p>
            <a:pPr>
              <a:defRPr/>
            </a:pPr>
            <a:endParaRPr lang="en-US">
              <a:latin typeface="Garamond" pitchFamily="18" charset="0"/>
            </a:endParaRPr>
          </a:p>
        </p:txBody>
      </p:sp>
      <p:sp>
        <p:nvSpPr>
          <p:cNvPr id="155662" name="Line 14"/>
          <p:cNvSpPr>
            <a:spLocks noChangeShapeType="1"/>
          </p:cNvSpPr>
          <p:nvPr/>
        </p:nvSpPr>
        <p:spPr bwMode="auto">
          <a:xfrm flipH="1" flipV="1">
            <a:off x="1258888" y="2781300"/>
            <a:ext cx="2952750" cy="647700"/>
          </a:xfrm>
          <a:prstGeom prst="line">
            <a:avLst/>
          </a:prstGeom>
          <a:noFill/>
          <a:ln w="38100">
            <a:solidFill>
              <a:srgbClr val="FF0000"/>
            </a:solidFill>
            <a:round/>
            <a:headEnd/>
            <a:tailEnd type="triangle" w="med" len="med"/>
          </a:ln>
          <a:effectLst/>
        </p:spPr>
        <p:txBody>
          <a:bodyPr/>
          <a:lstStyle/>
          <a:p>
            <a:pPr>
              <a:defRPr/>
            </a:pPr>
            <a:endParaRPr lang="en-US">
              <a:latin typeface="Garamond" pitchFamily="18" charset="0"/>
            </a:endParaRPr>
          </a:p>
        </p:txBody>
      </p:sp>
      <p:sp>
        <p:nvSpPr>
          <p:cNvPr id="155663" name="Line 15"/>
          <p:cNvSpPr>
            <a:spLocks noChangeShapeType="1"/>
          </p:cNvSpPr>
          <p:nvPr/>
        </p:nvSpPr>
        <p:spPr bwMode="auto">
          <a:xfrm flipH="1" flipV="1">
            <a:off x="1547813" y="1844675"/>
            <a:ext cx="2952750" cy="1368425"/>
          </a:xfrm>
          <a:prstGeom prst="line">
            <a:avLst/>
          </a:prstGeom>
          <a:noFill/>
          <a:ln w="38100">
            <a:solidFill>
              <a:srgbClr val="FF0000"/>
            </a:solidFill>
            <a:round/>
            <a:headEnd/>
            <a:tailEnd type="triangle" w="med" len="med"/>
          </a:ln>
          <a:effectLst/>
        </p:spPr>
        <p:txBody>
          <a:bodyPr/>
          <a:lstStyle/>
          <a:p>
            <a:pPr>
              <a:defRPr/>
            </a:pPr>
            <a:endParaRPr lang="en-US">
              <a:latin typeface="Garamond" pitchFamily="18" charset="0"/>
            </a:endParaRPr>
          </a:p>
        </p:txBody>
      </p:sp>
      <p:sp>
        <p:nvSpPr>
          <p:cNvPr id="155664" name="Line 16"/>
          <p:cNvSpPr>
            <a:spLocks noChangeShapeType="1"/>
          </p:cNvSpPr>
          <p:nvPr/>
        </p:nvSpPr>
        <p:spPr bwMode="auto">
          <a:xfrm>
            <a:off x="4859338" y="3429000"/>
            <a:ext cx="2651760" cy="144463"/>
          </a:xfrm>
          <a:prstGeom prst="line">
            <a:avLst/>
          </a:prstGeom>
          <a:noFill/>
          <a:ln w="38100">
            <a:solidFill>
              <a:srgbClr val="FF0000"/>
            </a:solidFill>
            <a:round/>
            <a:headEnd/>
            <a:tailEnd type="triangle" w="med" len="med"/>
          </a:ln>
          <a:effectLst/>
        </p:spPr>
        <p:txBody>
          <a:bodyPr/>
          <a:lstStyle/>
          <a:p>
            <a:pPr>
              <a:defRPr/>
            </a:pPr>
            <a:endParaRPr lang="en-US">
              <a:latin typeface="Garamond" pitchFamily="18" charset="0"/>
            </a:endParaRPr>
          </a:p>
        </p:txBody>
      </p:sp>
      <p:sp>
        <p:nvSpPr>
          <p:cNvPr id="75788" name="Oval 17"/>
          <p:cNvSpPr>
            <a:spLocks noChangeArrowheads="1"/>
          </p:cNvSpPr>
          <p:nvPr/>
        </p:nvSpPr>
        <p:spPr bwMode="auto">
          <a:xfrm>
            <a:off x="7164388" y="981075"/>
            <a:ext cx="914400" cy="914400"/>
          </a:xfrm>
          <a:prstGeom prst="ellipse">
            <a:avLst/>
          </a:prstGeom>
          <a:noFill/>
          <a:ln w="9525">
            <a:noFill/>
            <a:round/>
            <a:headEnd/>
            <a:tailEnd/>
          </a:ln>
        </p:spPr>
        <p:txBody>
          <a:bodyPr wrap="none" anchor="ctr"/>
          <a:lstStyle/>
          <a:p>
            <a:pPr algn="ctr"/>
            <a:r>
              <a:rPr lang="lv-LV" sz="2400" b="1">
                <a:effectLst/>
              </a:rPr>
              <a:t>  3%</a:t>
            </a:r>
            <a:endParaRPr lang="ru-RU" sz="2400" b="1">
              <a:effectLst/>
            </a:endParaRPr>
          </a:p>
        </p:txBody>
      </p:sp>
      <p:sp>
        <p:nvSpPr>
          <p:cNvPr id="155666" name="Line 18"/>
          <p:cNvSpPr>
            <a:spLocks noChangeShapeType="1"/>
          </p:cNvSpPr>
          <p:nvPr/>
        </p:nvSpPr>
        <p:spPr bwMode="auto">
          <a:xfrm>
            <a:off x="4500563" y="2060575"/>
            <a:ext cx="3017520" cy="288925"/>
          </a:xfrm>
          <a:prstGeom prst="line">
            <a:avLst/>
          </a:prstGeom>
          <a:noFill/>
          <a:ln w="38100">
            <a:solidFill>
              <a:srgbClr val="FF0000"/>
            </a:solidFill>
            <a:round/>
            <a:headEnd/>
            <a:tailEnd type="triangle" w="med" len="med"/>
          </a:ln>
          <a:effectLst/>
        </p:spPr>
        <p:txBody>
          <a:bodyPr/>
          <a:lstStyle/>
          <a:p>
            <a:pPr>
              <a:defRPr/>
            </a:pPr>
            <a:endParaRPr lang="en-US">
              <a:latin typeface="Garamond" pitchFamily="18" charset="0"/>
            </a:endParaRPr>
          </a:p>
        </p:txBody>
      </p:sp>
      <p:sp>
        <p:nvSpPr>
          <p:cNvPr id="155667" name="Oval 19"/>
          <p:cNvSpPr>
            <a:spLocks noChangeArrowheads="1"/>
          </p:cNvSpPr>
          <p:nvPr/>
        </p:nvSpPr>
        <p:spPr bwMode="auto">
          <a:xfrm>
            <a:off x="4356100" y="836613"/>
            <a:ext cx="144463" cy="144462"/>
          </a:xfrm>
          <a:prstGeom prst="ellipse">
            <a:avLst/>
          </a:prstGeom>
          <a:solidFill>
            <a:srgbClr val="FF0000"/>
          </a:solidFill>
          <a:ln w="9525">
            <a:solidFill>
              <a:srgbClr val="FF0000"/>
            </a:solidFill>
            <a:round/>
            <a:headEnd/>
            <a:tailEnd/>
          </a:ln>
          <a:effectLst/>
        </p:spPr>
        <p:txBody>
          <a:bodyPr wrap="none" anchor="ctr"/>
          <a:lstStyle/>
          <a:p>
            <a:pPr>
              <a:defRPr/>
            </a:pPr>
            <a:endParaRPr lang="en-US">
              <a:latin typeface="Garamond" pitchFamily="18" charset="0"/>
            </a:endParaRPr>
          </a:p>
        </p:txBody>
      </p:sp>
      <p:sp>
        <p:nvSpPr>
          <p:cNvPr id="155668" name="Line 20"/>
          <p:cNvSpPr>
            <a:spLocks noChangeShapeType="1"/>
          </p:cNvSpPr>
          <p:nvPr/>
        </p:nvSpPr>
        <p:spPr bwMode="auto">
          <a:xfrm flipH="1">
            <a:off x="1331913" y="4005263"/>
            <a:ext cx="2663825" cy="936625"/>
          </a:xfrm>
          <a:prstGeom prst="line">
            <a:avLst/>
          </a:prstGeom>
          <a:noFill/>
          <a:ln w="38100">
            <a:solidFill>
              <a:srgbClr val="FF0000"/>
            </a:solidFill>
            <a:round/>
            <a:headEnd/>
            <a:tailEnd type="triangle" w="med" len="med"/>
          </a:ln>
          <a:effectLst/>
        </p:spPr>
        <p:txBody>
          <a:bodyPr/>
          <a:lstStyle/>
          <a:p>
            <a:pPr>
              <a:defRPr/>
            </a:pPr>
            <a:endParaRPr lang="en-US">
              <a:latin typeface="Garamond" pitchFamily="18" charset="0"/>
            </a:endParaRPr>
          </a:p>
        </p:txBody>
      </p:sp>
      <p:sp>
        <p:nvSpPr>
          <p:cNvPr id="155676" name="Oval 28"/>
          <p:cNvSpPr>
            <a:spLocks noChangeArrowheads="1"/>
          </p:cNvSpPr>
          <p:nvPr/>
        </p:nvSpPr>
        <p:spPr bwMode="auto">
          <a:xfrm>
            <a:off x="4427538" y="1989138"/>
            <a:ext cx="144462" cy="144462"/>
          </a:xfrm>
          <a:prstGeom prst="ellipse">
            <a:avLst/>
          </a:prstGeom>
          <a:solidFill>
            <a:srgbClr val="FF0000"/>
          </a:solidFill>
          <a:ln w="9525">
            <a:solidFill>
              <a:srgbClr val="FF0000"/>
            </a:solidFill>
            <a:round/>
            <a:headEnd/>
            <a:tailEnd/>
          </a:ln>
          <a:effectLst/>
        </p:spPr>
        <p:txBody>
          <a:bodyPr wrap="none" anchor="ctr"/>
          <a:lstStyle/>
          <a:p>
            <a:pPr>
              <a:defRPr/>
            </a:pPr>
            <a:endParaRPr lang="en-US">
              <a:latin typeface="Garamond" pitchFamily="18" charset="0"/>
            </a:endParaRPr>
          </a:p>
        </p:txBody>
      </p:sp>
      <p:sp>
        <p:nvSpPr>
          <p:cNvPr id="155677" name="Oval 29"/>
          <p:cNvSpPr>
            <a:spLocks noChangeArrowheads="1"/>
          </p:cNvSpPr>
          <p:nvPr/>
        </p:nvSpPr>
        <p:spPr bwMode="auto">
          <a:xfrm>
            <a:off x="4427538" y="3141663"/>
            <a:ext cx="144462" cy="144462"/>
          </a:xfrm>
          <a:prstGeom prst="ellipse">
            <a:avLst/>
          </a:prstGeom>
          <a:solidFill>
            <a:srgbClr val="FF0000"/>
          </a:solidFill>
          <a:ln w="9525">
            <a:solidFill>
              <a:srgbClr val="FF0000"/>
            </a:solidFill>
            <a:round/>
            <a:headEnd/>
            <a:tailEnd/>
          </a:ln>
          <a:effectLst/>
        </p:spPr>
        <p:txBody>
          <a:bodyPr wrap="none" anchor="ctr"/>
          <a:lstStyle/>
          <a:p>
            <a:pPr>
              <a:defRPr/>
            </a:pPr>
            <a:endParaRPr lang="en-US">
              <a:latin typeface="Garamond" pitchFamily="18" charset="0"/>
            </a:endParaRPr>
          </a:p>
        </p:txBody>
      </p:sp>
      <p:sp>
        <p:nvSpPr>
          <p:cNvPr id="155678" name="Oval 30"/>
          <p:cNvSpPr>
            <a:spLocks noChangeArrowheads="1"/>
          </p:cNvSpPr>
          <p:nvPr/>
        </p:nvSpPr>
        <p:spPr bwMode="auto">
          <a:xfrm>
            <a:off x="4787900" y="3357563"/>
            <a:ext cx="144463" cy="144462"/>
          </a:xfrm>
          <a:prstGeom prst="ellipse">
            <a:avLst/>
          </a:prstGeom>
          <a:solidFill>
            <a:srgbClr val="FF0000"/>
          </a:solidFill>
          <a:ln w="9525">
            <a:solidFill>
              <a:srgbClr val="FF0000"/>
            </a:solidFill>
            <a:round/>
            <a:headEnd/>
            <a:tailEnd/>
          </a:ln>
          <a:effectLst/>
        </p:spPr>
        <p:txBody>
          <a:bodyPr wrap="none" anchor="ctr"/>
          <a:lstStyle/>
          <a:p>
            <a:pPr>
              <a:defRPr/>
            </a:pPr>
            <a:endParaRPr lang="en-US">
              <a:latin typeface="Garamond" pitchFamily="18" charset="0"/>
            </a:endParaRPr>
          </a:p>
        </p:txBody>
      </p:sp>
      <p:sp>
        <p:nvSpPr>
          <p:cNvPr id="155679" name="Oval 31"/>
          <p:cNvSpPr>
            <a:spLocks noChangeArrowheads="1"/>
          </p:cNvSpPr>
          <p:nvPr/>
        </p:nvSpPr>
        <p:spPr bwMode="auto">
          <a:xfrm>
            <a:off x="5364163" y="4076700"/>
            <a:ext cx="144462" cy="144463"/>
          </a:xfrm>
          <a:prstGeom prst="ellipse">
            <a:avLst/>
          </a:prstGeom>
          <a:solidFill>
            <a:srgbClr val="FF0000"/>
          </a:solidFill>
          <a:ln w="9525">
            <a:solidFill>
              <a:srgbClr val="FF0000"/>
            </a:solidFill>
            <a:round/>
            <a:headEnd/>
            <a:tailEnd/>
          </a:ln>
          <a:effectLst/>
        </p:spPr>
        <p:txBody>
          <a:bodyPr wrap="none" anchor="ctr"/>
          <a:lstStyle/>
          <a:p>
            <a:pPr>
              <a:defRPr/>
            </a:pPr>
            <a:endParaRPr lang="en-US">
              <a:latin typeface="Garamond" pitchFamily="18" charset="0"/>
            </a:endParaRPr>
          </a:p>
        </p:txBody>
      </p:sp>
      <p:sp>
        <p:nvSpPr>
          <p:cNvPr id="75796" name="Oval 32"/>
          <p:cNvSpPr>
            <a:spLocks noChangeArrowheads="1"/>
          </p:cNvSpPr>
          <p:nvPr/>
        </p:nvSpPr>
        <p:spPr bwMode="auto">
          <a:xfrm>
            <a:off x="3708400" y="3500438"/>
            <a:ext cx="144463" cy="144462"/>
          </a:xfrm>
          <a:prstGeom prst="ellipse">
            <a:avLst/>
          </a:prstGeom>
          <a:solidFill>
            <a:srgbClr val="FF0000"/>
          </a:solidFill>
          <a:ln w="9525">
            <a:solidFill>
              <a:srgbClr val="FF0000"/>
            </a:solidFill>
            <a:round/>
            <a:headEnd/>
            <a:tailEnd/>
          </a:ln>
        </p:spPr>
        <p:txBody>
          <a:bodyPr wrap="none" anchor="ctr"/>
          <a:lstStyle/>
          <a:p>
            <a:pPr algn="ctr"/>
            <a:endParaRPr lang="lv-LV">
              <a:effectLst/>
              <a:latin typeface="Garamond" pitchFamily="18" charset="0"/>
            </a:endParaRPr>
          </a:p>
        </p:txBody>
      </p:sp>
      <p:sp>
        <p:nvSpPr>
          <p:cNvPr id="155681" name="Oval 33"/>
          <p:cNvSpPr>
            <a:spLocks noChangeArrowheads="1"/>
          </p:cNvSpPr>
          <p:nvPr/>
        </p:nvSpPr>
        <p:spPr bwMode="auto">
          <a:xfrm>
            <a:off x="3924300" y="3933825"/>
            <a:ext cx="144463" cy="144463"/>
          </a:xfrm>
          <a:prstGeom prst="ellipse">
            <a:avLst/>
          </a:prstGeom>
          <a:solidFill>
            <a:srgbClr val="FF0000"/>
          </a:solidFill>
          <a:ln w="9525">
            <a:solidFill>
              <a:srgbClr val="FF0000"/>
            </a:solidFill>
            <a:round/>
            <a:headEnd/>
            <a:tailEnd/>
          </a:ln>
          <a:effectLst/>
        </p:spPr>
        <p:txBody>
          <a:bodyPr wrap="none" anchor="ctr"/>
          <a:lstStyle/>
          <a:p>
            <a:pPr>
              <a:defRPr/>
            </a:pPr>
            <a:endParaRPr lang="en-US">
              <a:latin typeface="Garamond" pitchFamily="18" charset="0"/>
            </a:endParaRPr>
          </a:p>
        </p:txBody>
      </p:sp>
      <p:sp>
        <p:nvSpPr>
          <p:cNvPr id="155682" name="Oval 34"/>
          <p:cNvSpPr>
            <a:spLocks noChangeArrowheads="1"/>
          </p:cNvSpPr>
          <p:nvPr/>
        </p:nvSpPr>
        <p:spPr bwMode="auto">
          <a:xfrm>
            <a:off x="4067175" y="3357563"/>
            <a:ext cx="144463" cy="144462"/>
          </a:xfrm>
          <a:prstGeom prst="ellipse">
            <a:avLst/>
          </a:prstGeom>
          <a:solidFill>
            <a:srgbClr val="FF0000"/>
          </a:solidFill>
          <a:ln w="9525">
            <a:solidFill>
              <a:srgbClr val="FF0000"/>
            </a:solidFill>
            <a:round/>
            <a:headEnd/>
            <a:tailEnd/>
          </a:ln>
          <a:effectLst/>
        </p:spPr>
        <p:txBody>
          <a:bodyPr wrap="none" anchor="ctr"/>
          <a:lstStyle/>
          <a:p>
            <a:pPr>
              <a:defRPr/>
            </a:pPr>
            <a:endParaRPr lang="en-US">
              <a:latin typeface="Garamond" pitchFamily="18" charset="0"/>
            </a:endParaRPr>
          </a:p>
        </p:txBody>
      </p:sp>
      <p:sp>
        <p:nvSpPr>
          <p:cNvPr id="75799" name="Oval 35"/>
          <p:cNvSpPr>
            <a:spLocks noChangeArrowheads="1"/>
          </p:cNvSpPr>
          <p:nvPr/>
        </p:nvSpPr>
        <p:spPr bwMode="auto">
          <a:xfrm>
            <a:off x="755650" y="4652963"/>
            <a:ext cx="914400" cy="914400"/>
          </a:xfrm>
          <a:prstGeom prst="ellipse">
            <a:avLst/>
          </a:prstGeom>
          <a:noFill/>
          <a:ln w="9525">
            <a:noFill/>
            <a:round/>
            <a:headEnd/>
            <a:tailEnd/>
          </a:ln>
        </p:spPr>
        <p:txBody>
          <a:bodyPr wrap="none" anchor="ctr"/>
          <a:lstStyle/>
          <a:p>
            <a:pPr algn="ctr"/>
            <a:r>
              <a:rPr lang="lv-LV" sz="2400" b="1">
                <a:effectLst/>
              </a:rPr>
              <a:t>6%</a:t>
            </a:r>
            <a:r>
              <a:rPr lang="lv-LV">
                <a:effectLst/>
                <a:latin typeface="Garamond" pitchFamily="18" charset="0"/>
              </a:rPr>
              <a:t>  </a:t>
            </a:r>
            <a:endParaRPr lang="ru-RU">
              <a:effectLst/>
              <a:latin typeface="Garamond" pitchFamily="18" charset="0"/>
            </a:endParaRPr>
          </a:p>
        </p:txBody>
      </p:sp>
      <p:sp>
        <p:nvSpPr>
          <p:cNvPr id="75800" name="Oval 36"/>
          <p:cNvSpPr>
            <a:spLocks noChangeArrowheads="1"/>
          </p:cNvSpPr>
          <p:nvPr/>
        </p:nvSpPr>
        <p:spPr bwMode="auto">
          <a:xfrm>
            <a:off x="468313" y="3500438"/>
            <a:ext cx="914400" cy="914400"/>
          </a:xfrm>
          <a:prstGeom prst="ellipse">
            <a:avLst/>
          </a:prstGeom>
          <a:noFill/>
          <a:ln w="9525">
            <a:noFill/>
            <a:round/>
            <a:headEnd/>
            <a:tailEnd/>
          </a:ln>
        </p:spPr>
        <p:txBody>
          <a:bodyPr wrap="none" anchor="ctr"/>
          <a:lstStyle/>
          <a:p>
            <a:pPr algn="ctr"/>
            <a:r>
              <a:rPr lang="lv-LV" sz="2400" b="1">
                <a:effectLst/>
              </a:rPr>
              <a:t>1%</a:t>
            </a:r>
            <a:r>
              <a:rPr lang="lv-LV">
                <a:effectLst/>
                <a:latin typeface="Garamond" pitchFamily="18" charset="0"/>
              </a:rPr>
              <a:t>  </a:t>
            </a:r>
            <a:endParaRPr lang="ru-RU">
              <a:effectLst/>
              <a:latin typeface="Garamond" pitchFamily="18" charset="0"/>
            </a:endParaRPr>
          </a:p>
        </p:txBody>
      </p:sp>
      <p:sp>
        <p:nvSpPr>
          <p:cNvPr id="75801" name="Oval 37"/>
          <p:cNvSpPr>
            <a:spLocks noChangeArrowheads="1"/>
          </p:cNvSpPr>
          <p:nvPr/>
        </p:nvSpPr>
        <p:spPr bwMode="auto">
          <a:xfrm>
            <a:off x="611188" y="2349500"/>
            <a:ext cx="914400" cy="914400"/>
          </a:xfrm>
          <a:prstGeom prst="ellipse">
            <a:avLst/>
          </a:prstGeom>
          <a:noFill/>
          <a:ln w="9525">
            <a:noFill/>
            <a:round/>
            <a:headEnd/>
            <a:tailEnd/>
          </a:ln>
        </p:spPr>
        <p:txBody>
          <a:bodyPr wrap="none" anchor="ctr"/>
          <a:lstStyle/>
          <a:p>
            <a:pPr algn="ctr"/>
            <a:r>
              <a:rPr lang="lv-LV" sz="2400" b="1">
                <a:effectLst/>
              </a:rPr>
              <a:t>52%</a:t>
            </a:r>
            <a:r>
              <a:rPr lang="lv-LV">
                <a:effectLst/>
                <a:latin typeface="Garamond" pitchFamily="18" charset="0"/>
              </a:rPr>
              <a:t>   </a:t>
            </a:r>
            <a:endParaRPr lang="ru-RU">
              <a:effectLst/>
              <a:latin typeface="Garamond" pitchFamily="18" charset="0"/>
            </a:endParaRPr>
          </a:p>
        </p:txBody>
      </p:sp>
      <p:sp>
        <p:nvSpPr>
          <p:cNvPr id="75802" name="Oval 38"/>
          <p:cNvSpPr>
            <a:spLocks noChangeArrowheads="1"/>
          </p:cNvSpPr>
          <p:nvPr/>
        </p:nvSpPr>
        <p:spPr bwMode="auto">
          <a:xfrm>
            <a:off x="900113" y="1196975"/>
            <a:ext cx="914400" cy="914400"/>
          </a:xfrm>
          <a:prstGeom prst="ellipse">
            <a:avLst/>
          </a:prstGeom>
          <a:noFill/>
          <a:ln w="9525">
            <a:noFill/>
            <a:round/>
            <a:headEnd/>
            <a:tailEnd/>
          </a:ln>
        </p:spPr>
        <p:txBody>
          <a:bodyPr wrap="none" anchor="ctr"/>
          <a:lstStyle/>
          <a:p>
            <a:pPr algn="ctr"/>
            <a:r>
              <a:rPr lang="lv-LV" sz="2400" b="1">
                <a:effectLst/>
              </a:rPr>
              <a:t>2%</a:t>
            </a:r>
            <a:endParaRPr lang="ru-RU" sz="2400" b="1">
              <a:effectLst/>
            </a:endParaRPr>
          </a:p>
        </p:txBody>
      </p:sp>
      <p:sp>
        <p:nvSpPr>
          <p:cNvPr id="75803" name="Oval 39"/>
          <p:cNvSpPr>
            <a:spLocks noChangeArrowheads="1"/>
          </p:cNvSpPr>
          <p:nvPr/>
        </p:nvSpPr>
        <p:spPr bwMode="auto">
          <a:xfrm>
            <a:off x="7239000" y="1916113"/>
            <a:ext cx="1066800" cy="914400"/>
          </a:xfrm>
          <a:prstGeom prst="ellipse">
            <a:avLst/>
          </a:prstGeom>
          <a:noFill/>
          <a:ln w="9525">
            <a:noFill/>
            <a:round/>
            <a:headEnd/>
            <a:tailEnd/>
          </a:ln>
        </p:spPr>
        <p:txBody>
          <a:bodyPr wrap="none" anchor="ctr"/>
          <a:lstStyle/>
          <a:p>
            <a:pPr algn="ctr"/>
            <a:r>
              <a:rPr lang="lv-LV" b="1" dirty="0">
                <a:effectLst/>
                <a:latin typeface="Garamond" pitchFamily="18" charset="0"/>
              </a:rPr>
              <a:t>   </a:t>
            </a:r>
            <a:r>
              <a:rPr lang="lv-LV" sz="2400" b="1" dirty="0">
                <a:effectLst/>
              </a:rPr>
              <a:t>13%</a:t>
            </a:r>
            <a:endParaRPr lang="ru-RU" sz="2400" b="1" dirty="0">
              <a:effectLst/>
            </a:endParaRPr>
          </a:p>
        </p:txBody>
      </p:sp>
      <p:sp>
        <p:nvSpPr>
          <p:cNvPr id="75804" name="Oval 40"/>
          <p:cNvSpPr>
            <a:spLocks noChangeArrowheads="1"/>
          </p:cNvSpPr>
          <p:nvPr/>
        </p:nvSpPr>
        <p:spPr bwMode="auto">
          <a:xfrm>
            <a:off x="7239000" y="3200400"/>
            <a:ext cx="914400" cy="914400"/>
          </a:xfrm>
          <a:prstGeom prst="ellipse">
            <a:avLst/>
          </a:prstGeom>
          <a:noFill/>
          <a:ln w="9525">
            <a:noFill/>
            <a:round/>
            <a:headEnd/>
            <a:tailEnd/>
          </a:ln>
        </p:spPr>
        <p:txBody>
          <a:bodyPr wrap="none" anchor="ctr"/>
          <a:lstStyle/>
          <a:p>
            <a:pPr algn="ctr"/>
            <a:r>
              <a:rPr lang="lv-LV" dirty="0">
                <a:effectLst/>
                <a:latin typeface="Garamond" pitchFamily="18" charset="0"/>
              </a:rPr>
              <a:t>   </a:t>
            </a:r>
            <a:r>
              <a:rPr lang="lv-LV" sz="2400" b="1" dirty="0">
                <a:effectLst/>
              </a:rPr>
              <a:t>18%</a:t>
            </a:r>
            <a:endParaRPr lang="ru-RU" sz="2400" b="1" dirty="0">
              <a:effectLst/>
            </a:endParaRPr>
          </a:p>
        </p:txBody>
      </p:sp>
      <p:sp>
        <p:nvSpPr>
          <p:cNvPr id="75805" name="Oval 41"/>
          <p:cNvSpPr>
            <a:spLocks noChangeArrowheads="1"/>
          </p:cNvSpPr>
          <p:nvPr/>
        </p:nvSpPr>
        <p:spPr bwMode="auto">
          <a:xfrm>
            <a:off x="7315200" y="4267200"/>
            <a:ext cx="914400" cy="914400"/>
          </a:xfrm>
          <a:prstGeom prst="ellipse">
            <a:avLst/>
          </a:prstGeom>
          <a:noFill/>
          <a:ln w="9525">
            <a:noFill/>
            <a:round/>
            <a:headEnd/>
            <a:tailEnd/>
          </a:ln>
        </p:spPr>
        <p:txBody>
          <a:bodyPr wrap="none" anchor="ctr"/>
          <a:lstStyle/>
          <a:p>
            <a:pPr algn="ctr"/>
            <a:r>
              <a:rPr lang="lv-LV" sz="2400" b="1" dirty="0">
                <a:effectLst/>
              </a:rPr>
              <a:t>  5%</a:t>
            </a:r>
            <a:endParaRPr lang="ru-RU" sz="2400" b="1" dirty="0">
              <a:effectLst/>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7239000" cy="838200"/>
          </a:xfrm>
        </p:spPr>
        <p:txBody>
          <a:bodyPr>
            <a:normAutofit fontScale="90000"/>
          </a:bodyPr>
          <a:lstStyle/>
          <a:p>
            <a:r>
              <a:rPr lang="lv-LV" sz="3200" dirty="0" smtClean="0"/>
              <a:t>Vispārējās pazīmes elpceļu obstrukcijai ar svešķermeni</a:t>
            </a:r>
            <a:endParaRPr lang="en-US" sz="3200" dirty="0"/>
          </a:p>
        </p:txBody>
      </p:sp>
      <p:sp>
        <p:nvSpPr>
          <p:cNvPr id="3" name="Content Placeholder 2"/>
          <p:cNvSpPr>
            <a:spLocks noGrp="1"/>
          </p:cNvSpPr>
          <p:nvPr>
            <p:ph idx="1"/>
          </p:nvPr>
        </p:nvSpPr>
        <p:spPr>
          <a:xfrm>
            <a:off x="228600" y="990600"/>
            <a:ext cx="7696200" cy="5867400"/>
          </a:xfrm>
        </p:spPr>
        <p:txBody>
          <a:bodyPr>
            <a:normAutofit/>
          </a:bodyPr>
          <a:lstStyle/>
          <a:p>
            <a:r>
              <a:rPr lang="lv-LV" dirty="0" smtClean="0"/>
              <a:t>Kad svešķermenis nokļuvis elpceļos, bērns reaģē nekavējoties ar klepu, mēģinot no tā atbrīvoties</a:t>
            </a:r>
            <a:endParaRPr lang="en-US" dirty="0" smtClean="0"/>
          </a:p>
          <a:p>
            <a:pPr>
              <a:buNone/>
            </a:pPr>
            <a:endParaRPr lang="lv-LV" dirty="0" smtClean="0"/>
          </a:p>
          <a:p>
            <a:r>
              <a:rPr lang="lv-LV" dirty="0" smtClean="0"/>
              <a:t>Spontāns klepus ir visefektīvākais un drošākais salīdzinot ar jebkuru palīdzības sniedzēja manevru</a:t>
            </a:r>
            <a:endParaRPr lang="en-US" dirty="0" smtClean="0"/>
          </a:p>
          <a:p>
            <a:pPr>
              <a:buNone/>
            </a:pPr>
            <a:endParaRPr lang="lv-LV" dirty="0" smtClean="0"/>
          </a:p>
          <a:p>
            <a:r>
              <a:rPr lang="lv-LV" dirty="0" smtClean="0"/>
              <a:t>Ja klepus nav vai ir neefektīvs un svešķermenis pilnībā </a:t>
            </a:r>
            <a:r>
              <a:rPr lang="en-US" dirty="0" err="1" smtClean="0"/>
              <a:t>nosprosto</a:t>
            </a:r>
            <a:r>
              <a:rPr lang="en-US" dirty="0" smtClean="0"/>
              <a:t> </a:t>
            </a:r>
            <a:r>
              <a:rPr lang="lv-LV" dirty="0" smtClean="0"/>
              <a:t>elpceļus, bērns strauji nonāk asfiksijā </a:t>
            </a:r>
            <a:endParaRPr lang="en-US" dirty="0" smtClean="0"/>
          </a:p>
          <a:p>
            <a:pPr>
              <a:buNone/>
            </a:pPr>
            <a:endParaRPr lang="lv-LV" dirty="0" smtClean="0"/>
          </a:p>
          <a:p>
            <a:r>
              <a:rPr lang="lv-LV" dirty="0" smtClean="0"/>
              <a:t>Aktīva iejaukšanās ir nepieciešama situācijās, ja klepus kļūst neefektīvs - tā ir jāuzsāk strauji un pārliecinoši</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239000" cy="1066800"/>
          </a:xfrm>
        </p:spPr>
        <p:txBody>
          <a:bodyPr>
            <a:normAutofit/>
          </a:bodyPr>
          <a:lstStyle/>
          <a:p>
            <a:r>
              <a:rPr lang="lv-LV" sz="3200" dirty="0" smtClean="0"/>
              <a:t>Dzīvības glābšanas vadlīnijas pediatrijā</a:t>
            </a:r>
            <a:endParaRPr lang="en-US" sz="3200" dirty="0"/>
          </a:p>
        </p:txBody>
      </p:sp>
      <p:sp>
        <p:nvSpPr>
          <p:cNvPr id="3" name="Content Placeholder 2"/>
          <p:cNvSpPr>
            <a:spLocks noGrp="1"/>
          </p:cNvSpPr>
          <p:nvPr>
            <p:ph idx="1"/>
          </p:nvPr>
        </p:nvSpPr>
        <p:spPr>
          <a:xfrm>
            <a:off x="228600" y="1066800"/>
            <a:ext cx="7620000" cy="5791200"/>
          </a:xfrm>
        </p:spPr>
        <p:txBody>
          <a:bodyPr>
            <a:normAutofit lnSpcReduction="10000"/>
          </a:bodyPr>
          <a:lstStyle/>
          <a:p>
            <a:pPr>
              <a:buNone/>
            </a:pPr>
            <a:r>
              <a:rPr lang="en-US" sz="2800" dirty="0" smtClean="0"/>
              <a:t>   B</a:t>
            </a:r>
            <a:r>
              <a:rPr lang="lv-LV" sz="2800" dirty="0" err="1" smtClean="0"/>
              <a:t>alstītas</a:t>
            </a:r>
            <a:r>
              <a:rPr lang="lv-LV" sz="2800" dirty="0" smtClean="0"/>
              <a:t> uz</a:t>
            </a:r>
            <a:r>
              <a:rPr lang="lv-LV" sz="2800" dirty="0" smtClean="0">
                <a:solidFill>
                  <a:srgbClr val="FF0000"/>
                </a:solidFill>
              </a:rPr>
              <a:t> </a:t>
            </a:r>
            <a:r>
              <a:rPr lang="en-US" sz="2800" dirty="0" smtClean="0">
                <a:solidFill>
                  <a:schemeClr val="tx2"/>
                </a:solidFill>
              </a:rPr>
              <a:t>3</a:t>
            </a:r>
            <a:r>
              <a:rPr lang="lv-LV" sz="2800" dirty="0" smtClean="0">
                <a:solidFill>
                  <a:srgbClr val="FF0000"/>
                </a:solidFill>
              </a:rPr>
              <a:t> </a:t>
            </a:r>
            <a:r>
              <a:rPr lang="lv-LV" sz="2800" dirty="0" smtClean="0"/>
              <a:t>pamatprincipiem</a:t>
            </a:r>
            <a:r>
              <a:rPr lang="en-US" sz="2800" dirty="0" smtClean="0"/>
              <a:t>      </a:t>
            </a:r>
          </a:p>
          <a:p>
            <a:r>
              <a:rPr lang="en-US" sz="2800" dirty="0" smtClean="0"/>
              <a:t>1. </a:t>
            </a:r>
            <a:r>
              <a:rPr lang="lv-LV" sz="2800" dirty="0" smtClean="0"/>
              <a:t>Bērniem kritisko saslimšanu, īpaši </a:t>
            </a:r>
            <a:r>
              <a:rPr lang="lv-LV" sz="2800" dirty="0" err="1" smtClean="0"/>
              <a:t>kardiopulmonālo</a:t>
            </a:r>
            <a:r>
              <a:rPr lang="lv-LV" sz="2800" dirty="0" smtClean="0"/>
              <a:t> funkciju apstāšanās biežums </a:t>
            </a:r>
            <a:r>
              <a:rPr lang="en-US" sz="2800" dirty="0" smtClean="0"/>
              <a:t>                        </a:t>
            </a:r>
            <a:r>
              <a:rPr lang="lv-LV" sz="2800" dirty="0" smtClean="0"/>
              <a:t>un traumu biežums ir ievērojami mazāks nekā pieaugušajiem</a:t>
            </a:r>
            <a:r>
              <a:rPr lang="en-US" sz="2800" dirty="0" smtClean="0"/>
              <a:t> </a:t>
            </a:r>
          </a:p>
          <a:p>
            <a:r>
              <a:rPr lang="en-US" sz="2800" dirty="0" smtClean="0">
                <a:solidFill>
                  <a:schemeClr val="tx2"/>
                </a:solidFill>
              </a:rPr>
              <a:t>2. </a:t>
            </a:r>
            <a:r>
              <a:rPr lang="lv-LV" sz="2800" dirty="0" smtClean="0">
                <a:solidFill>
                  <a:schemeClr val="tx2"/>
                </a:solidFill>
              </a:rPr>
              <a:t>Pediatriskiem pacientiem slimības un </a:t>
            </a:r>
            <a:r>
              <a:rPr lang="lv-LV" sz="2800" dirty="0" err="1" smtClean="0">
                <a:solidFill>
                  <a:schemeClr val="tx2"/>
                </a:solidFill>
              </a:rPr>
              <a:t>patfizioloģiskās</a:t>
            </a:r>
            <a:r>
              <a:rPr lang="lv-LV" sz="2800" dirty="0" smtClean="0">
                <a:solidFill>
                  <a:schemeClr val="tx2"/>
                </a:solidFill>
              </a:rPr>
              <a:t> atbildes bieži atšķiras no pieaugušajiem</a:t>
            </a:r>
            <a:endParaRPr lang="en-US" sz="2800" dirty="0" smtClean="0">
              <a:solidFill>
                <a:schemeClr val="tx2"/>
              </a:solidFill>
            </a:endParaRPr>
          </a:p>
          <a:p>
            <a:r>
              <a:rPr lang="en-US" sz="2800" dirty="0" smtClean="0"/>
              <a:t>3</a:t>
            </a:r>
            <a:r>
              <a:rPr lang="lv-LV" sz="2800" dirty="0" smtClean="0"/>
              <a:t>. Vairumā gadījumu primāro neatliekamo palīdzību bērniem sniedz cilvēki, kas nav speciālisti pediatrijā, kuriem ir ierobežota pieredze neatliekamās palīdzības sniegšanā pediatrijā</a:t>
            </a:r>
            <a:endParaRPr lang="en-US" sz="2800" dirty="0" smtClean="0"/>
          </a:p>
          <a:p>
            <a:endParaRPr lang="en-US" sz="2800"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239000" cy="914400"/>
          </a:xfrm>
        </p:spPr>
        <p:txBody>
          <a:bodyPr>
            <a:normAutofit/>
          </a:bodyPr>
          <a:lstStyle/>
          <a:p>
            <a:r>
              <a:rPr lang="lv-LV" sz="2800" dirty="0" smtClean="0"/>
              <a:t>Vispārējās pazīmes elpceļu obstrukcijai ar svešķermeni</a:t>
            </a:r>
            <a:endParaRPr lang="en-US" sz="2800" dirty="0"/>
          </a:p>
        </p:txBody>
      </p:sp>
      <p:sp>
        <p:nvSpPr>
          <p:cNvPr id="3" name="Content Placeholder 2"/>
          <p:cNvSpPr>
            <a:spLocks noGrp="1"/>
          </p:cNvSpPr>
          <p:nvPr>
            <p:ph idx="1"/>
          </p:nvPr>
        </p:nvSpPr>
        <p:spPr>
          <a:xfrm>
            <a:off x="228600" y="1219200"/>
            <a:ext cx="7467600" cy="5486400"/>
          </a:xfrm>
        </p:spPr>
        <p:txBody>
          <a:bodyPr>
            <a:normAutofit lnSpcReduction="10000"/>
          </a:bodyPr>
          <a:lstStyle/>
          <a:p>
            <a:r>
              <a:rPr lang="lv-LV" dirty="0" smtClean="0"/>
              <a:t>Vairumā gadījumu smakšanas epizodes bērniem sastopamas ēšanas vai rotaļāšanās laikā, kad ir klāt kāds no pieaugušajiem - palīdzības sniegšana tiek uzsākta, kamēr bērni vēl ir pie samaņas</a:t>
            </a:r>
          </a:p>
          <a:p>
            <a:pPr>
              <a:buNone/>
            </a:pPr>
            <a:endParaRPr lang="en-US" dirty="0" smtClean="0"/>
          </a:p>
          <a:p>
            <a:r>
              <a:rPr lang="lv-LV" dirty="0" smtClean="0"/>
              <a:t>Elpceļu obstrukcijai ar svešķermeni raksturīgs pēkšņs elpošanas </a:t>
            </a:r>
            <a:r>
              <a:rPr lang="lv-LV" dirty="0" err="1" smtClean="0"/>
              <a:t>distress</a:t>
            </a:r>
            <a:r>
              <a:rPr lang="lv-LV" dirty="0" smtClean="0"/>
              <a:t> ar klepu, piesmakumu vai </a:t>
            </a:r>
            <a:r>
              <a:rPr lang="lv-LV" dirty="0" err="1" smtClean="0"/>
              <a:t>stridoru</a:t>
            </a:r>
            <a:r>
              <a:rPr lang="lv-LV" dirty="0" smtClean="0"/>
              <a:t> – pēkšņs sākums bez citām slimības pazīmēm</a:t>
            </a:r>
          </a:p>
          <a:p>
            <a:pPr>
              <a:buNone/>
            </a:pPr>
            <a:endParaRPr lang="lv-LV" dirty="0" smtClean="0"/>
          </a:p>
          <a:p>
            <a:r>
              <a:rPr lang="lv-LV" dirty="0" smtClean="0"/>
              <a:t>Līdzīgi klīniskie simptomi var būt, ja ir                              • laringīts                                                                                           • </a:t>
            </a:r>
            <a:r>
              <a:rPr lang="lv-LV" dirty="0" err="1" smtClean="0"/>
              <a:t>epiglotīts</a:t>
            </a:r>
            <a:endParaRPr lang="lv-LV" dirty="0" smtClean="0"/>
          </a:p>
          <a:p>
            <a:pPr>
              <a:buNone/>
            </a:pPr>
            <a:endParaRPr lang="lv-LV" dirty="0" smtClean="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620000" cy="457200"/>
          </a:xfrm>
        </p:spPr>
        <p:txBody>
          <a:bodyPr>
            <a:normAutofit fontScale="90000"/>
          </a:bodyPr>
          <a:lstStyle/>
          <a:p>
            <a:r>
              <a:rPr lang="lv-LV" dirty="0" smtClean="0"/>
              <a:t/>
            </a:r>
            <a:br>
              <a:rPr lang="lv-LV" dirty="0" smtClean="0"/>
            </a:br>
            <a:r>
              <a:rPr lang="lv-LV" dirty="0" smtClean="0"/>
              <a:t/>
            </a:r>
            <a:br>
              <a:rPr lang="lv-LV" dirty="0" smtClean="0"/>
            </a:br>
            <a:r>
              <a:rPr lang="en-US" dirty="0" smtClean="0"/>
              <a:t/>
            </a:r>
            <a:br>
              <a:rPr lang="en-US" dirty="0" smtClean="0"/>
            </a:br>
            <a:r>
              <a:rPr lang="en-US" dirty="0" smtClean="0"/>
              <a:t/>
            </a:r>
            <a:br>
              <a:rPr lang="en-US" dirty="0" smtClean="0"/>
            </a:br>
            <a:r>
              <a:rPr lang="lv-LV" sz="3600" dirty="0" smtClean="0"/>
              <a:t>Elpceļu obstrukcija ar svešķermeni</a:t>
            </a:r>
            <a:endParaRPr lang="en-US" sz="3600" dirty="0"/>
          </a:p>
        </p:txBody>
      </p:sp>
      <p:sp>
        <p:nvSpPr>
          <p:cNvPr id="3" name="Content Placeholder 2"/>
          <p:cNvSpPr>
            <a:spLocks noGrp="1"/>
          </p:cNvSpPr>
          <p:nvPr>
            <p:ph idx="1"/>
          </p:nvPr>
        </p:nvSpPr>
        <p:spPr>
          <a:xfrm>
            <a:off x="228600" y="685800"/>
            <a:ext cx="7772400" cy="6172200"/>
          </a:xfrm>
        </p:spPr>
        <p:txBody>
          <a:bodyPr>
            <a:normAutofit fontScale="92500"/>
          </a:bodyPr>
          <a:lstStyle/>
          <a:p>
            <a:r>
              <a:rPr lang="lv-LV" sz="2800" dirty="0" smtClean="0"/>
              <a:t>Elpceļus no svešķermeņa var atbrīvot ar paņēmieniem, kas palielina </a:t>
            </a:r>
            <a:r>
              <a:rPr lang="lv-LV" sz="2800" dirty="0" err="1" smtClean="0"/>
              <a:t>intratorakālo</a:t>
            </a:r>
            <a:r>
              <a:rPr lang="lv-LV" sz="2800" dirty="0" smtClean="0"/>
              <a:t> spiedienu 	</a:t>
            </a:r>
          </a:p>
          <a:p>
            <a:pPr>
              <a:buClrTx/>
              <a:buSzPct val="100000"/>
              <a:buFont typeface="Arial" pitchFamily="34" charset="0"/>
              <a:buChar char="•"/>
            </a:pPr>
            <a:r>
              <a:rPr lang="lv-LV" sz="2800" dirty="0" smtClean="0"/>
              <a:t>uzsitieni pa muguru                                                           </a:t>
            </a:r>
          </a:p>
          <a:p>
            <a:pPr>
              <a:buClrTx/>
              <a:buSzPct val="100000"/>
              <a:buFont typeface="Arial" pitchFamily="34" charset="0"/>
              <a:buChar char="•"/>
            </a:pPr>
            <a:r>
              <a:rPr lang="lv-LV" sz="2800" dirty="0" smtClean="0"/>
              <a:t>krūšu kurvja grūdieni                                                                    </a:t>
            </a:r>
          </a:p>
          <a:p>
            <a:pPr>
              <a:buClrTx/>
              <a:buSzPct val="100000"/>
              <a:buFont typeface="Arial" pitchFamily="34" charset="0"/>
              <a:buChar char="•"/>
            </a:pPr>
            <a:r>
              <a:rPr lang="lv-LV" sz="2800" dirty="0" smtClean="0"/>
              <a:t>vēdera grūdieni</a:t>
            </a:r>
          </a:p>
          <a:p>
            <a:pPr>
              <a:buClrTx/>
              <a:buSzPct val="100000"/>
              <a:buNone/>
            </a:pPr>
            <a:endParaRPr lang="lv-LV" sz="2800" dirty="0" smtClean="0"/>
          </a:p>
          <a:p>
            <a:r>
              <a:rPr lang="lv-LV" sz="2800" dirty="0" smtClean="0"/>
              <a:t>Pusē no gadījumiem ir jāizmanto vairāk nekā viens paņēmiens, lai likvidētu obstrukciju</a:t>
            </a:r>
          </a:p>
          <a:p>
            <a:pPr>
              <a:buNone/>
            </a:pPr>
            <a:endParaRPr lang="lv-LV" sz="2800" dirty="0" smtClean="0"/>
          </a:p>
          <a:p>
            <a:r>
              <a:rPr lang="lv-LV" sz="2800" dirty="0" smtClean="0"/>
              <a:t>Nav ziņu, kura metode izmantojama pirmā vai kādā secībā tās pielietojamas</a:t>
            </a:r>
          </a:p>
          <a:p>
            <a:pPr>
              <a:buNone/>
            </a:pPr>
            <a:endParaRPr lang="lv-LV" sz="2800" dirty="0" smtClean="0"/>
          </a:p>
          <a:p>
            <a:r>
              <a:rPr lang="lv-LV" sz="2800" dirty="0" smtClean="0"/>
              <a:t>Ja viens paņēmiens ir neveiksmīgs, mēģina nākamos</a:t>
            </a:r>
            <a:endParaRPr lang="en-US" sz="2800"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7391400" cy="518160"/>
          </a:xfrm>
        </p:spPr>
        <p:txBody>
          <a:bodyPr>
            <a:normAutofit/>
          </a:bodyPr>
          <a:lstStyle/>
          <a:p>
            <a:r>
              <a:rPr lang="lv-LV" sz="3200" dirty="0" smtClean="0"/>
              <a:t>Elpceļu obstrukcija ar svešķermeni</a:t>
            </a:r>
            <a:endParaRPr lang="en-US" sz="3200" dirty="0"/>
          </a:p>
        </p:txBody>
      </p:sp>
      <p:sp>
        <p:nvSpPr>
          <p:cNvPr id="3" name="Content Placeholder 2"/>
          <p:cNvSpPr>
            <a:spLocks noGrp="1"/>
          </p:cNvSpPr>
          <p:nvPr>
            <p:ph idx="1"/>
          </p:nvPr>
        </p:nvSpPr>
        <p:spPr>
          <a:xfrm>
            <a:off x="228600" y="609600"/>
            <a:ext cx="7543800" cy="6096000"/>
          </a:xfrm>
        </p:spPr>
        <p:txBody>
          <a:bodyPr>
            <a:normAutofit lnSpcReduction="10000"/>
          </a:bodyPr>
          <a:lstStyle/>
          <a:p>
            <a:r>
              <a:rPr lang="lv-LV" dirty="0" smtClean="0"/>
              <a:t>Algoritms elpceļu obstrukcijai ar svešķermeni bērniem ir vienkāršots un pielīdzināts pieaugušo 2005. gada vadlīnijām</a:t>
            </a:r>
          </a:p>
          <a:p>
            <a:pPr>
              <a:buNone/>
            </a:pPr>
            <a:endParaRPr lang="lv-LV" dirty="0" smtClean="0"/>
          </a:p>
          <a:p>
            <a:r>
              <a:rPr lang="lv-LV" dirty="0" smtClean="0"/>
              <a:t>Galvenā atšķirība no pieaugušo algoritma - abdominālos grūdienus neizmanto zīdaiņiem </a:t>
            </a:r>
          </a:p>
          <a:p>
            <a:pPr>
              <a:buNone/>
            </a:pPr>
            <a:r>
              <a:rPr lang="lv-LV" dirty="0" smtClean="0"/>
              <a:t>   • abdominālie grūdieni var izraisīt bojājumus visās  vecuma grupās                                                                              • augstāks risks ir zīdaiņiem un ļoti maziem bērniem                                                                      • risks saistīts ar horizontālu ribu novietojumu, kā rezultātā augšējie vēdera dobuma orgāni ir vairāk pakļauti traumatiskam bojājumam</a:t>
            </a:r>
          </a:p>
          <a:p>
            <a:pPr>
              <a:buNone/>
            </a:pPr>
            <a:endParaRPr lang="lv-LV" dirty="0" smtClean="0"/>
          </a:p>
          <a:p>
            <a:r>
              <a:rPr lang="lv-LV" dirty="0" smtClean="0"/>
              <a:t>Vadlīnijas svešķermeņu ārstēšanai ir atšķirīgas zīdaiņiem un bērniem</a:t>
            </a:r>
            <a:endParaRPr lang="en-US" dirty="0" smtClean="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239000" cy="914400"/>
          </a:xfrm>
        </p:spPr>
        <p:txBody>
          <a:bodyPr>
            <a:normAutofit/>
          </a:bodyPr>
          <a:lstStyle/>
          <a:p>
            <a:r>
              <a:rPr lang="en-US" sz="2800" dirty="0" err="1" smtClean="0"/>
              <a:t>Sve</a:t>
            </a:r>
            <a:r>
              <a:rPr lang="lv-LV" sz="2800" dirty="0" err="1" smtClean="0"/>
              <a:t>šķermeņu</a:t>
            </a:r>
            <a:r>
              <a:rPr lang="lv-LV" sz="2800" dirty="0" smtClean="0"/>
              <a:t> izraisītas elpceļu obstrukcijas ārstēšana</a:t>
            </a:r>
            <a:r>
              <a:rPr lang="en-US" sz="2800" dirty="0" smtClean="0"/>
              <a:t> b</a:t>
            </a:r>
            <a:r>
              <a:rPr lang="lv-LV" sz="2800" dirty="0" smtClean="0"/>
              <a:t>ē</a:t>
            </a:r>
            <a:r>
              <a:rPr lang="en-US" sz="2800" dirty="0" err="1" smtClean="0"/>
              <a:t>rniem</a:t>
            </a:r>
            <a:endParaRPr lang="en-US" sz="2800" dirty="0"/>
          </a:p>
        </p:txBody>
      </p:sp>
      <p:sp>
        <p:nvSpPr>
          <p:cNvPr id="3" name="Content Placeholder 2"/>
          <p:cNvSpPr>
            <a:spLocks noGrp="1"/>
          </p:cNvSpPr>
          <p:nvPr>
            <p:ph idx="1"/>
          </p:nvPr>
        </p:nvSpPr>
        <p:spPr>
          <a:xfrm>
            <a:off x="228600" y="1066800"/>
            <a:ext cx="7467600" cy="5638800"/>
          </a:xfrm>
        </p:spPr>
        <p:txBody>
          <a:bodyPr>
            <a:normAutofit/>
          </a:bodyPr>
          <a:lstStyle/>
          <a:p>
            <a:pPr lvl="0">
              <a:buNone/>
            </a:pPr>
            <a:r>
              <a:rPr lang="lv-LV" dirty="0" smtClean="0"/>
              <a:t>   </a:t>
            </a:r>
            <a:r>
              <a:rPr lang="lv-LV" b="1" dirty="0" smtClean="0"/>
              <a:t> </a:t>
            </a:r>
            <a:r>
              <a:rPr lang="en-US" b="1" dirty="0" err="1" smtClean="0"/>
              <a:t>Drošība</a:t>
            </a:r>
            <a:r>
              <a:rPr lang="en-US" b="1" dirty="0" smtClean="0"/>
              <a:t> un </a:t>
            </a:r>
            <a:r>
              <a:rPr lang="en-US" b="1" dirty="0" err="1" smtClean="0"/>
              <a:t>palīdzības</a:t>
            </a:r>
            <a:r>
              <a:rPr lang="en-US" b="1" dirty="0" smtClean="0"/>
              <a:t> </a:t>
            </a:r>
            <a:r>
              <a:rPr lang="en-US" b="1" dirty="0" err="1" smtClean="0"/>
              <a:t>izsaukšana</a:t>
            </a:r>
            <a:r>
              <a:rPr lang="en-US" b="1" dirty="0" smtClean="0"/>
              <a:t> </a:t>
            </a:r>
            <a:endParaRPr lang="lv-LV" b="1" dirty="0" smtClean="0"/>
          </a:p>
          <a:p>
            <a:pPr lvl="0">
              <a:buNone/>
            </a:pPr>
            <a:endParaRPr lang="en-US" dirty="0" smtClean="0"/>
          </a:p>
          <a:p>
            <a:r>
              <a:rPr lang="lv-LV" dirty="0" smtClean="0"/>
              <a:t>P</a:t>
            </a:r>
            <a:r>
              <a:rPr lang="en-US" dirty="0" err="1" smtClean="0"/>
              <a:t>alīdzības</a:t>
            </a:r>
            <a:r>
              <a:rPr lang="en-US" dirty="0" smtClean="0"/>
              <a:t> </a:t>
            </a:r>
            <a:r>
              <a:rPr lang="en-US" dirty="0" err="1" smtClean="0"/>
              <a:t>sniedzējs</a:t>
            </a:r>
            <a:r>
              <a:rPr lang="en-US" dirty="0" smtClean="0"/>
              <a:t> </a:t>
            </a:r>
            <a:r>
              <a:rPr lang="en-US" dirty="0" err="1" smtClean="0"/>
              <a:t>nedrīkst</a:t>
            </a:r>
            <a:r>
              <a:rPr lang="en-US" dirty="0" smtClean="0"/>
              <a:t> </a:t>
            </a:r>
            <a:r>
              <a:rPr lang="en-US" dirty="0" err="1" smtClean="0"/>
              <a:t>pakļaut</a:t>
            </a:r>
            <a:r>
              <a:rPr lang="en-US" dirty="0" smtClean="0"/>
              <a:t> </a:t>
            </a:r>
            <a:r>
              <a:rPr lang="en-US" dirty="0" err="1" smtClean="0"/>
              <a:t>sevi</a:t>
            </a:r>
            <a:r>
              <a:rPr lang="en-US" dirty="0" smtClean="0"/>
              <a:t> </a:t>
            </a:r>
            <a:r>
              <a:rPr lang="en-US" dirty="0" err="1" smtClean="0"/>
              <a:t>briesmām</a:t>
            </a:r>
            <a:r>
              <a:rPr lang="en-US" dirty="0" smtClean="0"/>
              <a:t> un </a:t>
            </a:r>
            <a:r>
              <a:rPr lang="en-US" dirty="0" err="1" smtClean="0"/>
              <a:t>jāapsver</a:t>
            </a:r>
            <a:r>
              <a:rPr lang="en-US" dirty="0" smtClean="0"/>
              <a:t> </a:t>
            </a:r>
            <a:r>
              <a:rPr lang="en-US" dirty="0" err="1" smtClean="0"/>
              <a:t>droša</a:t>
            </a:r>
            <a:r>
              <a:rPr lang="en-US" dirty="0" smtClean="0"/>
              <a:t> </a:t>
            </a:r>
            <a:r>
              <a:rPr lang="en-US" dirty="0" err="1" smtClean="0"/>
              <a:t>ārstēšana</a:t>
            </a:r>
            <a:r>
              <a:rPr lang="en-US" dirty="0" smtClean="0"/>
              <a:t> </a:t>
            </a:r>
            <a:r>
              <a:rPr lang="en-US" dirty="0" err="1" smtClean="0"/>
              <a:t>smokošam</a:t>
            </a:r>
            <a:r>
              <a:rPr lang="en-US" dirty="0" smtClean="0"/>
              <a:t> </a:t>
            </a:r>
            <a:r>
              <a:rPr lang="en-US" dirty="0" err="1" smtClean="0"/>
              <a:t>bērnam</a:t>
            </a:r>
            <a:endParaRPr lang="lv-LV" dirty="0" smtClean="0"/>
          </a:p>
          <a:p>
            <a:r>
              <a:rPr lang="en-US" dirty="0" err="1" smtClean="0"/>
              <a:t>Ja</a:t>
            </a:r>
            <a:r>
              <a:rPr lang="en-US" dirty="0" smtClean="0"/>
              <a:t> </a:t>
            </a:r>
            <a:r>
              <a:rPr lang="en-US" dirty="0" err="1" smtClean="0"/>
              <a:t>bēr</a:t>
            </a:r>
            <a:r>
              <a:rPr lang="lv-LV" dirty="0" smtClean="0"/>
              <a:t>n</a:t>
            </a:r>
            <a:r>
              <a:rPr lang="en-US" dirty="0" smtClean="0"/>
              <a:t>s </a:t>
            </a:r>
            <a:r>
              <a:rPr lang="en-US" dirty="0" err="1" smtClean="0"/>
              <a:t>klepo</a:t>
            </a:r>
            <a:r>
              <a:rPr lang="en-US" dirty="0" smtClean="0"/>
              <a:t> </a:t>
            </a:r>
            <a:r>
              <a:rPr lang="en-US" dirty="0" err="1" smtClean="0"/>
              <a:t>efektīvi</a:t>
            </a:r>
            <a:r>
              <a:rPr lang="en-US" dirty="0" smtClean="0"/>
              <a:t>, </a:t>
            </a:r>
            <a:r>
              <a:rPr lang="en-US" dirty="0" err="1" smtClean="0"/>
              <a:t>ārēja</a:t>
            </a:r>
            <a:r>
              <a:rPr lang="en-US" dirty="0" smtClean="0"/>
              <a:t> </a:t>
            </a:r>
            <a:r>
              <a:rPr lang="en-US" dirty="0" err="1" smtClean="0"/>
              <a:t>palīdzība</a:t>
            </a:r>
            <a:r>
              <a:rPr lang="en-US" dirty="0" smtClean="0"/>
              <a:t> </a:t>
            </a:r>
            <a:r>
              <a:rPr lang="en-US" dirty="0" err="1" smtClean="0"/>
              <a:t>nav</a:t>
            </a:r>
            <a:r>
              <a:rPr lang="en-US" dirty="0" smtClean="0"/>
              <a:t> </a:t>
            </a:r>
            <a:r>
              <a:rPr lang="en-US" dirty="0" err="1" smtClean="0"/>
              <a:t>nepieciešama</a:t>
            </a:r>
            <a:r>
              <a:rPr lang="lv-LV" dirty="0" smtClean="0"/>
              <a:t> - i</a:t>
            </a:r>
            <a:r>
              <a:rPr lang="en-US" dirty="0" err="1" smtClean="0"/>
              <a:t>edrošina</a:t>
            </a:r>
            <a:r>
              <a:rPr lang="en-US" dirty="0" smtClean="0"/>
              <a:t> </a:t>
            </a:r>
            <a:r>
              <a:rPr lang="en-US" dirty="0" err="1" smtClean="0"/>
              <a:t>bērnu</a:t>
            </a:r>
            <a:r>
              <a:rPr lang="en-US" dirty="0" smtClean="0"/>
              <a:t> </a:t>
            </a:r>
            <a:r>
              <a:rPr lang="en-US" dirty="0" err="1" smtClean="0"/>
              <a:t>klepot</a:t>
            </a:r>
            <a:r>
              <a:rPr lang="en-US" dirty="0" smtClean="0"/>
              <a:t> un </a:t>
            </a:r>
            <a:r>
              <a:rPr lang="en-US" dirty="0" err="1" smtClean="0"/>
              <a:t>nepārtraukti</a:t>
            </a:r>
            <a:r>
              <a:rPr lang="en-US" dirty="0" smtClean="0"/>
              <a:t> </a:t>
            </a:r>
            <a:r>
              <a:rPr lang="en-US" dirty="0" err="1" smtClean="0"/>
              <a:t>novēro</a:t>
            </a:r>
            <a:r>
              <a:rPr lang="lv-LV" dirty="0" smtClean="0"/>
              <a:t> </a:t>
            </a:r>
            <a:r>
              <a:rPr lang="lv-LV" dirty="0" smtClean="0">
                <a:solidFill>
                  <a:schemeClr val="tx2"/>
                </a:solidFill>
              </a:rPr>
              <a:t>(ārēja iejaukšanās šajā etapā var pārvietot svešķermeni un izraisīt pilnu elpceļu obstrukciju)</a:t>
            </a:r>
            <a:endParaRPr lang="en-US" dirty="0" smtClean="0">
              <a:solidFill>
                <a:schemeClr val="tx2"/>
              </a:solidFill>
            </a:endParaRPr>
          </a:p>
          <a:p>
            <a:r>
              <a:rPr lang="en-US" dirty="0" err="1" smtClean="0"/>
              <a:t>Ja</a:t>
            </a:r>
            <a:r>
              <a:rPr lang="en-US" dirty="0" smtClean="0"/>
              <a:t> </a:t>
            </a:r>
            <a:r>
              <a:rPr lang="en-US" dirty="0" err="1" smtClean="0"/>
              <a:t>bērna</a:t>
            </a:r>
            <a:r>
              <a:rPr lang="en-US" dirty="0" smtClean="0"/>
              <a:t> </a:t>
            </a:r>
            <a:r>
              <a:rPr lang="en-US" dirty="0" err="1" smtClean="0"/>
              <a:t>klepošana</a:t>
            </a:r>
            <a:r>
              <a:rPr lang="en-US" dirty="0" smtClean="0"/>
              <a:t> </a:t>
            </a:r>
            <a:r>
              <a:rPr lang="en-US" dirty="0" err="1" smtClean="0"/>
              <a:t>ir</a:t>
            </a:r>
            <a:r>
              <a:rPr lang="en-US" dirty="0" smtClean="0"/>
              <a:t> (</a:t>
            </a:r>
            <a:r>
              <a:rPr lang="en-US" dirty="0" err="1" smtClean="0"/>
              <a:t>vai</a:t>
            </a:r>
            <a:r>
              <a:rPr lang="en-US" dirty="0" smtClean="0"/>
              <a:t> </a:t>
            </a:r>
            <a:r>
              <a:rPr lang="en-US" dirty="0" err="1" smtClean="0"/>
              <a:t>paliek</a:t>
            </a:r>
            <a:r>
              <a:rPr lang="en-US" dirty="0" smtClean="0"/>
              <a:t>) </a:t>
            </a:r>
            <a:r>
              <a:rPr lang="en-US" dirty="0" err="1" smtClean="0"/>
              <a:t>neefektīva</a:t>
            </a:r>
            <a:r>
              <a:rPr lang="en-US" dirty="0" smtClean="0"/>
              <a:t>, </a:t>
            </a:r>
            <a:r>
              <a:rPr lang="en-US" dirty="0" err="1" smtClean="0"/>
              <a:t>nekavējoties</a:t>
            </a:r>
            <a:r>
              <a:rPr lang="en-US" dirty="0" smtClean="0"/>
              <a:t> </a:t>
            </a:r>
            <a:r>
              <a:rPr lang="en-US" dirty="0" err="1" smtClean="0"/>
              <a:t>sauc</a:t>
            </a:r>
            <a:r>
              <a:rPr lang="en-US" dirty="0" smtClean="0"/>
              <a:t> </a:t>
            </a:r>
            <a:r>
              <a:rPr lang="en-US" dirty="0" err="1" smtClean="0"/>
              <a:t>palīgā</a:t>
            </a:r>
            <a:r>
              <a:rPr lang="en-US" dirty="0" smtClean="0"/>
              <a:t> un </a:t>
            </a:r>
            <a:r>
              <a:rPr lang="en-US" dirty="0" err="1" smtClean="0"/>
              <a:t>nosaka</a:t>
            </a:r>
            <a:r>
              <a:rPr lang="en-US" dirty="0" smtClean="0"/>
              <a:t> </a:t>
            </a:r>
            <a:r>
              <a:rPr lang="en-US" dirty="0" err="1" smtClean="0"/>
              <a:t>bērna</a:t>
            </a:r>
            <a:r>
              <a:rPr lang="en-US" dirty="0" smtClean="0"/>
              <a:t> </a:t>
            </a:r>
            <a:r>
              <a:rPr lang="en-US" dirty="0" err="1" smtClean="0"/>
              <a:t>apzi</a:t>
            </a:r>
            <a:r>
              <a:rPr lang="lv-LV" dirty="0" smtClean="0"/>
              <a:t>ņ</a:t>
            </a:r>
            <a:r>
              <a:rPr lang="en-US" dirty="0" smtClean="0"/>
              <a:t>as </a:t>
            </a:r>
            <a:r>
              <a:rPr lang="en-US" dirty="0" err="1" smtClean="0"/>
              <a:t>līmeni</a:t>
            </a:r>
            <a:r>
              <a:rPr lang="en-US" dirty="0" smtClean="0"/>
              <a:t>                                                                                                                                         </a:t>
            </a:r>
          </a:p>
          <a:p>
            <a:endParaRPr lang="en-US"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696200" cy="1219200"/>
          </a:xfrm>
        </p:spPr>
        <p:txBody>
          <a:bodyPr>
            <a:noAutofit/>
          </a:bodyPr>
          <a:lstStyle/>
          <a:p>
            <a:r>
              <a:rPr lang="lv-LV" sz="2800" b="1" dirty="0" smtClean="0"/>
              <a:t>Vispārējās pazīmes elpceļu obstrukcijai ar svešķermeni</a:t>
            </a:r>
            <a:endParaRPr lang="en-US" sz="2800" b="1" dirty="0"/>
          </a:p>
        </p:txBody>
      </p:sp>
      <p:graphicFrame>
        <p:nvGraphicFramePr>
          <p:cNvPr id="4" name="Content Placeholder 3"/>
          <p:cNvGraphicFramePr>
            <a:graphicFrameLocks noGrp="1"/>
          </p:cNvGraphicFramePr>
          <p:nvPr>
            <p:ph idx="1"/>
          </p:nvPr>
        </p:nvGraphicFramePr>
        <p:xfrm>
          <a:off x="0" y="1600200"/>
          <a:ext cx="8153400" cy="4650492"/>
        </p:xfrm>
        <a:graphic>
          <a:graphicData uri="http://schemas.openxmlformats.org/drawingml/2006/table">
            <a:tbl>
              <a:tblPr firstRow="1" bandRow="1">
                <a:tableStyleId>{5C22544A-7EE6-4342-B048-85BDC9FD1C3A}</a:tableStyleId>
              </a:tblPr>
              <a:tblGrid>
                <a:gridCol w="8153400"/>
              </a:tblGrid>
              <a:tr h="1963668">
                <a:tc>
                  <a:txBody>
                    <a:bodyPr/>
                    <a:lstStyle/>
                    <a:p>
                      <a:r>
                        <a:rPr lang="lv-LV" sz="2400" b="1" dirty="0" smtClean="0">
                          <a:solidFill>
                            <a:schemeClr val="tx1"/>
                          </a:solidFill>
                        </a:rPr>
                        <a:t>Vispārējās pazīmes elpceļu obstrukcijai ar svešķermeni</a:t>
                      </a:r>
                    </a:p>
                    <a:p>
                      <a:pPr>
                        <a:buFont typeface="Arial" pitchFamily="34" charset="0"/>
                        <a:buChar char="•"/>
                      </a:pPr>
                      <a:r>
                        <a:rPr lang="lv-LV" sz="2400" b="0" dirty="0" smtClean="0">
                          <a:solidFill>
                            <a:schemeClr val="tx1"/>
                          </a:solidFill>
                        </a:rPr>
                        <a:t>Apliecināta epizode</a:t>
                      </a:r>
                    </a:p>
                    <a:p>
                      <a:pPr>
                        <a:buFont typeface="Arial" pitchFamily="34" charset="0"/>
                        <a:buChar char="•"/>
                      </a:pPr>
                      <a:r>
                        <a:rPr lang="lv-LV" sz="2400" b="0" dirty="0" smtClean="0">
                          <a:solidFill>
                            <a:schemeClr val="tx1"/>
                          </a:solidFill>
                        </a:rPr>
                        <a:t>Klepus/ smakšana</a:t>
                      </a:r>
                      <a:r>
                        <a:rPr lang="en-US" sz="2400" b="0" dirty="0" smtClean="0">
                          <a:solidFill>
                            <a:schemeClr val="tx1"/>
                          </a:solidFill>
                        </a:rPr>
                        <a:t> (</a:t>
                      </a:r>
                      <a:r>
                        <a:rPr lang="en-US" sz="2400" b="0" dirty="0" err="1" smtClean="0">
                          <a:solidFill>
                            <a:schemeClr val="tx1"/>
                          </a:solidFill>
                        </a:rPr>
                        <a:t>nav</a:t>
                      </a:r>
                      <a:r>
                        <a:rPr lang="en-US" sz="2400" b="0" dirty="0" smtClean="0">
                          <a:solidFill>
                            <a:schemeClr val="tx1"/>
                          </a:solidFill>
                        </a:rPr>
                        <a:t> </a:t>
                      </a:r>
                      <a:r>
                        <a:rPr lang="en-US" sz="2400" b="0" dirty="0" err="1" smtClean="0">
                          <a:solidFill>
                            <a:schemeClr val="tx1"/>
                          </a:solidFill>
                        </a:rPr>
                        <a:t>citas</a:t>
                      </a:r>
                      <a:r>
                        <a:rPr lang="en-US" sz="2400" b="0" dirty="0" smtClean="0">
                          <a:solidFill>
                            <a:schemeClr val="tx1"/>
                          </a:solidFill>
                        </a:rPr>
                        <a:t> slim</a:t>
                      </a:r>
                      <a:r>
                        <a:rPr lang="lv-LV" sz="2400" b="0" dirty="0" smtClean="0">
                          <a:solidFill>
                            <a:schemeClr val="tx1"/>
                          </a:solidFill>
                        </a:rPr>
                        <a:t>ī</a:t>
                      </a:r>
                      <a:r>
                        <a:rPr lang="en-US" sz="2400" b="0" dirty="0" smtClean="0">
                          <a:solidFill>
                            <a:schemeClr val="tx1"/>
                          </a:solidFill>
                        </a:rPr>
                        <a:t>bas</a:t>
                      </a:r>
                      <a:r>
                        <a:rPr lang="lv-LV" sz="2400" b="0" dirty="0" smtClean="0">
                          <a:solidFill>
                            <a:schemeClr val="tx1"/>
                          </a:solidFill>
                        </a:rPr>
                        <a:t> pazīmes</a:t>
                      </a:r>
                      <a:r>
                        <a:rPr lang="en-US" sz="2400" b="0" dirty="0" smtClean="0">
                          <a:solidFill>
                            <a:schemeClr val="tx1"/>
                          </a:solidFill>
                        </a:rPr>
                        <a:t>)</a:t>
                      </a:r>
                      <a:endParaRPr lang="lv-LV" sz="2400" b="0" dirty="0" smtClean="0">
                        <a:solidFill>
                          <a:schemeClr val="tx1"/>
                        </a:solidFill>
                      </a:endParaRPr>
                    </a:p>
                    <a:p>
                      <a:pPr>
                        <a:buFont typeface="Arial" pitchFamily="34" charset="0"/>
                        <a:buChar char="•"/>
                      </a:pPr>
                      <a:r>
                        <a:rPr lang="lv-LV" sz="2400" b="0" dirty="0" smtClean="0">
                          <a:solidFill>
                            <a:schemeClr val="tx1"/>
                          </a:solidFill>
                        </a:rPr>
                        <a:t>Pēkšņs sākums</a:t>
                      </a:r>
                    </a:p>
                    <a:p>
                      <a:pPr>
                        <a:buFont typeface="Arial" pitchFamily="34" charset="0"/>
                        <a:buChar char="•"/>
                      </a:pPr>
                      <a:r>
                        <a:rPr lang="lv-LV" sz="2400" b="0" dirty="0" smtClean="0">
                          <a:solidFill>
                            <a:schemeClr val="tx1"/>
                          </a:solidFill>
                        </a:rPr>
                        <a:t>Iepriekš</a:t>
                      </a:r>
                      <a:r>
                        <a:rPr lang="lv-LV" sz="2400" b="0" baseline="0" dirty="0" smtClean="0">
                          <a:solidFill>
                            <a:schemeClr val="tx1"/>
                          </a:solidFill>
                        </a:rPr>
                        <a:t> rotaļājies ar maziem priekšmetiem vai ēdis</a:t>
                      </a:r>
                      <a:endParaRPr lang="lv-LV" sz="2400" b="0" dirty="0" smtClean="0">
                        <a:solidFill>
                          <a:schemeClr val="tx1"/>
                        </a:solidFill>
                      </a:endParaRPr>
                    </a:p>
                    <a:p>
                      <a:pPr>
                        <a:buFont typeface="Arial" pitchFamily="34" charset="0"/>
                        <a:buChar char="•"/>
                      </a:pPr>
                      <a:endParaRPr lang="lv-LV" sz="2400" b="0" dirty="0" smtClean="0">
                        <a:solidFill>
                          <a:schemeClr val="tx1"/>
                        </a:solidFill>
                      </a:endParaRPr>
                    </a:p>
                    <a:p>
                      <a:pPr>
                        <a:buFont typeface="Arial" pitchFamily="34" charset="0"/>
                        <a:buChar char="•"/>
                      </a:pPr>
                      <a:r>
                        <a:rPr lang="lv-LV" sz="2400" b="0" dirty="0" err="1" smtClean="0">
                          <a:solidFill>
                            <a:schemeClr val="tx1"/>
                          </a:solidFill>
                        </a:rPr>
                        <a:t>Anamnēzē</a:t>
                      </a:r>
                      <a:r>
                        <a:rPr lang="lv-LV" sz="2400" b="0" dirty="0" smtClean="0">
                          <a:solidFill>
                            <a:schemeClr val="tx1"/>
                          </a:solidFill>
                        </a:rPr>
                        <a:t> nesena spēlēšanās ar mazām</a:t>
                      </a:r>
                      <a:r>
                        <a:rPr lang="lv-LV" sz="2400" b="0" baseline="0" dirty="0" smtClean="0">
                          <a:solidFill>
                            <a:schemeClr val="tx1"/>
                          </a:solidFill>
                        </a:rPr>
                        <a:t> lietām vai to ēšana</a:t>
                      </a:r>
                      <a:endParaRPr lang="en-US" sz="2400" b="0" dirty="0">
                        <a:solidFill>
                          <a:schemeClr val="tx1"/>
                        </a:solidFill>
                      </a:endParaRPr>
                    </a:p>
                  </a:txBody>
                  <a:tcPr>
                    <a:solidFill>
                      <a:schemeClr val="tx2">
                        <a:lumMod val="20000"/>
                        <a:lumOff val="80000"/>
                      </a:schemeClr>
                    </a:solidFill>
                  </a:tcPr>
                </a:tc>
              </a:tr>
              <a:tr h="1998732">
                <a:tc>
                  <a:txBody>
                    <a:bodyPr/>
                    <a:lstStyle/>
                    <a:p>
                      <a:endParaRPr lang="en-US" dirty="0"/>
                    </a:p>
                  </a:txBody>
                  <a:tcPr>
                    <a:solidFill>
                      <a:schemeClr val="tx2">
                        <a:lumMod val="20000"/>
                        <a:lumOff val="80000"/>
                      </a:schemeClr>
                    </a:solidFill>
                  </a:tcPr>
                </a:tc>
              </a:tr>
            </a:tbl>
          </a:graphicData>
        </a:graphic>
      </p:graphicFrame>
      <p:graphicFrame>
        <p:nvGraphicFramePr>
          <p:cNvPr id="9" name="Table 8"/>
          <p:cNvGraphicFramePr>
            <a:graphicFrameLocks noGrp="1"/>
          </p:cNvGraphicFramePr>
          <p:nvPr/>
        </p:nvGraphicFramePr>
        <p:xfrm>
          <a:off x="0" y="3429000"/>
          <a:ext cx="8153400" cy="2819400"/>
        </p:xfrm>
        <a:graphic>
          <a:graphicData uri="http://schemas.openxmlformats.org/drawingml/2006/table">
            <a:tbl>
              <a:tblPr firstRow="1" bandRow="1">
                <a:tableStyleId>{5C22544A-7EE6-4342-B048-85BDC9FD1C3A}</a:tableStyleId>
              </a:tblPr>
              <a:tblGrid>
                <a:gridCol w="3962400"/>
                <a:gridCol w="4191000"/>
              </a:tblGrid>
              <a:tr h="2819400">
                <a:tc>
                  <a:txBody>
                    <a:bodyPr/>
                    <a:lstStyle/>
                    <a:p>
                      <a:r>
                        <a:rPr lang="lv-LV" sz="2400" b="1" dirty="0" smtClean="0">
                          <a:solidFill>
                            <a:schemeClr val="tx1"/>
                          </a:solidFill>
                        </a:rPr>
                        <a:t>Neefektīva</a:t>
                      </a:r>
                      <a:r>
                        <a:rPr lang="lv-LV" sz="2400" b="1" baseline="0" dirty="0" smtClean="0">
                          <a:solidFill>
                            <a:schemeClr val="tx1"/>
                          </a:solidFill>
                        </a:rPr>
                        <a:t> klepošana</a:t>
                      </a:r>
                    </a:p>
                    <a:p>
                      <a:pPr>
                        <a:buFont typeface="Arial" pitchFamily="34" charset="0"/>
                        <a:buChar char="•"/>
                      </a:pPr>
                      <a:r>
                        <a:rPr lang="lv-LV" sz="2400" b="0" baseline="0" dirty="0" smtClean="0">
                          <a:solidFill>
                            <a:schemeClr val="tx1"/>
                          </a:solidFill>
                        </a:rPr>
                        <a:t>Nevar klepot ar balsi</a:t>
                      </a:r>
                    </a:p>
                    <a:p>
                      <a:pPr>
                        <a:buFont typeface="Arial" pitchFamily="34" charset="0"/>
                        <a:buChar char="•"/>
                      </a:pPr>
                      <a:r>
                        <a:rPr lang="lv-LV" sz="2400" b="0" baseline="0" dirty="0" smtClean="0">
                          <a:solidFill>
                            <a:schemeClr val="tx1"/>
                          </a:solidFill>
                        </a:rPr>
                        <a:t>Klepus kluss vai bez skaņas</a:t>
                      </a:r>
                    </a:p>
                    <a:p>
                      <a:pPr>
                        <a:buFont typeface="Arial" pitchFamily="34" charset="0"/>
                        <a:buChar char="•"/>
                      </a:pPr>
                      <a:r>
                        <a:rPr lang="lv-LV" sz="2400" b="0" baseline="0" dirty="0" smtClean="0">
                          <a:solidFill>
                            <a:schemeClr val="tx1"/>
                          </a:solidFill>
                        </a:rPr>
                        <a:t>Nevar paelpot</a:t>
                      </a:r>
                    </a:p>
                    <a:p>
                      <a:pPr>
                        <a:buFont typeface="Arial" pitchFamily="34" charset="0"/>
                        <a:buChar char="•"/>
                      </a:pPr>
                      <a:r>
                        <a:rPr lang="lv-LV" sz="2400" b="0" baseline="0" dirty="0" smtClean="0">
                          <a:solidFill>
                            <a:schemeClr val="tx1"/>
                          </a:solidFill>
                        </a:rPr>
                        <a:t>Cianoze</a:t>
                      </a:r>
                    </a:p>
                    <a:p>
                      <a:pPr>
                        <a:buFont typeface="Arial" pitchFamily="34" charset="0"/>
                        <a:buChar char="•"/>
                      </a:pPr>
                      <a:r>
                        <a:rPr lang="lv-LV" sz="2400" b="0" baseline="0" dirty="0" smtClean="0">
                          <a:solidFill>
                            <a:schemeClr val="tx1"/>
                          </a:solidFill>
                        </a:rPr>
                        <a:t>Aptumšota apziņa </a:t>
                      </a:r>
                      <a:endParaRPr lang="en-US" sz="2400" b="0" dirty="0">
                        <a:solidFill>
                          <a:schemeClr val="tx1"/>
                        </a:solidFill>
                      </a:endParaRPr>
                    </a:p>
                  </a:txBody>
                  <a:tcPr>
                    <a:solidFill>
                      <a:schemeClr val="tx2">
                        <a:lumMod val="40000"/>
                        <a:lumOff val="60000"/>
                      </a:schemeClr>
                    </a:solidFill>
                  </a:tcPr>
                </a:tc>
                <a:tc>
                  <a:txBody>
                    <a:bodyPr/>
                    <a:lstStyle/>
                    <a:p>
                      <a:r>
                        <a:rPr lang="lv-LV" sz="2400" dirty="0" smtClean="0">
                          <a:solidFill>
                            <a:schemeClr val="tx1"/>
                          </a:solidFill>
                        </a:rPr>
                        <a:t>Efektīvs klepus</a:t>
                      </a:r>
                    </a:p>
                    <a:p>
                      <a:pPr>
                        <a:buFont typeface="Arial" pitchFamily="34" charset="0"/>
                        <a:buChar char="•"/>
                      </a:pPr>
                      <a:r>
                        <a:rPr lang="lv-LV" sz="2400" b="0" dirty="0" smtClean="0">
                          <a:solidFill>
                            <a:schemeClr val="tx1"/>
                          </a:solidFill>
                        </a:rPr>
                        <a:t>Raud</a:t>
                      </a:r>
                      <a:r>
                        <a:rPr lang="lv-LV" sz="2400" b="0" baseline="0" dirty="0" smtClean="0">
                          <a:solidFill>
                            <a:schemeClr val="tx1"/>
                          </a:solidFill>
                        </a:rPr>
                        <a:t> vai verbāli atbild uz jautājumiem</a:t>
                      </a:r>
                    </a:p>
                    <a:p>
                      <a:pPr>
                        <a:buFont typeface="Arial" pitchFamily="34" charset="0"/>
                        <a:buChar char="•"/>
                      </a:pPr>
                      <a:r>
                        <a:rPr lang="lv-LV" sz="2400" b="0" baseline="0" dirty="0" smtClean="0">
                          <a:solidFill>
                            <a:schemeClr val="tx1"/>
                          </a:solidFill>
                        </a:rPr>
                        <a:t>Skaļš klepus</a:t>
                      </a:r>
                    </a:p>
                    <a:p>
                      <a:pPr>
                        <a:buFont typeface="Arial" pitchFamily="34" charset="0"/>
                        <a:buChar char="•"/>
                      </a:pPr>
                      <a:r>
                        <a:rPr lang="lv-LV" sz="2400" b="0" baseline="0" dirty="0" smtClean="0">
                          <a:solidFill>
                            <a:schemeClr val="tx1"/>
                          </a:solidFill>
                        </a:rPr>
                        <a:t>Var ievilkt elpu pirms klepus</a:t>
                      </a:r>
                    </a:p>
                    <a:p>
                      <a:pPr>
                        <a:buFont typeface="Arial" pitchFamily="34" charset="0"/>
                        <a:buChar char="•"/>
                      </a:pPr>
                      <a:r>
                        <a:rPr lang="lv-LV" sz="2400" b="0" baseline="0" dirty="0" smtClean="0">
                          <a:solidFill>
                            <a:schemeClr val="tx1"/>
                          </a:solidFill>
                        </a:rPr>
                        <a:t>Pie pilnas apziņas</a:t>
                      </a:r>
                      <a:endParaRPr lang="en-US" sz="2400" b="0" dirty="0">
                        <a:solidFill>
                          <a:schemeClr val="tx1"/>
                        </a:solidFill>
                      </a:endParaRPr>
                    </a:p>
                  </a:txBody>
                  <a:tcPr>
                    <a:solidFill>
                      <a:schemeClr val="tx2">
                        <a:lumMod val="40000"/>
                        <a:lumOff val="60000"/>
                      </a:schemeClr>
                    </a:solidFill>
                  </a:tcPr>
                </a:tc>
              </a:tr>
            </a:tbl>
          </a:graphicData>
        </a:graphic>
      </p:graphicFrame>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239000" cy="899160"/>
          </a:xfrm>
        </p:spPr>
        <p:txBody>
          <a:bodyPr>
            <a:normAutofit/>
          </a:bodyPr>
          <a:lstStyle/>
          <a:p>
            <a:r>
              <a:rPr lang="en-US" sz="2800" dirty="0" err="1" smtClean="0"/>
              <a:t>Sve</a:t>
            </a:r>
            <a:r>
              <a:rPr lang="lv-LV" sz="2800" dirty="0" err="1" smtClean="0"/>
              <a:t>šķermeņu</a:t>
            </a:r>
            <a:r>
              <a:rPr lang="lv-LV" sz="2800" dirty="0" smtClean="0"/>
              <a:t> izraisītas elpceļu obstrukcijas ārstēšana</a:t>
            </a:r>
            <a:r>
              <a:rPr lang="en-US" sz="2800" dirty="0" smtClean="0"/>
              <a:t> b</a:t>
            </a:r>
            <a:r>
              <a:rPr lang="lv-LV" sz="2800" dirty="0" smtClean="0"/>
              <a:t>ē</a:t>
            </a:r>
            <a:r>
              <a:rPr lang="en-US" sz="2800" dirty="0" err="1" smtClean="0"/>
              <a:t>rniem</a:t>
            </a:r>
            <a:endParaRPr lang="en-US" sz="2800" dirty="0"/>
          </a:p>
        </p:txBody>
      </p:sp>
      <p:sp>
        <p:nvSpPr>
          <p:cNvPr id="3" name="Content Placeholder 2"/>
          <p:cNvSpPr>
            <a:spLocks noGrp="1"/>
          </p:cNvSpPr>
          <p:nvPr>
            <p:ph idx="1"/>
          </p:nvPr>
        </p:nvSpPr>
        <p:spPr>
          <a:xfrm>
            <a:off x="228600" y="914400"/>
            <a:ext cx="7467600" cy="5791200"/>
          </a:xfrm>
        </p:spPr>
        <p:txBody>
          <a:bodyPr>
            <a:normAutofit lnSpcReduction="10000"/>
          </a:bodyPr>
          <a:lstStyle/>
          <a:p>
            <a:pPr lvl="0">
              <a:buNone/>
            </a:pPr>
            <a:r>
              <a:rPr lang="lv-LV" b="1" dirty="0" smtClean="0"/>
              <a:t>    </a:t>
            </a:r>
            <a:r>
              <a:rPr lang="en-US" b="1" dirty="0" err="1" smtClean="0"/>
              <a:t>Elpceļu</a:t>
            </a:r>
            <a:r>
              <a:rPr lang="en-US" b="1" dirty="0" smtClean="0"/>
              <a:t> </a:t>
            </a:r>
            <a:r>
              <a:rPr lang="lv-LV" b="1" dirty="0" smtClean="0"/>
              <a:t>obstrukcija ar svešķermeni un bērns pie samaņas</a:t>
            </a:r>
            <a:endParaRPr lang="en-US" b="1" dirty="0" smtClean="0"/>
          </a:p>
          <a:p>
            <a:r>
              <a:rPr lang="lv-LV" dirty="0" smtClean="0"/>
              <a:t>Ja bērns joprojām ir pie samaņas, bet neklepo vai klepus ir neefektīvs, izdara uzsitienus pa muguru</a:t>
            </a:r>
          </a:p>
          <a:p>
            <a:pPr>
              <a:buNone/>
            </a:pPr>
            <a:endParaRPr lang="lv-LV" dirty="0" smtClean="0"/>
          </a:p>
          <a:p>
            <a:r>
              <a:rPr lang="lv-LV" dirty="0" smtClean="0"/>
              <a:t> Ja uzsitieni pa muguru neatbrīvo no svešķermeņa, veic krūšu kurvja grūdienus                                                        • zīdaiņiem krūšu kurvī                                                                • abdomināli bērniem &gt; 1 g. v.</a:t>
            </a:r>
          </a:p>
          <a:p>
            <a:pPr>
              <a:buNone/>
            </a:pPr>
            <a:endParaRPr lang="lv-LV" dirty="0" smtClean="0"/>
          </a:p>
          <a:p>
            <a:r>
              <a:rPr lang="lv-LV" dirty="0" smtClean="0"/>
              <a:t>Šie manevri                                                                                         • izraisa mākslīgu klepu                                                                                              • palielina </a:t>
            </a:r>
            <a:r>
              <a:rPr lang="lv-LV" dirty="0" err="1" smtClean="0"/>
              <a:t>intratorakālo</a:t>
            </a:r>
            <a:r>
              <a:rPr lang="lv-LV" dirty="0" smtClean="0"/>
              <a:t> spiedienu                                              •,,izsit” svešķermeni</a:t>
            </a:r>
            <a:endParaRPr lang="en-US" dirty="0" smtClean="0"/>
          </a:p>
          <a:p>
            <a:endParaRPr lang="en-US" b="1"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239000" cy="914400"/>
          </a:xfrm>
        </p:spPr>
        <p:txBody>
          <a:bodyPr>
            <a:normAutofit/>
          </a:bodyPr>
          <a:lstStyle/>
          <a:p>
            <a:r>
              <a:rPr lang="en-US" sz="2800" dirty="0" err="1" smtClean="0"/>
              <a:t>Sve</a:t>
            </a:r>
            <a:r>
              <a:rPr lang="lv-LV" sz="2800" dirty="0" err="1" smtClean="0"/>
              <a:t>šķermeņu</a:t>
            </a:r>
            <a:r>
              <a:rPr lang="lv-LV" sz="2800" dirty="0" smtClean="0"/>
              <a:t> izraisītas elpceļu obstrukcijas ārstēšana</a:t>
            </a:r>
            <a:r>
              <a:rPr lang="en-US" sz="2800" dirty="0" smtClean="0"/>
              <a:t> b</a:t>
            </a:r>
            <a:r>
              <a:rPr lang="lv-LV" sz="2800" dirty="0" smtClean="0"/>
              <a:t>ē</a:t>
            </a:r>
            <a:r>
              <a:rPr lang="en-US" sz="2800" dirty="0" err="1" smtClean="0"/>
              <a:t>rniem</a:t>
            </a:r>
            <a:endParaRPr lang="en-US" sz="2800" dirty="0"/>
          </a:p>
        </p:txBody>
      </p:sp>
      <p:sp>
        <p:nvSpPr>
          <p:cNvPr id="3" name="Content Placeholder 2"/>
          <p:cNvSpPr>
            <a:spLocks noGrp="1"/>
          </p:cNvSpPr>
          <p:nvPr>
            <p:ph idx="1"/>
          </p:nvPr>
        </p:nvSpPr>
        <p:spPr>
          <a:xfrm>
            <a:off x="228600" y="990600"/>
            <a:ext cx="7696200" cy="5715000"/>
          </a:xfrm>
        </p:spPr>
        <p:txBody>
          <a:bodyPr>
            <a:normAutofit fontScale="85000" lnSpcReduction="20000"/>
          </a:bodyPr>
          <a:lstStyle/>
          <a:p>
            <a:pPr>
              <a:buNone/>
            </a:pPr>
            <a:r>
              <a:rPr lang="lv-LV" dirty="0" smtClean="0"/>
              <a:t>    </a:t>
            </a:r>
            <a:r>
              <a:rPr lang="lv-LV" sz="3000" u="sng" dirty="0" smtClean="0"/>
              <a:t>Muguras uzsitieni zīdaiņiem</a:t>
            </a:r>
            <a:endParaRPr lang="en-US" dirty="0" smtClean="0"/>
          </a:p>
          <a:p>
            <a:r>
              <a:rPr lang="lv-LV" sz="3000" dirty="0" smtClean="0"/>
              <a:t>Novieto bērnu uz vēdera ar galvu uz leju, lai gravitācijas spēks palīdzētu atbrīvoties no svešķermeņa</a:t>
            </a:r>
            <a:endParaRPr lang="en-US" sz="3000" dirty="0" smtClean="0"/>
          </a:p>
          <a:p>
            <a:r>
              <a:rPr lang="lv-LV" sz="3000" dirty="0" smtClean="0"/>
              <a:t>Palīdzības sniedzējs sēž vai tup, lai varētu zīdaini droši atbalstīt klēpī</a:t>
            </a:r>
            <a:endParaRPr lang="en-US" sz="3000" dirty="0" smtClean="0"/>
          </a:p>
          <a:p>
            <a:r>
              <a:rPr lang="lv-LV" sz="3000" dirty="0" smtClean="0"/>
              <a:t>Atbalsta bērna galvu - vienas rokas īkšķi novieto uz apakšžokļa leņķa vienā pusē un simetriski apakšžokļa otrā pusē novieto tās pašas rokas vienu vai divus pirkstus</a:t>
            </a:r>
            <a:endParaRPr lang="en-US" sz="3000" dirty="0" smtClean="0"/>
          </a:p>
          <a:p>
            <a:r>
              <a:rPr lang="lv-LV" sz="3000" dirty="0" smtClean="0"/>
              <a:t>Nenospiest mīkstos audus pazodē, tādējādi pastiprinot elpceļu obstrukciju</a:t>
            </a:r>
            <a:endParaRPr lang="en-US" sz="3000" dirty="0" smtClean="0"/>
          </a:p>
          <a:p>
            <a:r>
              <a:rPr lang="lv-LV" sz="3000" dirty="0" smtClean="0"/>
              <a:t>Ar vienas rokas plaukstas pamatni izdara 5 enerģiskus uzsitienus muguras vidū starp lāpstiņām</a:t>
            </a:r>
            <a:endParaRPr lang="en-US" sz="3000" dirty="0" smtClean="0"/>
          </a:p>
          <a:p>
            <a:r>
              <a:rPr lang="lv-LV" sz="3000" dirty="0" smtClean="0"/>
              <a:t>Mērķis ir novērst obstrukciju ar katru sitienu, nevis ar visiem pieciem</a:t>
            </a:r>
            <a:endParaRPr lang="en-US" sz="3000" dirty="0" smtClean="0"/>
          </a:p>
          <a:p>
            <a:endParaRPr lang="en-US" sz="3000"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p:cNvPicPr>
            <a:picLocks noChangeAspect="1" noChangeArrowheads="1"/>
          </p:cNvPicPr>
          <p:nvPr/>
        </p:nvPicPr>
        <p:blipFill>
          <a:blip r:embed="rId2" cstate="print"/>
          <a:srcRect/>
          <a:stretch>
            <a:fillRect/>
          </a:stretch>
        </p:blipFill>
        <p:spPr bwMode="auto">
          <a:xfrm>
            <a:off x="468313" y="1052513"/>
            <a:ext cx="3671887" cy="3671887"/>
          </a:xfrm>
          <a:prstGeom prst="rect">
            <a:avLst/>
          </a:prstGeom>
          <a:noFill/>
          <a:ln w="9525">
            <a:noFill/>
            <a:miter lim="800000"/>
            <a:headEnd/>
            <a:tailEnd/>
          </a:ln>
        </p:spPr>
      </p:pic>
      <p:pic>
        <p:nvPicPr>
          <p:cNvPr id="50179" name="Picture 3"/>
          <p:cNvPicPr>
            <a:picLocks noChangeAspect="1" noChangeArrowheads="1"/>
          </p:cNvPicPr>
          <p:nvPr/>
        </p:nvPicPr>
        <p:blipFill>
          <a:blip r:embed="rId3" cstate="print"/>
          <a:srcRect/>
          <a:stretch>
            <a:fillRect/>
          </a:stretch>
        </p:blipFill>
        <p:spPr bwMode="auto">
          <a:xfrm>
            <a:off x="4500563" y="1125538"/>
            <a:ext cx="3743325" cy="35274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239000" cy="914400"/>
          </a:xfrm>
        </p:spPr>
        <p:txBody>
          <a:bodyPr>
            <a:normAutofit/>
          </a:bodyPr>
          <a:lstStyle/>
          <a:p>
            <a:r>
              <a:rPr lang="en-US" sz="2800" dirty="0" err="1" smtClean="0"/>
              <a:t>Sve</a:t>
            </a:r>
            <a:r>
              <a:rPr lang="lv-LV" sz="2800" dirty="0" err="1" smtClean="0"/>
              <a:t>šķermeņu</a:t>
            </a:r>
            <a:r>
              <a:rPr lang="lv-LV" sz="2800" dirty="0" smtClean="0"/>
              <a:t> izraisītas elpceļu obstrukcijas ārstēšana</a:t>
            </a:r>
            <a:r>
              <a:rPr lang="en-US" sz="2800" dirty="0" smtClean="0"/>
              <a:t> b</a:t>
            </a:r>
            <a:r>
              <a:rPr lang="lv-LV" sz="2800" dirty="0" smtClean="0"/>
              <a:t>ē</a:t>
            </a:r>
            <a:r>
              <a:rPr lang="en-US" sz="2800" dirty="0" err="1" smtClean="0"/>
              <a:t>rniem</a:t>
            </a:r>
            <a:endParaRPr lang="en-US" sz="2800" dirty="0"/>
          </a:p>
        </p:txBody>
      </p:sp>
      <p:sp>
        <p:nvSpPr>
          <p:cNvPr id="3" name="Content Placeholder 2"/>
          <p:cNvSpPr>
            <a:spLocks noGrp="1"/>
          </p:cNvSpPr>
          <p:nvPr>
            <p:ph idx="1"/>
          </p:nvPr>
        </p:nvSpPr>
        <p:spPr>
          <a:xfrm>
            <a:off x="228600" y="990600"/>
            <a:ext cx="7772400" cy="5867400"/>
          </a:xfrm>
        </p:spPr>
        <p:txBody>
          <a:bodyPr>
            <a:normAutofit lnSpcReduction="10000"/>
          </a:bodyPr>
          <a:lstStyle/>
          <a:p>
            <a:pPr>
              <a:buNone/>
            </a:pPr>
            <a:r>
              <a:rPr lang="lv-LV" dirty="0" smtClean="0"/>
              <a:t>    </a:t>
            </a:r>
            <a:r>
              <a:rPr lang="lv-LV" u="sng" dirty="0" smtClean="0"/>
              <a:t>Krūšu kurvja grūdieni zīdaiņiem</a:t>
            </a:r>
            <a:endParaRPr lang="en-US" dirty="0" smtClean="0"/>
          </a:p>
          <a:p>
            <a:r>
              <a:rPr lang="lv-LV" dirty="0" smtClean="0"/>
              <a:t>Ja uzsitieni pa muguru neatbrīvo no svešķermeņa un bērns joprojām ir pie samaņas, veic krūšu kurvja grūdienus</a:t>
            </a:r>
          </a:p>
          <a:p>
            <a:r>
              <a:rPr lang="lv-LV" dirty="0" smtClean="0"/>
              <a:t>Pagriež zīdaini uz muguras ar galvu uz leju, brīvo roku novietojot uz bērna muguras un ar plaukstu apņemot pakausi</a:t>
            </a:r>
            <a:endParaRPr lang="en-US" dirty="0" smtClean="0"/>
          </a:p>
          <a:p>
            <a:r>
              <a:rPr lang="lv-LV" dirty="0" smtClean="0"/>
              <a:t>Zīdainis balstās uz rokas, kas atbalstīta pret augšstilbu</a:t>
            </a:r>
            <a:endParaRPr lang="en-US" dirty="0" smtClean="0"/>
          </a:p>
          <a:p>
            <a:r>
              <a:rPr lang="lv-LV" dirty="0" smtClean="0"/>
              <a:t>Nosaka KKK vietu (krūšu kaula apakšējā daļā, pirksta platumā virs procesus </a:t>
            </a:r>
            <a:r>
              <a:rPr lang="lv-LV" dirty="0" err="1" smtClean="0"/>
              <a:t>xyphoideus</a:t>
            </a:r>
            <a:r>
              <a:rPr lang="lv-LV" dirty="0" smtClean="0"/>
              <a:t>)</a:t>
            </a:r>
            <a:endParaRPr lang="en-US" dirty="0" smtClean="0"/>
          </a:p>
          <a:p>
            <a:r>
              <a:rPr lang="lv-LV" dirty="0" smtClean="0"/>
              <a:t>Izdara 5 krūšu kurvja grūdienus, kas ir līdzīgi KKK, bet izdarāmi lēnāk un asāk</a:t>
            </a:r>
          </a:p>
          <a:p>
            <a:r>
              <a:rPr lang="lv-LV" dirty="0" smtClean="0"/>
              <a:t>Zīdaiņiem neizmanto abdominālus grūdienus (</a:t>
            </a:r>
            <a:r>
              <a:rPr lang="lv-LV" dirty="0" err="1" smtClean="0"/>
              <a:t>Heimliha</a:t>
            </a:r>
            <a:r>
              <a:rPr lang="lv-LV" dirty="0" smtClean="0"/>
              <a:t> manevru)</a:t>
            </a:r>
            <a:endParaRPr lang="en-US" dirty="0" smtClean="0"/>
          </a:p>
          <a:p>
            <a:endParaRPr lang="lv-LV" dirty="0" smtClean="0"/>
          </a:p>
          <a:p>
            <a:endParaRPr lang="en-US" dirty="0" smtClean="0"/>
          </a:p>
          <a:p>
            <a:pPr>
              <a:buNone/>
            </a:pPr>
            <a:endParaRPr lang="en-US"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239000" cy="899160"/>
          </a:xfrm>
        </p:spPr>
        <p:txBody>
          <a:bodyPr>
            <a:normAutofit/>
          </a:bodyPr>
          <a:lstStyle/>
          <a:p>
            <a:r>
              <a:rPr lang="en-US" sz="2800" dirty="0" err="1" smtClean="0"/>
              <a:t>Sve</a:t>
            </a:r>
            <a:r>
              <a:rPr lang="lv-LV" sz="2800" dirty="0" err="1" smtClean="0"/>
              <a:t>šķermeņu</a:t>
            </a:r>
            <a:r>
              <a:rPr lang="lv-LV" sz="2800" dirty="0" smtClean="0"/>
              <a:t> izraisītas elpceļu obstrukcijas ārstēšana</a:t>
            </a:r>
            <a:r>
              <a:rPr lang="en-US" sz="2800" dirty="0" smtClean="0"/>
              <a:t> b</a:t>
            </a:r>
            <a:r>
              <a:rPr lang="lv-LV" sz="2800" dirty="0" smtClean="0"/>
              <a:t>ē</a:t>
            </a:r>
            <a:r>
              <a:rPr lang="en-US" sz="2800" dirty="0" err="1" smtClean="0"/>
              <a:t>rniem</a:t>
            </a:r>
            <a:endParaRPr lang="en-US" sz="2800" dirty="0"/>
          </a:p>
        </p:txBody>
      </p:sp>
      <p:sp>
        <p:nvSpPr>
          <p:cNvPr id="3" name="Content Placeholder 2"/>
          <p:cNvSpPr>
            <a:spLocks noGrp="1"/>
          </p:cNvSpPr>
          <p:nvPr>
            <p:ph idx="1"/>
          </p:nvPr>
        </p:nvSpPr>
        <p:spPr>
          <a:xfrm>
            <a:off x="228600" y="990600"/>
            <a:ext cx="7391400" cy="5867400"/>
          </a:xfrm>
        </p:spPr>
        <p:txBody>
          <a:bodyPr>
            <a:normAutofit/>
          </a:bodyPr>
          <a:lstStyle/>
          <a:p>
            <a:pPr>
              <a:buNone/>
            </a:pPr>
            <a:r>
              <a:rPr lang="lv-LV" dirty="0" smtClean="0"/>
              <a:t>    </a:t>
            </a:r>
            <a:r>
              <a:rPr lang="lv-LV" u="sng" dirty="0" smtClean="0"/>
              <a:t>Muguras uzsitieni bērniem pēc 1. g. v. </a:t>
            </a:r>
          </a:p>
          <a:p>
            <a:pPr>
              <a:buNone/>
            </a:pPr>
            <a:endParaRPr lang="en-US" dirty="0" smtClean="0"/>
          </a:p>
          <a:p>
            <a:r>
              <a:rPr lang="lv-LV" dirty="0" smtClean="0"/>
              <a:t>Muguras uzsitieni bērniem ir efektīvāki, ja bērns pozicionēts ar galvu uz leju</a:t>
            </a:r>
          </a:p>
          <a:p>
            <a:pPr>
              <a:buNone/>
            </a:pPr>
            <a:endParaRPr lang="en-US" dirty="0" smtClean="0"/>
          </a:p>
          <a:p>
            <a:r>
              <a:rPr lang="lv-LV" dirty="0" smtClean="0"/>
              <a:t>Mazu bērnu var novietot pār palīdzības sniedzēja klēpi kā zīdaiņus vai bērnu atbalsta uz priekšu noliektā pozīcijā un izdara uzsitienus pa muguru               no aizmugures</a:t>
            </a:r>
          </a:p>
          <a:p>
            <a:pPr>
              <a:buNone/>
            </a:pPr>
            <a:endParaRPr lang="en-US" dirty="0" smtClean="0"/>
          </a:p>
          <a:p>
            <a:r>
              <a:rPr lang="lv-LV" dirty="0" smtClean="0"/>
              <a:t>Ja uzsitieni pa muguru neatbrīvo no svešķermeņa un bērns joprojām ir pie samaņas, izdara abdominālus grūdienus</a:t>
            </a:r>
          </a:p>
          <a:p>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lv-LV" sz="4000" dirty="0" smtClean="0"/>
              <a:t>Vadlīniju izmaiņu kopsavilkums kopš 2010. Gada</a:t>
            </a:r>
            <a:endParaRPr lang="en-US" dirty="0"/>
          </a:p>
        </p:txBody>
      </p:sp>
      <p:sp>
        <p:nvSpPr>
          <p:cNvPr id="3" name="Content Placeholder 2"/>
          <p:cNvSpPr>
            <a:spLocks noGrp="1"/>
          </p:cNvSpPr>
          <p:nvPr>
            <p:ph idx="1"/>
          </p:nvPr>
        </p:nvSpPr>
        <p:spPr/>
        <p:txBody>
          <a:bodyPr>
            <a:normAutofit/>
          </a:bodyPr>
          <a:lstStyle/>
          <a:p>
            <a:pPr>
              <a:buNone/>
            </a:pPr>
            <a:r>
              <a:rPr lang="lv-LV" dirty="0" smtClean="0"/>
              <a:t>Dzīvības glābšanas pamati – BLS</a:t>
            </a:r>
          </a:p>
          <a:p>
            <a:pPr>
              <a:buNone/>
            </a:pPr>
            <a:endParaRPr lang="lv-LV" dirty="0" smtClean="0">
              <a:solidFill>
                <a:schemeClr val="tx2"/>
              </a:solidFill>
            </a:endParaRPr>
          </a:p>
          <a:p>
            <a:r>
              <a:rPr lang="lv-LV" dirty="0" smtClean="0">
                <a:solidFill>
                  <a:schemeClr val="tx2"/>
                </a:solidFill>
              </a:rPr>
              <a:t>Palīdzības sniedzējs bērnam nodrošina 1” ilgu ieelpu-kā pieaugušajam</a:t>
            </a:r>
          </a:p>
          <a:p>
            <a:r>
              <a:rPr lang="lv-LV" dirty="0" smtClean="0">
                <a:solidFill>
                  <a:schemeClr val="tx2"/>
                </a:solidFill>
              </a:rPr>
              <a:t>KKK veic krūšu kaula apakšējā daļā</a:t>
            </a:r>
          </a:p>
          <a:p>
            <a:r>
              <a:rPr lang="lv-LV" dirty="0" smtClean="0">
                <a:solidFill>
                  <a:schemeClr val="tx2"/>
                </a:solidFill>
              </a:rPr>
              <a:t>Kompresiju dziļums - </a:t>
            </a:r>
            <a:r>
              <a:rPr lang="lv-LV" dirty="0" smtClean="0">
                <a:solidFill>
                  <a:schemeClr val="tx2"/>
                </a:solidFill>
                <a:latin typeface="Calibri"/>
              </a:rPr>
              <a:t>⅓ no krūšu kurvja priekšēji-mugurējā diametra- 4 cm zīdaiņiem, 5 cm bērniem</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2"/>
          <p:cNvSpPr>
            <a:spLocks noGrp="1" noRot="1" noChangeArrowheads="1"/>
          </p:cNvSpPr>
          <p:nvPr>
            <p:ph type="title"/>
          </p:nvPr>
        </p:nvSpPr>
        <p:spPr/>
        <p:txBody>
          <a:bodyPr/>
          <a:lstStyle/>
          <a:p>
            <a:pPr eaLnBrk="1" hangingPunct="1">
              <a:defRPr/>
            </a:pPr>
            <a:endParaRPr lang="lv-LV" smtClean="0"/>
          </a:p>
        </p:txBody>
      </p:sp>
      <p:sp>
        <p:nvSpPr>
          <p:cNvPr id="173059" name="Rectangle 3"/>
          <p:cNvSpPr>
            <a:spLocks noGrp="1" noChangeArrowheads="1"/>
          </p:cNvSpPr>
          <p:nvPr>
            <p:ph type="body" idx="1"/>
          </p:nvPr>
        </p:nvSpPr>
        <p:spPr/>
        <p:txBody>
          <a:bodyPr/>
          <a:lstStyle/>
          <a:p>
            <a:pPr eaLnBrk="1" hangingPunct="1">
              <a:defRPr/>
            </a:pPr>
            <a:endParaRPr lang="lv-LV" smtClean="0"/>
          </a:p>
        </p:txBody>
      </p:sp>
      <p:pic>
        <p:nvPicPr>
          <p:cNvPr id="107524" name="Picture 4" descr="472500"/>
          <p:cNvPicPr>
            <a:picLocks noChangeAspect="1" noChangeArrowheads="1"/>
          </p:cNvPicPr>
          <p:nvPr/>
        </p:nvPicPr>
        <p:blipFill>
          <a:blip r:embed="rId2" cstate="print"/>
          <a:srcRect/>
          <a:stretch>
            <a:fillRect/>
          </a:stretch>
        </p:blipFill>
        <p:spPr bwMode="auto">
          <a:xfrm>
            <a:off x="457200" y="457200"/>
            <a:ext cx="7315200" cy="6010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239000" cy="899160"/>
          </a:xfrm>
        </p:spPr>
        <p:txBody>
          <a:bodyPr>
            <a:normAutofit/>
          </a:bodyPr>
          <a:lstStyle/>
          <a:p>
            <a:r>
              <a:rPr lang="en-US" sz="2800" dirty="0" err="1" smtClean="0"/>
              <a:t>Sve</a:t>
            </a:r>
            <a:r>
              <a:rPr lang="lv-LV" sz="2800" dirty="0" err="1" smtClean="0"/>
              <a:t>šķermeņu</a:t>
            </a:r>
            <a:r>
              <a:rPr lang="lv-LV" sz="2800" dirty="0" smtClean="0"/>
              <a:t> izraisītas elpceļu obstrukcijas ārstēšana</a:t>
            </a:r>
            <a:r>
              <a:rPr lang="en-US" sz="2800" dirty="0" smtClean="0"/>
              <a:t> b</a:t>
            </a:r>
            <a:r>
              <a:rPr lang="lv-LV" sz="2800" dirty="0" smtClean="0"/>
              <a:t>ē</a:t>
            </a:r>
            <a:r>
              <a:rPr lang="en-US" sz="2800" dirty="0" err="1" smtClean="0"/>
              <a:t>rniem</a:t>
            </a:r>
            <a:endParaRPr lang="en-US" sz="2800" dirty="0"/>
          </a:p>
        </p:txBody>
      </p:sp>
      <p:sp>
        <p:nvSpPr>
          <p:cNvPr id="3" name="Content Placeholder 2"/>
          <p:cNvSpPr>
            <a:spLocks noGrp="1"/>
          </p:cNvSpPr>
          <p:nvPr>
            <p:ph idx="1"/>
          </p:nvPr>
        </p:nvSpPr>
        <p:spPr>
          <a:xfrm>
            <a:off x="228600" y="1066800"/>
            <a:ext cx="7696200" cy="5638800"/>
          </a:xfrm>
        </p:spPr>
        <p:txBody>
          <a:bodyPr>
            <a:normAutofit lnSpcReduction="10000"/>
          </a:bodyPr>
          <a:lstStyle/>
          <a:p>
            <a:r>
              <a:rPr lang="lv-LV" u="sng" dirty="0" smtClean="0"/>
              <a:t>Vēdera  grūdieni bērniem pēc 1. g. v. </a:t>
            </a:r>
          </a:p>
          <a:p>
            <a:pPr>
              <a:buNone/>
            </a:pPr>
            <a:endParaRPr lang="en-US" dirty="0" smtClean="0"/>
          </a:p>
          <a:p>
            <a:r>
              <a:rPr lang="lv-LV" dirty="0" smtClean="0"/>
              <a:t>Nostājas vai </a:t>
            </a:r>
            <a:r>
              <a:rPr lang="lv-LV" dirty="0" err="1" smtClean="0"/>
              <a:t>notupjas</a:t>
            </a:r>
            <a:r>
              <a:rPr lang="lv-LV" dirty="0" smtClean="0"/>
              <a:t> bērnam no mugurpuses, rokas novieto zem bērna rokām un apņem bērna krūšu kurvi</a:t>
            </a:r>
            <a:endParaRPr lang="en-US" dirty="0" smtClean="0"/>
          </a:p>
          <a:p>
            <a:r>
              <a:rPr lang="lv-LV" dirty="0" smtClean="0"/>
              <a:t>Savas rokas dūri novieto pa vidu starp bērna nabu un </a:t>
            </a:r>
            <a:r>
              <a:rPr lang="lv-LV" dirty="0" err="1" smtClean="0"/>
              <a:t>processus</a:t>
            </a:r>
            <a:r>
              <a:rPr lang="lv-LV" dirty="0" smtClean="0"/>
              <a:t> </a:t>
            </a:r>
            <a:r>
              <a:rPr lang="lv-LV" dirty="0" err="1" smtClean="0"/>
              <a:t>xyphoideus</a:t>
            </a:r>
            <a:endParaRPr lang="en-US" dirty="0" smtClean="0"/>
          </a:p>
          <a:p>
            <a:r>
              <a:rPr lang="lv-LV" dirty="0" smtClean="0"/>
              <a:t>Ar otru roku apņem savu roku un veic asus grūdienus virzienā uz iekšu un augšu</a:t>
            </a:r>
            <a:endParaRPr lang="en-US" dirty="0" smtClean="0"/>
          </a:p>
          <a:p>
            <a:r>
              <a:rPr lang="lv-LV" dirty="0" smtClean="0"/>
              <a:t>Atkārto līdz 5 reizēm</a:t>
            </a:r>
            <a:endParaRPr lang="en-US" dirty="0" smtClean="0"/>
          </a:p>
          <a:p>
            <a:r>
              <a:rPr lang="lv-LV" dirty="0" smtClean="0"/>
              <a:t>Jānodrošina, lai spiediens nav vērsts uz </a:t>
            </a:r>
            <a:r>
              <a:rPr lang="lv-LV" dirty="0" err="1" smtClean="0"/>
              <a:t>processus</a:t>
            </a:r>
            <a:r>
              <a:rPr lang="lv-LV" dirty="0" smtClean="0"/>
              <a:t> </a:t>
            </a:r>
            <a:r>
              <a:rPr lang="lv-LV" dirty="0" err="1" smtClean="0"/>
              <a:t>xyphoideus</a:t>
            </a:r>
            <a:r>
              <a:rPr lang="lv-LV" dirty="0" smtClean="0"/>
              <a:t> vai apakšējām ribām – var izraisīt vēdera traumu</a:t>
            </a:r>
            <a:endParaRPr lang="en-US" dirty="0" smtClean="0"/>
          </a:p>
          <a:p>
            <a:endParaRPr lang="en-US"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p:cNvSpPr>
            <a:spLocks noGrp="1" noRot="1" noChangeArrowheads="1"/>
          </p:cNvSpPr>
          <p:nvPr>
            <p:ph type="title" idx="4294967295"/>
          </p:nvPr>
        </p:nvSpPr>
        <p:spPr>
          <a:xfrm>
            <a:off x="457200" y="320040"/>
            <a:ext cx="7239000" cy="822960"/>
          </a:xfrm>
        </p:spPr>
        <p:txBody>
          <a:bodyPr>
            <a:normAutofit/>
          </a:bodyPr>
          <a:lstStyle/>
          <a:p>
            <a:pPr eaLnBrk="1" hangingPunct="1">
              <a:defRPr/>
            </a:pPr>
            <a:r>
              <a:rPr lang="lv-LV" sz="3200" dirty="0" smtClean="0">
                <a:latin typeface="Arial" pitchFamily="34" charset="0"/>
                <a:cs typeface="Arial" pitchFamily="34" charset="0"/>
              </a:rPr>
              <a:t>Abdominālie grūdieni bērniem</a:t>
            </a:r>
          </a:p>
        </p:txBody>
      </p:sp>
      <p:sp>
        <p:nvSpPr>
          <p:cNvPr id="169987" name="Rectangle 3"/>
          <p:cNvSpPr>
            <a:spLocks noGrp="1" noChangeArrowheads="1"/>
          </p:cNvSpPr>
          <p:nvPr>
            <p:ph type="body" idx="4294967295"/>
          </p:nvPr>
        </p:nvSpPr>
        <p:spPr/>
        <p:txBody>
          <a:bodyPr/>
          <a:lstStyle/>
          <a:p>
            <a:pPr eaLnBrk="1" hangingPunct="1">
              <a:defRPr/>
            </a:pPr>
            <a:endParaRPr lang="lv-LV" smtClean="0"/>
          </a:p>
        </p:txBody>
      </p:sp>
      <p:pic>
        <p:nvPicPr>
          <p:cNvPr id="78852" name="Picture 4" descr="samphg6-13"/>
          <p:cNvPicPr>
            <a:picLocks noChangeAspect="1" noChangeArrowheads="1"/>
          </p:cNvPicPr>
          <p:nvPr/>
        </p:nvPicPr>
        <p:blipFill>
          <a:blip r:embed="rId2" cstate="print"/>
          <a:srcRect/>
          <a:stretch>
            <a:fillRect/>
          </a:stretch>
        </p:blipFill>
        <p:spPr bwMode="auto">
          <a:xfrm>
            <a:off x="3460750" y="1628775"/>
            <a:ext cx="2590800" cy="4032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239000" cy="914400"/>
          </a:xfrm>
        </p:spPr>
        <p:txBody>
          <a:bodyPr>
            <a:normAutofit/>
          </a:bodyPr>
          <a:lstStyle/>
          <a:p>
            <a:r>
              <a:rPr lang="en-US" sz="2800" dirty="0" err="1" smtClean="0"/>
              <a:t>Sve</a:t>
            </a:r>
            <a:r>
              <a:rPr lang="lv-LV" sz="2800" dirty="0" err="1" smtClean="0"/>
              <a:t>šķermeņu</a:t>
            </a:r>
            <a:r>
              <a:rPr lang="lv-LV" sz="2800" dirty="0" smtClean="0"/>
              <a:t> izraisītas elpceļu obstrukcijas ārstēšana</a:t>
            </a:r>
            <a:r>
              <a:rPr lang="en-US" sz="2800" dirty="0" smtClean="0"/>
              <a:t> b</a:t>
            </a:r>
            <a:r>
              <a:rPr lang="lv-LV" sz="2800" dirty="0" smtClean="0"/>
              <a:t>ē</a:t>
            </a:r>
            <a:r>
              <a:rPr lang="en-US" sz="2800" dirty="0" err="1" smtClean="0"/>
              <a:t>rniem</a:t>
            </a:r>
            <a:endParaRPr lang="en-US" sz="2800" dirty="0"/>
          </a:p>
        </p:txBody>
      </p:sp>
      <p:sp>
        <p:nvSpPr>
          <p:cNvPr id="3" name="Content Placeholder 2"/>
          <p:cNvSpPr>
            <a:spLocks noGrp="1"/>
          </p:cNvSpPr>
          <p:nvPr>
            <p:ph idx="1"/>
          </p:nvPr>
        </p:nvSpPr>
        <p:spPr>
          <a:xfrm>
            <a:off x="228600" y="990600"/>
            <a:ext cx="7772400" cy="5867400"/>
          </a:xfrm>
        </p:spPr>
        <p:txBody>
          <a:bodyPr>
            <a:normAutofit fontScale="85000" lnSpcReduction="20000"/>
          </a:bodyPr>
          <a:lstStyle/>
          <a:p>
            <a:r>
              <a:rPr lang="lv-LV" sz="3000" dirty="0" smtClean="0"/>
              <a:t>Pēc krūšu kurvja vai abdomināliem grūdieniem,                        bērnu atkārtoti novērtē</a:t>
            </a:r>
          </a:p>
          <a:p>
            <a:r>
              <a:rPr lang="lv-LV" sz="3000" dirty="0" smtClean="0"/>
              <a:t>Ja svešķermenis nav izvadīts, un cietušais joprojām ir pie samaņas                                                                                                        </a:t>
            </a:r>
          </a:p>
          <a:p>
            <a:pPr>
              <a:buClrTx/>
              <a:buSzPct val="100000"/>
              <a:buFont typeface="Arial" pitchFamily="34" charset="0"/>
              <a:buChar char="•"/>
            </a:pPr>
            <a:r>
              <a:rPr lang="lv-LV" sz="3000" dirty="0" smtClean="0"/>
              <a:t>turpina izdarīt uzsitienus pa muguru un krūšu kurvja grūdienus zīdaiņiem vai abdominālus grūdienus bērniem &gt;1 g. v.                                                                                                                  </a:t>
            </a:r>
          </a:p>
          <a:p>
            <a:pPr>
              <a:buClrTx/>
              <a:buSzPct val="100000"/>
              <a:buFont typeface="Arial" pitchFamily="34" charset="0"/>
              <a:buChar char="•"/>
            </a:pPr>
            <a:r>
              <a:rPr lang="lv-LV" sz="3000" dirty="0" smtClean="0"/>
              <a:t> sauc vai sūta pēc palīdzības, bērnu šādā stāvoklī neatstāj</a:t>
            </a:r>
            <a:endParaRPr lang="en-US" sz="3000" dirty="0" smtClean="0"/>
          </a:p>
          <a:p>
            <a:r>
              <a:rPr lang="lv-LV" sz="3000" dirty="0" smtClean="0"/>
              <a:t>Ja svešķermeni veiksmīgi evakuē, novērtē bērna stāvokli     </a:t>
            </a:r>
          </a:p>
          <a:p>
            <a:pPr>
              <a:buClrTx/>
              <a:buSzPct val="100000"/>
              <a:buFont typeface="Arial" pitchFamily="34" charset="0"/>
              <a:buChar char="•"/>
            </a:pPr>
            <a:r>
              <a:rPr lang="lv-LV" sz="3000" dirty="0" smtClean="0"/>
              <a:t>iespējams,  ka daļa no svešķermeņa paliek elpceļos un izraisa komplikācijas                                                                              </a:t>
            </a:r>
          </a:p>
          <a:p>
            <a:pPr>
              <a:buClrTx/>
              <a:buSzPct val="100000"/>
              <a:buFont typeface="Arial" pitchFamily="34" charset="0"/>
              <a:buChar char="•"/>
            </a:pPr>
            <a:r>
              <a:rPr lang="lv-LV" sz="3000" dirty="0" smtClean="0"/>
              <a:t>abdominālie grūdieni var izraisīt iekšējo orgānu bojājumus – visiem cietušajiem, kam pielietoti abdominālie grūdieni, nepieciešama ārsta apskate</a:t>
            </a:r>
            <a:endParaRPr lang="en-US" sz="3000" dirty="0" smtClean="0"/>
          </a:p>
          <a:p>
            <a:endParaRPr lang="en-US"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239000" cy="914400"/>
          </a:xfrm>
        </p:spPr>
        <p:txBody>
          <a:bodyPr>
            <a:normAutofit/>
          </a:bodyPr>
          <a:lstStyle/>
          <a:p>
            <a:r>
              <a:rPr lang="en-US" sz="2800" dirty="0" err="1" smtClean="0"/>
              <a:t>Sve</a:t>
            </a:r>
            <a:r>
              <a:rPr lang="lv-LV" sz="2800" dirty="0" err="1" smtClean="0"/>
              <a:t>šķermeņu</a:t>
            </a:r>
            <a:r>
              <a:rPr lang="lv-LV" sz="2800" dirty="0" smtClean="0"/>
              <a:t> izraisītas elpceļu obstrukcijas ārstēšana</a:t>
            </a:r>
            <a:r>
              <a:rPr lang="en-US" sz="2800" dirty="0" smtClean="0"/>
              <a:t> b</a:t>
            </a:r>
            <a:r>
              <a:rPr lang="lv-LV" sz="2800" dirty="0" smtClean="0"/>
              <a:t>ē</a:t>
            </a:r>
            <a:r>
              <a:rPr lang="en-US" sz="2800" dirty="0" err="1" smtClean="0"/>
              <a:t>rniem</a:t>
            </a:r>
            <a:endParaRPr lang="en-US" sz="2800" dirty="0"/>
          </a:p>
        </p:txBody>
      </p:sp>
      <p:sp>
        <p:nvSpPr>
          <p:cNvPr id="3" name="Content Placeholder 2"/>
          <p:cNvSpPr>
            <a:spLocks noGrp="1"/>
          </p:cNvSpPr>
          <p:nvPr>
            <p:ph idx="1"/>
          </p:nvPr>
        </p:nvSpPr>
        <p:spPr>
          <a:xfrm>
            <a:off x="228600" y="914400"/>
            <a:ext cx="7772400" cy="5943600"/>
          </a:xfrm>
        </p:spPr>
        <p:txBody>
          <a:bodyPr>
            <a:normAutofit lnSpcReduction="10000"/>
          </a:bodyPr>
          <a:lstStyle/>
          <a:p>
            <a:pPr lvl="0">
              <a:buNone/>
            </a:pPr>
            <a:r>
              <a:rPr lang="lv-LV" b="1" dirty="0" smtClean="0"/>
              <a:t>    </a:t>
            </a:r>
            <a:r>
              <a:rPr lang="en-US" sz="2800" b="1" dirty="0" err="1" smtClean="0"/>
              <a:t>Elpceļu</a:t>
            </a:r>
            <a:r>
              <a:rPr lang="en-US" sz="2800" b="1" dirty="0" smtClean="0"/>
              <a:t> </a:t>
            </a:r>
            <a:r>
              <a:rPr lang="lv-LV" sz="2800" b="1" dirty="0" smtClean="0"/>
              <a:t>obstrukcija ar svešķermeni un bērns bezsamaņā</a:t>
            </a:r>
            <a:endParaRPr lang="en-US" b="1" dirty="0" smtClean="0"/>
          </a:p>
          <a:p>
            <a:r>
              <a:rPr lang="lv-LV" sz="2800" dirty="0" smtClean="0"/>
              <a:t>Ja bērns ar svešķermeni elpceļos ir vai nonāk bezsamaņā, viņu novieto uz cietas, līdzenas virsmas un sauc vai sūta pēc palīdzības                                                                                    </a:t>
            </a:r>
          </a:p>
          <a:p>
            <a:r>
              <a:rPr lang="lv-LV" sz="2800" dirty="0" smtClean="0"/>
              <a:t>Bērnu šādā stāvoklī neatstāj un turpina sniegt palīdzību:</a:t>
            </a:r>
            <a:endParaRPr lang="en-US" sz="2800" dirty="0" smtClean="0"/>
          </a:p>
          <a:p>
            <a:pPr>
              <a:buNone/>
            </a:pPr>
            <a:r>
              <a:rPr lang="lv-LV" sz="2800" dirty="0" smtClean="0"/>
              <a:t>    </a:t>
            </a:r>
            <a:r>
              <a:rPr lang="lv-LV" sz="2800" u="sng" dirty="0" smtClean="0"/>
              <a:t>Elpceļu atvēršana</a:t>
            </a:r>
            <a:endParaRPr lang="en-US" sz="2800" dirty="0" smtClean="0"/>
          </a:p>
          <a:p>
            <a:r>
              <a:rPr lang="lv-LV" sz="2800" dirty="0" smtClean="0"/>
              <a:t>Atver muti un skatās vai neredz kādu svešķermeni</a:t>
            </a:r>
          </a:p>
          <a:p>
            <a:r>
              <a:rPr lang="lv-LV" sz="2800" dirty="0" smtClean="0"/>
              <a:t>Ja tas redzams, </a:t>
            </a:r>
            <a:r>
              <a:rPr lang="lv-LV" sz="2800" dirty="0" smtClean="0">
                <a:solidFill>
                  <a:schemeClr val="tx2"/>
                </a:solidFill>
              </a:rPr>
              <a:t>vienreiz mēģina ar pirkstiem to izņemt</a:t>
            </a:r>
          </a:p>
          <a:p>
            <a:r>
              <a:rPr lang="lv-LV" sz="2800" dirty="0" smtClean="0">
                <a:solidFill>
                  <a:schemeClr val="tx2"/>
                </a:solidFill>
              </a:rPr>
              <a:t>Atkārtoti</a:t>
            </a:r>
            <a:r>
              <a:rPr lang="lv-LV" sz="2800" dirty="0" smtClean="0"/>
              <a:t> vai akli ar pirkstiem mutē nemeklē, var svešķermeni iebīdīt dziļāk rīklē un izraisīt bojājumus</a:t>
            </a:r>
            <a:endParaRPr lang="en-US" sz="2800" dirty="0" smtClean="0"/>
          </a:p>
          <a:p>
            <a:endParaRPr lang="en-US"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239000" cy="990600"/>
          </a:xfrm>
        </p:spPr>
        <p:txBody>
          <a:bodyPr>
            <a:normAutofit/>
          </a:bodyPr>
          <a:lstStyle/>
          <a:p>
            <a:r>
              <a:rPr lang="en-US" sz="2800" dirty="0" err="1" smtClean="0"/>
              <a:t>Sve</a:t>
            </a:r>
            <a:r>
              <a:rPr lang="lv-LV" sz="2800" dirty="0" err="1" smtClean="0"/>
              <a:t>šķermeņu</a:t>
            </a:r>
            <a:r>
              <a:rPr lang="lv-LV" sz="2800" dirty="0" smtClean="0"/>
              <a:t> izraisītas elpceļu obstrukcijas ārstēšana</a:t>
            </a:r>
            <a:r>
              <a:rPr lang="en-US" sz="2800" dirty="0" smtClean="0"/>
              <a:t> b</a:t>
            </a:r>
            <a:r>
              <a:rPr lang="lv-LV" sz="2800" dirty="0" smtClean="0"/>
              <a:t>ē</a:t>
            </a:r>
            <a:r>
              <a:rPr lang="en-US" sz="2800" dirty="0" err="1" smtClean="0"/>
              <a:t>rniem</a:t>
            </a:r>
            <a:endParaRPr lang="en-US" sz="2800" dirty="0"/>
          </a:p>
        </p:txBody>
      </p:sp>
      <p:sp>
        <p:nvSpPr>
          <p:cNvPr id="3" name="Content Placeholder 2"/>
          <p:cNvSpPr>
            <a:spLocks noGrp="1"/>
          </p:cNvSpPr>
          <p:nvPr>
            <p:ph idx="1"/>
          </p:nvPr>
        </p:nvSpPr>
        <p:spPr>
          <a:xfrm>
            <a:off x="228600" y="1066800"/>
            <a:ext cx="7086600" cy="5791200"/>
          </a:xfrm>
        </p:spPr>
        <p:txBody>
          <a:bodyPr>
            <a:normAutofit/>
          </a:bodyPr>
          <a:lstStyle/>
          <a:p>
            <a:pPr>
              <a:buNone/>
            </a:pPr>
            <a:r>
              <a:rPr lang="lv-LV" dirty="0" smtClean="0"/>
              <a:t>    </a:t>
            </a:r>
            <a:r>
              <a:rPr lang="lv-LV" sz="2800" u="sng" dirty="0" smtClean="0"/>
              <a:t>Palīdzības sniedzēja elpas</a:t>
            </a:r>
          </a:p>
          <a:p>
            <a:pPr>
              <a:buNone/>
            </a:pPr>
            <a:endParaRPr lang="en-US" sz="2800" dirty="0" smtClean="0"/>
          </a:p>
          <a:p>
            <a:r>
              <a:rPr lang="lv-LV" sz="2800" dirty="0" smtClean="0"/>
              <a:t>Atver elpceļus ar galvas atliekšanu,                               zoda pacelšanu un mēģina izdarīt 5 ieelpas</a:t>
            </a:r>
          </a:p>
          <a:p>
            <a:pPr>
              <a:buNone/>
            </a:pPr>
            <a:endParaRPr lang="lv-LV" sz="2800" dirty="0" smtClean="0"/>
          </a:p>
          <a:p>
            <a:r>
              <a:rPr lang="lv-LV" sz="2800" dirty="0" smtClean="0"/>
              <a:t>Novērtē katras ieelpas efektivitāti - ja ieelpa nenodrošina krūšu kurvja pacelšanos, pirms nākamā mēģinājuma koriģē galvas pozīciju</a:t>
            </a:r>
          </a:p>
          <a:p>
            <a:pPr>
              <a:buNone/>
            </a:pPr>
            <a:endParaRPr lang="lv-LV" sz="2800" dirty="0" smtClean="0"/>
          </a:p>
          <a:p>
            <a:endParaRPr lang="en-US" sz="2800" dirty="0" smtClean="0"/>
          </a:p>
          <a:p>
            <a:endParaRPr lang="en-US" sz="3000"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239000" cy="990600"/>
          </a:xfrm>
        </p:spPr>
        <p:txBody>
          <a:bodyPr>
            <a:normAutofit/>
          </a:bodyPr>
          <a:lstStyle/>
          <a:p>
            <a:r>
              <a:rPr lang="en-US" sz="2800" dirty="0" err="1" smtClean="0"/>
              <a:t>Sve</a:t>
            </a:r>
            <a:r>
              <a:rPr lang="lv-LV" sz="2800" dirty="0" err="1" smtClean="0"/>
              <a:t>šķermeņu</a:t>
            </a:r>
            <a:r>
              <a:rPr lang="lv-LV" sz="2800" dirty="0" smtClean="0"/>
              <a:t> izraisītas elpceļu obstrukcijas ārstēšana</a:t>
            </a:r>
            <a:r>
              <a:rPr lang="en-US" sz="2800" dirty="0" smtClean="0"/>
              <a:t> b</a:t>
            </a:r>
            <a:r>
              <a:rPr lang="lv-LV" sz="2800" dirty="0" smtClean="0"/>
              <a:t>ē</a:t>
            </a:r>
            <a:r>
              <a:rPr lang="en-US" sz="2800" dirty="0" err="1" smtClean="0"/>
              <a:t>rniem</a:t>
            </a:r>
            <a:endParaRPr lang="en-US" sz="2800" dirty="0"/>
          </a:p>
        </p:txBody>
      </p:sp>
      <p:sp>
        <p:nvSpPr>
          <p:cNvPr id="3" name="Content Placeholder 2"/>
          <p:cNvSpPr>
            <a:spLocks noGrp="1"/>
          </p:cNvSpPr>
          <p:nvPr>
            <p:ph idx="1"/>
          </p:nvPr>
        </p:nvSpPr>
        <p:spPr>
          <a:xfrm>
            <a:off x="228600" y="1066800"/>
            <a:ext cx="7620000" cy="5791200"/>
          </a:xfrm>
        </p:spPr>
        <p:txBody>
          <a:bodyPr>
            <a:normAutofit fontScale="77500" lnSpcReduction="20000"/>
          </a:bodyPr>
          <a:lstStyle/>
          <a:p>
            <a:pPr>
              <a:buNone/>
            </a:pPr>
            <a:r>
              <a:rPr lang="lv-LV" sz="3300" dirty="0" smtClean="0"/>
              <a:t>    </a:t>
            </a:r>
            <a:r>
              <a:rPr lang="lv-LV" sz="3300" u="sng" dirty="0" smtClean="0"/>
              <a:t>Krūšu kurvja kompresijas un KPR</a:t>
            </a:r>
          </a:p>
          <a:p>
            <a:r>
              <a:rPr lang="lv-LV" sz="3100" dirty="0" smtClean="0"/>
              <a:t>Mēģina 5 ieelpas - ja uz tām nav atbildes reakcijas (kustības, klepošana, spontāna elpošana), pāriet pie KKK, neveltot laiku cirkulācijas izvērtēšanai</a:t>
            </a:r>
            <a:endParaRPr lang="en-US" sz="3100" dirty="0" smtClean="0"/>
          </a:p>
          <a:p>
            <a:r>
              <a:rPr lang="lv-LV" sz="3100" dirty="0" smtClean="0"/>
              <a:t>Turpina KPR viena palīdzības sniedzēja secībā aptuveni 1 minūti vai </a:t>
            </a:r>
            <a:r>
              <a:rPr lang="lv-LV" sz="3100" dirty="0" smtClean="0">
                <a:solidFill>
                  <a:schemeClr val="tx2"/>
                </a:solidFill>
              </a:rPr>
              <a:t>5 ciklus ar 15 kompresijām un 2 </a:t>
            </a:r>
            <a:r>
              <a:rPr lang="lv-LV" sz="3100" dirty="0" err="1" smtClean="0">
                <a:solidFill>
                  <a:schemeClr val="tx2"/>
                </a:solidFill>
              </a:rPr>
              <a:t>ventilācijām</a:t>
            </a:r>
            <a:r>
              <a:rPr lang="lv-LV" sz="3100" dirty="0" smtClean="0"/>
              <a:t>, pirms tiek meklēta palīdzība</a:t>
            </a:r>
            <a:endParaRPr lang="en-US" sz="3100" dirty="0" smtClean="0"/>
          </a:p>
          <a:p>
            <a:r>
              <a:rPr lang="lv-LV" sz="3100" dirty="0" smtClean="0"/>
              <a:t>Kad elpceļi atvērti, skatās vai mutē nav redzams  svešķermenis</a:t>
            </a:r>
            <a:endParaRPr lang="en-US" sz="3100" dirty="0" smtClean="0"/>
          </a:p>
          <a:p>
            <a:r>
              <a:rPr lang="lv-LV" sz="3100" dirty="0" smtClean="0"/>
              <a:t>Ja svešķermenis ir redzams un aizsniedzams, </a:t>
            </a:r>
            <a:r>
              <a:rPr lang="lv-LV" sz="3100" dirty="0" smtClean="0">
                <a:solidFill>
                  <a:schemeClr val="tx2"/>
                </a:solidFill>
              </a:rPr>
              <a:t>vienreiz mēģina ar pirkstiem to izņemt </a:t>
            </a:r>
          </a:p>
          <a:p>
            <a:r>
              <a:rPr lang="lv-LV" sz="3100" dirty="0" smtClean="0"/>
              <a:t>Ja šķiet, kad obstrukcija ir novērsta, atver un pārbauda elpceļus, kā iepriekš                                                                                   </a:t>
            </a:r>
          </a:p>
          <a:p>
            <a:r>
              <a:rPr lang="lv-LV" sz="3100" dirty="0" smtClean="0"/>
              <a:t>Ja bērns neelpo, nodrošina elpināšanu</a:t>
            </a:r>
            <a:endParaRPr lang="en-US" sz="3100" dirty="0" smtClean="0"/>
          </a:p>
          <a:p>
            <a:r>
              <a:rPr lang="lv-LV" sz="3100" dirty="0" smtClean="0"/>
              <a:t>Ja bērns atgūst samaņu un spēj spontāni efektīvi elpot, viņu novieto stabilā sānu pozīcijā un </a:t>
            </a:r>
            <a:r>
              <a:rPr lang="lv-LV" sz="3100" dirty="0" err="1" smtClean="0"/>
              <a:t>monitorē</a:t>
            </a:r>
            <a:r>
              <a:rPr lang="lv-LV" sz="3100" dirty="0" smtClean="0"/>
              <a:t> elpošanu un apziņas līmeni, līdz ierodas NMP</a:t>
            </a:r>
            <a:endParaRPr lang="en-US" sz="3100" dirty="0" smtClean="0"/>
          </a:p>
          <a:p>
            <a:pPr>
              <a:buNone/>
            </a:pPr>
            <a:endParaRPr lang="en-US" sz="3000" dirty="0" smtClean="0"/>
          </a:p>
          <a:p>
            <a:endParaRPr lang="en-US"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noAutofit/>
          </a:bodyPr>
          <a:lstStyle/>
          <a:p>
            <a:r>
              <a:rPr lang="en-US" sz="3200" b="1" dirty="0" err="1" smtClean="0"/>
              <a:t>Sve</a:t>
            </a:r>
            <a:r>
              <a:rPr lang="lv-LV" sz="3200" b="1" dirty="0" err="1" smtClean="0"/>
              <a:t>šķermeņu</a:t>
            </a:r>
            <a:r>
              <a:rPr lang="lv-LV" sz="3200" b="1" dirty="0" smtClean="0"/>
              <a:t> izraisītas elpceļu obstrukcijas ārstēšana</a:t>
            </a:r>
            <a:r>
              <a:rPr lang="en-US" sz="3200" b="1" dirty="0" smtClean="0"/>
              <a:t> b</a:t>
            </a:r>
            <a:r>
              <a:rPr lang="lv-LV" sz="3200" b="1" dirty="0" smtClean="0"/>
              <a:t>ē</a:t>
            </a:r>
            <a:r>
              <a:rPr lang="en-US" sz="3200" b="1" dirty="0" err="1" smtClean="0"/>
              <a:t>rniem</a:t>
            </a:r>
            <a:endParaRPr lang="en-US" sz="3200" b="1" dirty="0"/>
          </a:p>
        </p:txBody>
      </p:sp>
      <p:sp>
        <p:nvSpPr>
          <p:cNvPr id="3" name="Content Placeholder 2"/>
          <p:cNvSpPr>
            <a:spLocks noGrp="1"/>
          </p:cNvSpPr>
          <p:nvPr>
            <p:ph idx="1"/>
          </p:nvPr>
        </p:nvSpPr>
        <p:spPr>
          <a:xfrm>
            <a:off x="0" y="1066800"/>
            <a:ext cx="9144000" cy="5791200"/>
          </a:xfrm>
        </p:spPr>
        <p:txBody>
          <a:bodyPr/>
          <a:lstStyle/>
          <a:p>
            <a:pPr>
              <a:buNone/>
            </a:pPr>
            <a:endParaRPr lang="en-US" dirty="0"/>
          </a:p>
        </p:txBody>
      </p:sp>
      <p:sp>
        <p:nvSpPr>
          <p:cNvPr id="4" name="Rounded Rectangle 3"/>
          <p:cNvSpPr/>
          <p:nvPr/>
        </p:nvSpPr>
        <p:spPr>
          <a:xfrm>
            <a:off x="3200400" y="1066800"/>
            <a:ext cx="2819400" cy="914400"/>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2000" dirty="0" smtClean="0">
                <a:solidFill>
                  <a:schemeClr val="tx1"/>
                </a:solidFill>
              </a:rPr>
              <a:t>Novērtē smagumu</a:t>
            </a:r>
            <a:endParaRPr lang="en-US" sz="2000" dirty="0">
              <a:solidFill>
                <a:schemeClr val="tx1"/>
              </a:solidFill>
            </a:endParaRPr>
          </a:p>
        </p:txBody>
      </p:sp>
      <p:sp>
        <p:nvSpPr>
          <p:cNvPr id="5" name="Rounded Rectangle 4"/>
          <p:cNvSpPr/>
          <p:nvPr/>
        </p:nvSpPr>
        <p:spPr>
          <a:xfrm>
            <a:off x="1066800" y="2514600"/>
            <a:ext cx="2819400" cy="914400"/>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2000" b="1" dirty="0" smtClean="0">
                <a:solidFill>
                  <a:schemeClr val="tx1"/>
                </a:solidFill>
              </a:rPr>
              <a:t>Neefektīvs klepus</a:t>
            </a:r>
            <a:endParaRPr lang="en-US" sz="2000" b="1" dirty="0">
              <a:solidFill>
                <a:schemeClr val="tx1"/>
              </a:solidFill>
            </a:endParaRPr>
          </a:p>
        </p:txBody>
      </p:sp>
      <p:sp>
        <p:nvSpPr>
          <p:cNvPr id="6" name="Rounded Rectangle 5"/>
          <p:cNvSpPr/>
          <p:nvPr/>
        </p:nvSpPr>
        <p:spPr>
          <a:xfrm>
            <a:off x="5334000" y="2514600"/>
            <a:ext cx="2819400" cy="914400"/>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dirty="0" smtClean="0">
              <a:solidFill>
                <a:schemeClr val="tx1"/>
              </a:solidFill>
            </a:endParaRPr>
          </a:p>
          <a:p>
            <a:pPr algn="ctr"/>
            <a:r>
              <a:rPr lang="lv-LV" sz="2000" b="1" dirty="0" smtClean="0">
                <a:solidFill>
                  <a:schemeClr val="tx1"/>
                </a:solidFill>
              </a:rPr>
              <a:t>Efektīvs klepus</a:t>
            </a:r>
            <a:endParaRPr lang="en-US" sz="2000" b="1" dirty="0" smtClean="0">
              <a:solidFill>
                <a:schemeClr val="tx1"/>
              </a:solidFill>
            </a:endParaRPr>
          </a:p>
          <a:p>
            <a:pPr algn="ctr"/>
            <a:r>
              <a:rPr lang="lv-LV" sz="2000" dirty="0" smtClean="0">
                <a:solidFill>
                  <a:schemeClr val="tx1"/>
                </a:solidFill>
              </a:rPr>
              <a:t> </a:t>
            </a:r>
            <a:endParaRPr lang="en-US" sz="2000" dirty="0">
              <a:solidFill>
                <a:schemeClr val="tx1"/>
              </a:solidFill>
            </a:endParaRPr>
          </a:p>
        </p:txBody>
      </p:sp>
      <p:sp>
        <p:nvSpPr>
          <p:cNvPr id="7" name="Rounded Rectangle 6"/>
          <p:cNvSpPr/>
          <p:nvPr/>
        </p:nvSpPr>
        <p:spPr>
          <a:xfrm>
            <a:off x="228600" y="4191000"/>
            <a:ext cx="2133600" cy="2133600"/>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2000" b="1" dirty="0" smtClean="0">
                <a:solidFill>
                  <a:schemeClr val="tx1"/>
                </a:solidFill>
              </a:rPr>
              <a:t>Bezsamaņa</a:t>
            </a:r>
          </a:p>
          <a:p>
            <a:pPr algn="ctr"/>
            <a:endParaRPr lang="lv-LV" sz="2000" dirty="0" smtClean="0">
              <a:solidFill>
                <a:schemeClr val="tx1"/>
              </a:solidFill>
            </a:endParaRPr>
          </a:p>
          <a:p>
            <a:r>
              <a:rPr lang="lv-LV" sz="2000" dirty="0" smtClean="0">
                <a:solidFill>
                  <a:schemeClr val="tx1"/>
                </a:solidFill>
              </a:rPr>
              <a:t>Atver elpceļus</a:t>
            </a:r>
          </a:p>
          <a:p>
            <a:r>
              <a:rPr lang="lv-LV" sz="2000" dirty="0" smtClean="0">
                <a:solidFill>
                  <a:schemeClr val="tx1"/>
                </a:solidFill>
              </a:rPr>
              <a:t>5 ieelpas</a:t>
            </a:r>
          </a:p>
          <a:p>
            <a:r>
              <a:rPr lang="lv-LV" sz="2000" dirty="0" smtClean="0">
                <a:solidFill>
                  <a:schemeClr val="tx1"/>
                </a:solidFill>
              </a:rPr>
              <a:t>Uzsāk KPR</a:t>
            </a:r>
            <a:endParaRPr lang="en-US" sz="2000" dirty="0">
              <a:solidFill>
                <a:schemeClr val="tx1"/>
              </a:solidFill>
            </a:endParaRPr>
          </a:p>
        </p:txBody>
      </p:sp>
      <p:sp>
        <p:nvSpPr>
          <p:cNvPr id="8" name="Rounded Rectangle 7"/>
          <p:cNvSpPr/>
          <p:nvPr/>
        </p:nvSpPr>
        <p:spPr>
          <a:xfrm>
            <a:off x="2438400" y="4191000"/>
            <a:ext cx="2819400" cy="2133600"/>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sz="2000" dirty="0" smtClean="0">
              <a:solidFill>
                <a:schemeClr val="tx1"/>
              </a:solidFill>
            </a:endParaRPr>
          </a:p>
          <a:p>
            <a:pPr algn="ctr"/>
            <a:endParaRPr lang="lv-LV" sz="2000" dirty="0" smtClean="0">
              <a:solidFill>
                <a:schemeClr val="tx1"/>
              </a:solidFill>
            </a:endParaRPr>
          </a:p>
          <a:p>
            <a:pPr algn="ctr"/>
            <a:r>
              <a:rPr lang="lv-LV" sz="2000" b="1" dirty="0" smtClean="0">
                <a:solidFill>
                  <a:schemeClr val="tx1"/>
                </a:solidFill>
              </a:rPr>
              <a:t>Apziņa saglabāta</a:t>
            </a:r>
          </a:p>
          <a:p>
            <a:r>
              <a:rPr lang="lv-LV" sz="2000" dirty="0" smtClean="0">
                <a:solidFill>
                  <a:schemeClr val="tx1"/>
                </a:solidFill>
              </a:rPr>
              <a:t>5 uzsitieni pa muguru</a:t>
            </a:r>
          </a:p>
          <a:p>
            <a:r>
              <a:rPr lang="lv-LV" sz="2000" dirty="0" smtClean="0">
                <a:solidFill>
                  <a:schemeClr val="tx1"/>
                </a:solidFill>
              </a:rPr>
              <a:t>5 grūdieni</a:t>
            </a:r>
          </a:p>
          <a:p>
            <a:r>
              <a:rPr lang="lv-LV" sz="2000" dirty="0" smtClean="0">
                <a:solidFill>
                  <a:schemeClr val="tx1"/>
                </a:solidFill>
              </a:rPr>
              <a:t>(zīdaiņiem krūšu kurvī,</a:t>
            </a:r>
          </a:p>
          <a:p>
            <a:r>
              <a:rPr lang="en-US" sz="2000" dirty="0" smtClean="0">
                <a:solidFill>
                  <a:schemeClr val="tx1"/>
                </a:solidFill>
              </a:rPr>
              <a:t>a</a:t>
            </a:r>
            <a:r>
              <a:rPr lang="lv-LV" sz="2000" dirty="0" err="1" smtClean="0">
                <a:solidFill>
                  <a:schemeClr val="tx1"/>
                </a:solidFill>
              </a:rPr>
              <a:t>lternatīva-abdomināli</a:t>
            </a:r>
            <a:r>
              <a:rPr lang="lv-LV" sz="2000" dirty="0" smtClean="0">
                <a:solidFill>
                  <a:schemeClr val="tx1"/>
                </a:solidFill>
              </a:rPr>
              <a:t> un krūšu kurvī bērniem   &gt; 1 g. v.)</a:t>
            </a:r>
          </a:p>
          <a:p>
            <a:endParaRPr lang="lv-LV" sz="2000" dirty="0" smtClean="0">
              <a:solidFill>
                <a:schemeClr val="tx1"/>
              </a:solidFill>
            </a:endParaRPr>
          </a:p>
          <a:p>
            <a:pPr algn="ctr"/>
            <a:endParaRPr lang="en-US" dirty="0">
              <a:solidFill>
                <a:schemeClr val="tx1"/>
              </a:solidFill>
            </a:endParaRPr>
          </a:p>
        </p:txBody>
      </p:sp>
      <p:sp>
        <p:nvSpPr>
          <p:cNvPr id="9" name="Rounded Rectangle 8"/>
          <p:cNvSpPr/>
          <p:nvPr/>
        </p:nvSpPr>
        <p:spPr>
          <a:xfrm>
            <a:off x="5410200" y="4191000"/>
            <a:ext cx="2743200" cy="1905000"/>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lv-LV" sz="2000" dirty="0" smtClean="0">
              <a:solidFill>
                <a:schemeClr val="tx1"/>
              </a:solidFill>
            </a:endParaRPr>
          </a:p>
          <a:p>
            <a:r>
              <a:rPr lang="lv-LV" sz="2000" b="1" dirty="0" smtClean="0">
                <a:solidFill>
                  <a:schemeClr val="tx1"/>
                </a:solidFill>
              </a:rPr>
              <a:t>Veicina klepu</a:t>
            </a:r>
          </a:p>
          <a:p>
            <a:r>
              <a:rPr lang="lv-LV" sz="2000" dirty="0" smtClean="0">
                <a:solidFill>
                  <a:schemeClr val="tx1"/>
                </a:solidFill>
              </a:rPr>
              <a:t>Turpina novērot vai stāvoklis nepasliktinās līdz neefektīvam klepum vai obstrukcijai</a:t>
            </a:r>
          </a:p>
          <a:p>
            <a:pPr algn="ctr"/>
            <a:endParaRPr lang="en-US" dirty="0">
              <a:solidFill>
                <a:schemeClr val="tx1"/>
              </a:solidFill>
            </a:endParaRPr>
          </a:p>
        </p:txBody>
      </p:sp>
      <p:sp>
        <p:nvSpPr>
          <p:cNvPr id="10" name="Rounded Rectangle 9"/>
          <p:cNvSpPr/>
          <p:nvPr/>
        </p:nvSpPr>
        <p:spPr>
          <a:xfrm>
            <a:off x="2514600" y="6477000"/>
            <a:ext cx="5638800" cy="381000"/>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dirty="0" smtClean="0">
                <a:solidFill>
                  <a:schemeClr val="tx1"/>
                </a:solidFill>
              </a:rPr>
              <a:t>I.K</a:t>
            </a:r>
            <a:r>
              <a:rPr lang="fr-FR" dirty="0" smtClean="0">
                <a:solidFill>
                  <a:schemeClr val="tx1"/>
                </a:solidFill>
              </a:rPr>
              <a:t>. </a:t>
            </a:r>
            <a:r>
              <a:rPr lang="lv-LV" dirty="0" err="1" smtClean="0">
                <a:solidFill>
                  <a:schemeClr val="tx1"/>
                </a:solidFill>
              </a:rPr>
              <a:t>Maconochie</a:t>
            </a:r>
            <a:r>
              <a:rPr lang="fr-FR" dirty="0" smtClean="0">
                <a:solidFill>
                  <a:schemeClr val="tx1"/>
                </a:solidFill>
              </a:rPr>
              <a:t> et al. / </a:t>
            </a:r>
            <a:r>
              <a:rPr lang="fr-FR" dirty="0" err="1" smtClean="0">
                <a:solidFill>
                  <a:schemeClr val="tx1"/>
                </a:solidFill>
              </a:rPr>
              <a:t>Resuscitation</a:t>
            </a:r>
            <a:r>
              <a:rPr lang="fr-FR" dirty="0" smtClean="0">
                <a:solidFill>
                  <a:schemeClr val="tx1"/>
                </a:solidFill>
              </a:rPr>
              <a:t> </a:t>
            </a:r>
            <a:r>
              <a:rPr lang="lv-LV" dirty="0" smtClean="0">
                <a:solidFill>
                  <a:schemeClr val="tx1"/>
                </a:solidFill>
              </a:rPr>
              <a:t>95</a:t>
            </a:r>
            <a:r>
              <a:rPr lang="fr-FR" dirty="0" smtClean="0">
                <a:solidFill>
                  <a:schemeClr val="tx1"/>
                </a:solidFill>
              </a:rPr>
              <a:t> (201</a:t>
            </a:r>
            <a:r>
              <a:rPr lang="lv-LV" dirty="0" smtClean="0">
                <a:solidFill>
                  <a:schemeClr val="tx1"/>
                </a:solidFill>
              </a:rPr>
              <a:t>5</a:t>
            </a:r>
            <a:r>
              <a:rPr lang="fr-FR" dirty="0" smtClean="0">
                <a:solidFill>
                  <a:schemeClr val="tx1"/>
                </a:solidFill>
              </a:rPr>
              <a:t>) </a:t>
            </a:r>
            <a:r>
              <a:rPr lang="lv-LV" dirty="0" smtClean="0">
                <a:solidFill>
                  <a:schemeClr val="tx1"/>
                </a:solidFill>
              </a:rPr>
              <a:t>223-248</a:t>
            </a:r>
            <a:endParaRPr lang="en-US" dirty="0">
              <a:solidFill>
                <a:schemeClr val="tx1"/>
              </a:solidFill>
            </a:endParaRPr>
          </a:p>
        </p:txBody>
      </p:sp>
      <p:sp>
        <p:nvSpPr>
          <p:cNvPr id="11" name="Bent-Up Arrow 10"/>
          <p:cNvSpPr/>
          <p:nvPr/>
        </p:nvSpPr>
        <p:spPr>
          <a:xfrm flipV="1">
            <a:off x="6019800" y="1447800"/>
            <a:ext cx="731520" cy="1097280"/>
          </a:xfrm>
          <a:prstGeom prst="bentUpArrow">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Bent-Up Arrow 11"/>
          <p:cNvSpPr/>
          <p:nvPr/>
        </p:nvSpPr>
        <p:spPr>
          <a:xfrm flipH="1" flipV="1">
            <a:off x="2438400" y="1447800"/>
            <a:ext cx="731520" cy="1097280"/>
          </a:xfrm>
          <a:prstGeom prst="bentUpArrow">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Down Arrow 12"/>
          <p:cNvSpPr/>
          <p:nvPr/>
        </p:nvSpPr>
        <p:spPr>
          <a:xfrm>
            <a:off x="1371600" y="3429000"/>
            <a:ext cx="365760" cy="731520"/>
          </a:xfrm>
          <a:prstGeom prst="downArrow">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Down Arrow 13"/>
          <p:cNvSpPr/>
          <p:nvPr/>
        </p:nvSpPr>
        <p:spPr>
          <a:xfrm>
            <a:off x="3200400" y="3429000"/>
            <a:ext cx="365760" cy="731520"/>
          </a:xfrm>
          <a:prstGeom prst="downArrow">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Down Arrow 14"/>
          <p:cNvSpPr/>
          <p:nvPr/>
        </p:nvSpPr>
        <p:spPr>
          <a:xfrm>
            <a:off x="6400800" y="3429000"/>
            <a:ext cx="365760" cy="731520"/>
          </a:xfrm>
          <a:prstGeom prst="downArrow">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ext Box 1"/>
          <p:cNvSpPr txBox="1">
            <a:spLocks noChangeArrowheads="1"/>
          </p:cNvSpPr>
          <p:nvPr/>
        </p:nvSpPr>
        <p:spPr bwMode="auto">
          <a:xfrm>
            <a:off x="228600" y="381000"/>
            <a:ext cx="8229600" cy="557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charset="0"/>
                <a:ea typeface="Lucida Sans Unicode" charset="0"/>
                <a:cs typeface="Lucida Sans Unicode"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charset="0"/>
                <a:ea typeface="Lucida Sans Unicode" charset="0"/>
                <a:cs typeface="Lucida Sans Unicode"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charset="0"/>
                <a:ea typeface="Lucida Sans Unicode" charset="0"/>
                <a:cs typeface="Lucida Sans Unicode"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charset="0"/>
                <a:ea typeface="Lucida Sans Unicode" charset="0"/>
                <a:cs typeface="Lucida Sans Unicode"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charset="0"/>
                <a:ea typeface="Lucida Sans Unicode" charset="0"/>
                <a:cs typeface="Lucida Sans Unicode" charset="0"/>
              </a:defRPr>
            </a:lvl5pPr>
            <a:lvl6pPr marL="2514600" indent="-228600" defTabSz="4572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charset="0"/>
                <a:ea typeface="Lucida Sans Unicode" charset="0"/>
                <a:cs typeface="Lucida Sans Unicode" charset="0"/>
              </a:defRPr>
            </a:lvl6pPr>
            <a:lvl7pPr marL="2971800" indent="-228600" defTabSz="4572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charset="0"/>
                <a:ea typeface="Lucida Sans Unicode" charset="0"/>
                <a:cs typeface="Lucida Sans Unicode" charset="0"/>
              </a:defRPr>
            </a:lvl7pPr>
            <a:lvl8pPr marL="3429000" indent="-228600" defTabSz="4572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charset="0"/>
                <a:ea typeface="Lucida Sans Unicode" charset="0"/>
                <a:cs typeface="Lucida Sans Unicode" charset="0"/>
              </a:defRPr>
            </a:lvl8pPr>
            <a:lvl9pPr marL="3886200" indent="-228600" defTabSz="4572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charset="0"/>
                <a:ea typeface="Lucida Sans Unicode" charset="0"/>
                <a:cs typeface="Lucida Sans Unicode" charset="0"/>
              </a:defRPr>
            </a:lvl9pPr>
          </a:lstStyle>
          <a:p>
            <a:pPr algn="ctr" eaLnBrk="1" hangingPunct="1">
              <a:buClrTx/>
              <a:buFontTx/>
              <a:buNone/>
            </a:pPr>
            <a:r>
              <a:rPr lang="lv-LV" altLang="ru-RU" sz="4400" b="1">
                <a:solidFill>
                  <a:srgbClr val="000000"/>
                </a:solidFill>
              </a:rPr>
              <a:t>Paldies par uzmanību!</a:t>
            </a:r>
          </a:p>
        </p:txBody>
      </p:sp>
    </p:spTree>
    <p:extLst>
      <p:ext uri="{BB962C8B-B14F-4D97-AF65-F5344CB8AC3E}">
        <p14:creationId xmlns:p14="http://schemas.microsoft.com/office/powerpoint/2010/main" val="6628722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239000" cy="762000"/>
          </a:xfrm>
        </p:spPr>
        <p:txBody>
          <a:bodyPr>
            <a:normAutofit/>
          </a:bodyPr>
          <a:lstStyle/>
          <a:p>
            <a:r>
              <a:rPr lang="lv-LV" sz="3200" dirty="0" smtClean="0"/>
              <a:t>Terminoloģija</a:t>
            </a:r>
            <a:endParaRPr lang="en-US" sz="3200" dirty="0"/>
          </a:p>
        </p:txBody>
      </p:sp>
      <p:sp>
        <p:nvSpPr>
          <p:cNvPr id="3" name="Content Placeholder 2"/>
          <p:cNvSpPr>
            <a:spLocks noGrp="1"/>
          </p:cNvSpPr>
          <p:nvPr>
            <p:ph idx="1"/>
          </p:nvPr>
        </p:nvSpPr>
        <p:spPr>
          <a:xfrm>
            <a:off x="304800" y="990600"/>
            <a:ext cx="7391400" cy="5465136"/>
          </a:xfrm>
        </p:spPr>
        <p:txBody>
          <a:bodyPr>
            <a:normAutofit/>
          </a:bodyPr>
          <a:lstStyle/>
          <a:p>
            <a:r>
              <a:rPr lang="lv-LV" sz="2800" dirty="0" smtClean="0"/>
              <a:t>Tikko dzimis – bērns tūlīt pēc dzimšanas</a:t>
            </a:r>
          </a:p>
          <a:p>
            <a:pPr>
              <a:buNone/>
            </a:pPr>
            <a:endParaRPr lang="en-US" sz="2800" dirty="0" smtClean="0"/>
          </a:p>
          <a:p>
            <a:r>
              <a:rPr lang="lv-LV" sz="2800" dirty="0" smtClean="0"/>
              <a:t>Jaundzimušais – bērns pirmās 4 dzīves nedēļas</a:t>
            </a:r>
          </a:p>
          <a:p>
            <a:pPr>
              <a:buNone/>
            </a:pPr>
            <a:endParaRPr lang="en-US" sz="2800" dirty="0" smtClean="0"/>
          </a:p>
          <a:p>
            <a:r>
              <a:rPr lang="lv-LV" sz="2800" dirty="0" smtClean="0"/>
              <a:t>Zīdainis – bērns līdz 1 gada vecumam</a:t>
            </a:r>
          </a:p>
          <a:p>
            <a:pPr>
              <a:buNone/>
            </a:pPr>
            <a:endParaRPr lang="en-US" sz="2800" dirty="0" smtClean="0"/>
          </a:p>
          <a:p>
            <a:r>
              <a:rPr lang="lv-LV" sz="2800" dirty="0" smtClean="0"/>
              <a:t>Bērns – no 1 gada vecuma līdz pubertātei</a:t>
            </a:r>
          </a:p>
          <a:p>
            <a:pPr>
              <a:buNone/>
            </a:pPr>
            <a:endParaRPr lang="en-US" sz="2800" dirty="0" smtClean="0"/>
          </a:p>
          <a:p>
            <a:r>
              <a:rPr lang="lv-LV" sz="2800" dirty="0" smtClean="0"/>
              <a:t>Jaunieši – bērni no pubertātes vecuma                            (šajā vecuma grupā tiek pielietotas pieaugušo vadlīnijas)</a:t>
            </a:r>
            <a:endParaRPr lang="en-US" sz="2800" dirty="0" smtClean="0"/>
          </a:p>
          <a:p>
            <a:endParaRPr lang="en-US" sz="28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897880" cy="609600"/>
          </a:xfrm>
        </p:spPr>
        <p:txBody>
          <a:bodyPr>
            <a:noAutofit/>
          </a:bodyPr>
          <a:lstStyle/>
          <a:p>
            <a:r>
              <a:rPr lang="lv-LV" sz="3200" dirty="0" err="1" smtClean="0"/>
              <a:t>izDzīvošanas</a:t>
            </a:r>
            <a:r>
              <a:rPr lang="lv-LV" sz="3200" dirty="0" smtClean="0"/>
              <a:t> </a:t>
            </a:r>
            <a:r>
              <a:rPr lang="en-US" sz="3200" dirty="0" err="1" smtClean="0"/>
              <a:t>i</a:t>
            </a:r>
            <a:r>
              <a:rPr lang="lv-LV" sz="3200" dirty="0" smtClean="0"/>
              <a:t>e</a:t>
            </a:r>
            <a:r>
              <a:rPr lang="en-US" sz="3200" dirty="0" smtClean="0"/>
              <a:t>sp</a:t>
            </a:r>
            <a:r>
              <a:rPr lang="lv-LV" sz="3200" dirty="0" err="1" smtClean="0"/>
              <a:t>ējas</a:t>
            </a:r>
            <a:r>
              <a:rPr lang="lv-LV" sz="3200" dirty="0" smtClean="0"/>
              <a:t> </a:t>
            </a:r>
            <a:endParaRPr lang="en-US" sz="3200" dirty="0">
              <a:solidFill>
                <a:srgbClr val="FF0000"/>
              </a:solidFill>
            </a:endParaRPr>
          </a:p>
        </p:txBody>
      </p:sp>
      <p:sp>
        <p:nvSpPr>
          <p:cNvPr id="3" name="Text Placeholder 2"/>
          <p:cNvSpPr>
            <a:spLocks noGrp="1"/>
          </p:cNvSpPr>
          <p:nvPr>
            <p:ph type="body" idx="2"/>
          </p:nvPr>
        </p:nvSpPr>
        <p:spPr>
          <a:xfrm>
            <a:off x="152400" y="914400"/>
            <a:ext cx="7772400" cy="2514600"/>
          </a:xfrm>
        </p:spPr>
        <p:txBody>
          <a:bodyPr>
            <a:normAutofit/>
          </a:bodyPr>
          <a:lstStyle/>
          <a:p>
            <a:pPr marL="342900" indent="-342900"/>
            <a:r>
              <a:rPr lang="lv-LV" sz="2800" dirty="0" smtClean="0"/>
              <a:t>•</a:t>
            </a:r>
            <a:r>
              <a:rPr lang="en-US" sz="2800" dirty="0" smtClean="0"/>
              <a:t> </a:t>
            </a:r>
            <a:r>
              <a:rPr lang="lv-LV" sz="2800" dirty="0" smtClean="0"/>
              <a:t>Agrīni atpazīt problēmu un izsaukt palīdzību –                   lai novērstu sirds apstāšanos</a:t>
            </a:r>
          </a:p>
          <a:p>
            <a:pPr marL="342900" indent="-342900"/>
            <a:r>
              <a:rPr lang="lv-LV" sz="2800" dirty="0" smtClean="0"/>
              <a:t>•</a:t>
            </a:r>
            <a:r>
              <a:rPr lang="en-US" sz="2800" dirty="0" smtClean="0"/>
              <a:t> </a:t>
            </a:r>
            <a:r>
              <a:rPr lang="lv-LV" sz="2800" dirty="0" smtClean="0"/>
              <a:t>Agrīna KPR – lai iegūtu laiku</a:t>
            </a:r>
          </a:p>
          <a:p>
            <a:pPr marL="342900" indent="-342900"/>
            <a:r>
              <a:rPr lang="lv-LV" sz="2800" dirty="0" smtClean="0"/>
              <a:t>•</a:t>
            </a:r>
            <a:r>
              <a:rPr lang="en-US" sz="2800" dirty="0" smtClean="0"/>
              <a:t> </a:t>
            </a:r>
            <a:r>
              <a:rPr lang="lv-LV" sz="2800" dirty="0" smtClean="0"/>
              <a:t>Agrīna defibrilācija – lai atjaunotu sirdsdarbību</a:t>
            </a:r>
          </a:p>
          <a:p>
            <a:pPr marL="342900" indent="-342900"/>
            <a:r>
              <a:rPr lang="lv-LV" sz="2800" dirty="0" smtClean="0"/>
              <a:t>•</a:t>
            </a:r>
            <a:r>
              <a:rPr lang="en-US" sz="2800" dirty="0" smtClean="0"/>
              <a:t> </a:t>
            </a:r>
            <a:r>
              <a:rPr lang="lv-LV" sz="2800" dirty="0" smtClean="0"/>
              <a:t>Pēc reanimācijas aprūpe – lai atgūtu dzīves kvalitāti</a:t>
            </a:r>
            <a:endParaRPr lang="en-US" sz="2800" dirty="0"/>
          </a:p>
        </p:txBody>
      </p:sp>
      <p:pic>
        <p:nvPicPr>
          <p:cNvPr id="5" name="Picture 2"/>
          <p:cNvPicPr>
            <a:picLocks noGrp="1" noChangeAspect="1" noChangeArrowheads="1"/>
          </p:cNvPicPr>
          <p:nvPr>
            <p:ph sz="half" idx="1"/>
          </p:nvPr>
        </p:nvPicPr>
        <p:blipFill>
          <a:blip r:embed="rId2" cstate="print"/>
          <a:srcRect/>
          <a:stretch>
            <a:fillRect/>
          </a:stretch>
        </p:blipFill>
        <p:spPr bwMode="auto">
          <a:xfrm>
            <a:off x="533400" y="3505200"/>
            <a:ext cx="7239000" cy="306327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Text Box 1"/>
          <p:cNvSpPr txBox="1">
            <a:spLocks noChangeArrowheads="1"/>
          </p:cNvSpPr>
          <p:nvPr/>
        </p:nvSpPr>
        <p:spPr bwMode="auto">
          <a:xfrm>
            <a:off x="107950" y="1268413"/>
            <a:ext cx="8928100" cy="4857750"/>
          </a:xfrm>
          <a:prstGeom prst="rect">
            <a:avLst/>
          </a:prstGeom>
          <a:noFill/>
          <a:ln w="9525" cap="flat">
            <a:noFill/>
            <a:round/>
            <a:headEnd/>
            <a:tailEnd/>
          </a:ln>
          <a:effectLst/>
        </p:spPr>
        <p:txBody>
          <a:bodyPr/>
          <a:lstStyle>
            <a:lvl1pPr marL="342900" indent="-341313" eaLnBrk="0" hangingPunct="0">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defRPr>
                <a:solidFill>
                  <a:schemeClr val="bg1"/>
                </a:solidFill>
                <a:latin typeface="Calibri" charset="0"/>
                <a:ea typeface="Lucida Sans Unicode" charset="0"/>
                <a:cs typeface="Lucida Sans Unicode" charset="0"/>
              </a:defRPr>
            </a:lvl1pPr>
            <a:lvl2pPr eaLnBrk="0" hangingPunct="0">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defRPr>
                <a:solidFill>
                  <a:schemeClr val="bg1"/>
                </a:solidFill>
                <a:latin typeface="Calibri" charset="0"/>
                <a:ea typeface="Lucida Sans Unicode" charset="0"/>
                <a:cs typeface="Lucida Sans Unicode" charset="0"/>
              </a:defRPr>
            </a:lvl2pPr>
            <a:lvl3pPr eaLnBrk="0" hangingPunct="0">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defRPr>
                <a:solidFill>
                  <a:schemeClr val="bg1"/>
                </a:solidFill>
                <a:latin typeface="Calibri" charset="0"/>
                <a:ea typeface="Lucida Sans Unicode" charset="0"/>
                <a:cs typeface="Lucida Sans Unicode" charset="0"/>
              </a:defRPr>
            </a:lvl3pPr>
            <a:lvl4pPr eaLnBrk="0" hangingPunct="0">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defRPr>
                <a:solidFill>
                  <a:schemeClr val="bg1"/>
                </a:solidFill>
                <a:latin typeface="Calibri" charset="0"/>
                <a:ea typeface="Lucida Sans Unicode" charset="0"/>
                <a:cs typeface="Lucida Sans Unicode" charset="0"/>
              </a:defRPr>
            </a:lvl4pPr>
            <a:lvl5pPr eaLnBrk="0" hangingPunct="0">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defRPr>
                <a:solidFill>
                  <a:schemeClr val="bg1"/>
                </a:solidFill>
                <a:latin typeface="Calibri" charset="0"/>
                <a:ea typeface="Lucida Sans Unicode" charset="0"/>
                <a:cs typeface="Lucida Sans Unicode" charset="0"/>
              </a:defRPr>
            </a:lvl5pPr>
            <a:lvl6pPr marL="2514600" indent="-228600" defTabSz="457200" eaLnBrk="0" fontAlgn="base" hangingPunct="0">
              <a:spcBef>
                <a:spcPct val="0"/>
              </a:spcBef>
              <a:spcAft>
                <a:spcPct val="0"/>
              </a:spcAft>
              <a:buClr>
                <a:srgbClr val="000000"/>
              </a:buClr>
              <a:buSzPct val="100000"/>
              <a:buFont typeface="Times New Roman" charset="0"/>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defRPr>
                <a:solidFill>
                  <a:schemeClr val="bg1"/>
                </a:solidFill>
                <a:latin typeface="Calibri" charset="0"/>
                <a:ea typeface="Lucida Sans Unicode" charset="0"/>
                <a:cs typeface="Lucida Sans Unicode" charset="0"/>
              </a:defRPr>
            </a:lvl6pPr>
            <a:lvl7pPr marL="2971800" indent="-228600" defTabSz="457200" eaLnBrk="0" fontAlgn="base" hangingPunct="0">
              <a:spcBef>
                <a:spcPct val="0"/>
              </a:spcBef>
              <a:spcAft>
                <a:spcPct val="0"/>
              </a:spcAft>
              <a:buClr>
                <a:srgbClr val="000000"/>
              </a:buClr>
              <a:buSzPct val="100000"/>
              <a:buFont typeface="Times New Roman" charset="0"/>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defRPr>
                <a:solidFill>
                  <a:schemeClr val="bg1"/>
                </a:solidFill>
                <a:latin typeface="Calibri" charset="0"/>
                <a:ea typeface="Lucida Sans Unicode" charset="0"/>
                <a:cs typeface="Lucida Sans Unicode" charset="0"/>
              </a:defRPr>
            </a:lvl7pPr>
            <a:lvl8pPr marL="3429000" indent="-228600" defTabSz="457200" eaLnBrk="0" fontAlgn="base" hangingPunct="0">
              <a:spcBef>
                <a:spcPct val="0"/>
              </a:spcBef>
              <a:spcAft>
                <a:spcPct val="0"/>
              </a:spcAft>
              <a:buClr>
                <a:srgbClr val="000000"/>
              </a:buClr>
              <a:buSzPct val="100000"/>
              <a:buFont typeface="Times New Roman" charset="0"/>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defRPr>
                <a:solidFill>
                  <a:schemeClr val="bg1"/>
                </a:solidFill>
                <a:latin typeface="Calibri" charset="0"/>
                <a:ea typeface="Lucida Sans Unicode" charset="0"/>
                <a:cs typeface="Lucida Sans Unicode" charset="0"/>
              </a:defRPr>
            </a:lvl8pPr>
            <a:lvl9pPr marL="3886200" indent="-228600" defTabSz="457200" eaLnBrk="0" fontAlgn="base" hangingPunct="0">
              <a:spcBef>
                <a:spcPct val="0"/>
              </a:spcBef>
              <a:spcAft>
                <a:spcPct val="0"/>
              </a:spcAft>
              <a:buClr>
                <a:srgbClr val="000000"/>
              </a:buClr>
              <a:buSzPct val="100000"/>
              <a:buFont typeface="Times New Roman" charset="0"/>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defRPr>
                <a:solidFill>
                  <a:schemeClr val="bg1"/>
                </a:solidFill>
                <a:latin typeface="Calibri" charset="0"/>
                <a:ea typeface="Lucida Sans Unicode" charset="0"/>
                <a:cs typeface="Lucida Sans Unicode" charset="0"/>
              </a:defRPr>
            </a:lvl9pPr>
          </a:lstStyle>
          <a:p>
            <a:pPr eaLnBrk="1" hangingPunct="1">
              <a:spcBef>
                <a:spcPts val="800"/>
              </a:spcBef>
              <a:buClrTx/>
              <a:buFontTx/>
              <a:buNone/>
            </a:pPr>
            <a:r>
              <a:rPr lang="lv-LV" altLang="ru-RU" sz="1600">
                <a:solidFill>
                  <a:schemeClr val="tx1"/>
                </a:solidFill>
              </a:rPr>
              <a:t>	</a:t>
            </a:r>
            <a:r>
              <a:rPr lang="lv-LV" altLang="ru-RU">
                <a:solidFill>
                  <a:schemeClr val="tx1"/>
                </a:solidFill>
              </a:rPr>
              <a:t>Situācija, kas prasa nekavējošu reaģēšanu un/vai reanimācijas pasākumu uzsākšanu pacienta vai slimnīcas apmeklētāja dzīvības glābšanai. </a:t>
            </a:r>
          </a:p>
          <a:p>
            <a:pPr eaLnBrk="1" hangingPunct="1">
              <a:buClrTx/>
              <a:buFontTx/>
              <a:buNone/>
            </a:pPr>
            <a:r>
              <a:rPr lang="lv-LV" altLang="ru-RU">
                <a:solidFill>
                  <a:schemeClr val="tx1"/>
                </a:solidFill>
              </a:rPr>
              <a:t>	</a:t>
            </a:r>
            <a:r>
              <a:rPr lang="lv-LV" altLang="ru-RU" b="1">
                <a:solidFill>
                  <a:schemeClr val="tx1"/>
                </a:solidFill>
              </a:rPr>
              <a:t>Zvani – no stacionārā tālruņa: 2371 vai 4430; no mobilā tālruņa: 25606060</a:t>
            </a:r>
          </a:p>
        </p:txBody>
      </p:sp>
      <p:sp>
        <p:nvSpPr>
          <p:cNvPr id="8195" name="Text Box 2"/>
          <p:cNvSpPr txBox="1">
            <a:spLocks noChangeArrowheads="1"/>
          </p:cNvSpPr>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charset="0"/>
                <a:ea typeface="Lucida Sans Unicode" charset="0"/>
                <a:cs typeface="Lucida Sans Unicode"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charset="0"/>
                <a:ea typeface="Lucida Sans Unicode" charset="0"/>
                <a:cs typeface="Lucida Sans Unicode"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charset="0"/>
                <a:ea typeface="Lucida Sans Unicode" charset="0"/>
                <a:cs typeface="Lucida Sans Unicode"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charset="0"/>
                <a:ea typeface="Lucida Sans Unicode" charset="0"/>
                <a:cs typeface="Lucida Sans Unicode"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charset="0"/>
                <a:ea typeface="Lucida Sans Unicode" charset="0"/>
                <a:cs typeface="Lucida Sans Unicode" charset="0"/>
              </a:defRPr>
            </a:lvl5pPr>
            <a:lvl6pPr marL="2514600" indent="-228600" defTabSz="4572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charset="0"/>
                <a:ea typeface="Lucida Sans Unicode" charset="0"/>
                <a:cs typeface="Lucida Sans Unicode" charset="0"/>
              </a:defRPr>
            </a:lvl6pPr>
            <a:lvl7pPr marL="2971800" indent="-228600" defTabSz="4572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charset="0"/>
                <a:ea typeface="Lucida Sans Unicode" charset="0"/>
                <a:cs typeface="Lucida Sans Unicode" charset="0"/>
              </a:defRPr>
            </a:lvl7pPr>
            <a:lvl8pPr marL="3429000" indent="-228600" defTabSz="4572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charset="0"/>
                <a:ea typeface="Lucida Sans Unicode" charset="0"/>
                <a:cs typeface="Lucida Sans Unicode" charset="0"/>
              </a:defRPr>
            </a:lvl8pPr>
            <a:lvl9pPr marL="3886200" indent="-228600" defTabSz="457200"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charset="0"/>
                <a:ea typeface="Lucida Sans Unicode" charset="0"/>
                <a:cs typeface="Lucida Sans Unicode" charset="0"/>
              </a:defRPr>
            </a:lvl9pPr>
          </a:lstStyle>
          <a:p>
            <a:pPr algn="ctr" eaLnBrk="1" hangingPunct="1">
              <a:buClrTx/>
              <a:buFontTx/>
              <a:buNone/>
            </a:pPr>
            <a:r>
              <a:rPr lang="lv-LV" altLang="ru-RU" sz="4400" b="1">
                <a:solidFill>
                  <a:srgbClr val="000000"/>
                </a:solidFill>
              </a:rPr>
              <a:t>“Zilais kods”</a:t>
            </a:r>
          </a:p>
        </p:txBody>
      </p:sp>
      <p:graphicFrame>
        <p:nvGraphicFramePr>
          <p:cNvPr id="4" name="Table 3"/>
          <p:cNvGraphicFramePr>
            <a:graphicFrameLocks noGrp="1"/>
          </p:cNvGraphicFramePr>
          <p:nvPr/>
        </p:nvGraphicFramePr>
        <p:xfrm>
          <a:off x="107950" y="2349500"/>
          <a:ext cx="8928100" cy="4087813"/>
        </p:xfrm>
        <a:graphic>
          <a:graphicData uri="http://schemas.openxmlformats.org/drawingml/2006/table">
            <a:tbl>
              <a:tblPr/>
              <a:tblGrid>
                <a:gridCol w="4464050"/>
                <a:gridCol w="4464050"/>
              </a:tblGrid>
              <a:tr h="469900">
                <a:tc>
                  <a:txBody>
                    <a:bodyPr/>
                    <a:lstStyle>
                      <a:lvl1pPr eaLnBrk="0" hangingPunct="0">
                        <a:spcBef>
                          <a:spcPts val="800"/>
                        </a:spcBef>
                        <a:defRPr sz="2800">
                          <a:solidFill>
                            <a:srgbClr val="000000"/>
                          </a:solidFill>
                          <a:latin typeface="Calibri" charset="0"/>
                          <a:ea typeface="Lucida Sans Unicode" charset="0"/>
                          <a:cs typeface="Lucida Sans Unicode" charset="0"/>
                        </a:defRPr>
                      </a:lvl1pPr>
                      <a:lvl2pPr eaLnBrk="0" hangingPunct="0">
                        <a:spcBef>
                          <a:spcPts val="700"/>
                        </a:spcBef>
                        <a:defRPr sz="2400">
                          <a:solidFill>
                            <a:srgbClr val="000000"/>
                          </a:solidFill>
                          <a:latin typeface="Calibri" charset="0"/>
                          <a:ea typeface="Lucida Sans Unicode" charset="0"/>
                          <a:cs typeface="Lucida Sans Unicode" charset="0"/>
                        </a:defRPr>
                      </a:lvl2pPr>
                      <a:lvl3pPr eaLnBrk="0" hangingPunct="0">
                        <a:spcBef>
                          <a:spcPts val="600"/>
                        </a:spcBef>
                        <a:defRPr sz="2000">
                          <a:solidFill>
                            <a:srgbClr val="000000"/>
                          </a:solidFill>
                          <a:latin typeface="Calibri" charset="0"/>
                          <a:ea typeface="Lucida Sans Unicode" charset="0"/>
                          <a:cs typeface="Lucida Sans Unicode" charset="0"/>
                        </a:defRPr>
                      </a:lvl3pPr>
                      <a:lvl4pPr eaLnBrk="0" hangingPunct="0">
                        <a:spcBef>
                          <a:spcPts val="500"/>
                        </a:spcBef>
                        <a:defRPr>
                          <a:solidFill>
                            <a:srgbClr val="000000"/>
                          </a:solidFill>
                          <a:latin typeface="Calibri" charset="0"/>
                          <a:ea typeface="Lucida Sans Unicode" charset="0"/>
                          <a:cs typeface="Lucida Sans Unicode" charset="0"/>
                        </a:defRPr>
                      </a:lvl4pPr>
                      <a:lvl5pPr eaLnBrk="0" hangingPunct="0">
                        <a:spcBef>
                          <a:spcPts val="500"/>
                        </a:spcBef>
                        <a:defRPr>
                          <a:solidFill>
                            <a:srgbClr val="000000"/>
                          </a:solidFill>
                          <a:latin typeface="Calibri" charset="0"/>
                          <a:ea typeface="Lucida Sans Unicode" charset="0"/>
                          <a:cs typeface="Lucida Sans Unicode" charset="0"/>
                        </a:defRPr>
                      </a:lvl5pPr>
                      <a:lvl6pPr marL="2514600" indent="-228600" eaLnBrk="0" fontAlgn="base" hangingPunct="0">
                        <a:spcBef>
                          <a:spcPts val="500"/>
                        </a:spcBef>
                        <a:spcAft>
                          <a:spcPct val="0"/>
                        </a:spcAft>
                        <a:buClr>
                          <a:srgbClr val="000000"/>
                        </a:buClr>
                        <a:buSzPct val="100000"/>
                        <a:buFont typeface="Times New Roman" charset="0"/>
                        <a:defRPr>
                          <a:solidFill>
                            <a:srgbClr val="000000"/>
                          </a:solidFill>
                          <a:latin typeface="Calibri" charset="0"/>
                          <a:ea typeface="Lucida Sans Unicode" charset="0"/>
                          <a:cs typeface="Lucida Sans Unicode" charset="0"/>
                        </a:defRPr>
                      </a:lvl6pPr>
                      <a:lvl7pPr marL="2971800" indent="-228600" eaLnBrk="0" fontAlgn="base" hangingPunct="0">
                        <a:spcBef>
                          <a:spcPts val="500"/>
                        </a:spcBef>
                        <a:spcAft>
                          <a:spcPct val="0"/>
                        </a:spcAft>
                        <a:buClr>
                          <a:srgbClr val="000000"/>
                        </a:buClr>
                        <a:buSzPct val="100000"/>
                        <a:buFont typeface="Times New Roman" charset="0"/>
                        <a:defRPr>
                          <a:solidFill>
                            <a:srgbClr val="000000"/>
                          </a:solidFill>
                          <a:latin typeface="Calibri" charset="0"/>
                          <a:ea typeface="Lucida Sans Unicode" charset="0"/>
                          <a:cs typeface="Lucida Sans Unicode" charset="0"/>
                        </a:defRPr>
                      </a:lvl7pPr>
                      <a:lvl8pPr marL="3429000" indent="-228600" eaLnBrk="0" fontAlgn="base" hangingPunct="0">
                        <a:spcBef>
                          <a:spcPts val="500"/>
                        </a:spcBef>
                        <a:spcAft>
                          <a:spcPct val="0"/>
                        </a:spcAft>
                        <a:buClr>
                          <a:srgbClr val="000000"/>
                        </a:buClr>
                        <a:buSzPct val="100000"/>
                        <a:buFont typeface="Times New Roman" charset="0"/>
                        <a:defRPr>
                          <a:solidFill>
                            <a:srgbClr val="000000"/>
                          </a:solidFill>
                          <a:latin typeface="Calibri" charset="0"/>
                          <a:ea typeface="Lucida Sans Unicode" charset="0"/>
                          <a:cs typeface="Lucida Sans Unicode" charset="0"/>
                        </a:defRPr>
                      </a:lvl8pPr>
                      <a:lvl9pPr marL="3886200" indent="-228600" eaLnBrk="0" fontAlgn="base" hangingPunct="0">
                        <a:spcBef>
                          <a:spcPts val="500"/>
                        </a:spcBef>
                        <a:spcAft>
                          <a:spcPct val="0"/>
                        </a:spcAft>
                        <a:buClr>
                          <a:srgbClr val="000000"/>
                        </a:buClr>
                        <a:buSzPct val="100000"/>
                        <a:buFont typeface="Times New Roman" charset="0"/>
                        <a:defRPr>
                          <a:solidFill>
                            <a:srgbClr val="000000"/>
                          </a:solidFill>
                          <a:latin typeface="Calibri" charset="0"/>
                          <a:ea typeface="Lucida Sans Unicode" charset="0"/>
                          <a:cs typeface="Lucida Sans Unicode"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lv-LV" altLang="ru-RU" sz="1800" b="1" i="0" u="none" strike="noStrike" cap="none" normalizeH="0" baseline="0">
                          <a:ln>
                            <a:noFill/>
                          </a:ln>
                          <a:solidFill>
                            <a:srgbClr val="FFFFFF"/>
                          </a:solidFill>
                          <a:effectLst/>
                          <a:latin typeface="Calibri" charset="0"/>
                          <a:ea typeface="Lucida Sans Unicode" charset="0"/>
                          <a:cs typeface="Lucida Sans Unicode" charset="0"/>
                        </a:rPr>
                        <a:t>Sarunas struktūra</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eaLnBrk="0" hangingPunct="0">
                        <a:spcBef>
                          <a:spcPts val="800"/>
                        </a:spcBef>
                        <a:defRPr sz="2800">
                          <a:solidFill>
                            <a:srgbClr val="000000"/>
                          </a:solidFill>
                          <a:latin typeface="Calibri" charset="0"/>
                          <a:ea typeface="Lucida Sans Unicode" charset="0"/>
                          <a:cs typeface="Lucida Sans Unicode" charset="0"/>
                        </a:defRPr>
                      </a:lvl1pPr>
                      <a:lvl2pPr eaLnBrk="0" hangingPunct="0">
                        <a:spcBef>
                          <a:spcPts val="700"/>
                        </a:spcBef>
                        <a:defRPr sz="2400">
                          <a:solidFill>
                            <a:srgbClr val="000000"/>
                          </a:solidFill>
                          <a:latin typeface="Calibri" charset="0"/>
                          <a:ea typeface="Lucida Sans Unicode" charset="0"/>
                          <a:cs typeface="Lucida Sans Unicode" charset="0"/>
                        </a:defRPr>
                      </a:lvl2pPr>
                      <a:lvl3pPr eaLnBrk="0" hangingPunct="0">
                        <a:spcBef>
                          <a:spcPts val="600"/>
                        </a:spcBef>
                        <a:defRPr sz="2000">
                          <a:solidFill>
                            <a:srgbClr val="000000"/>
                          </a:solidFill>
                          <a:latin typeface="Calibri" charset="0"/>
                          <a:ea typeface="Lucida Sans Unicode" charset="0"/>
                          <a:cs typeface="Lucida Sans Unicode" charset="0"/>
                        </a:defRPr>
                      </a:lvl3pPr>
                      <a:lvl4pPr eaLnBrk="0" hangingPunct="0">
                        <a:spcBef>
                          <a:spcPts val="500"/>
                        </a:spcBef>
                        <a:defRPr>
                          <a:solidFill>
                            <a:srgbClr val="000000"/>
                          </a:solidFill>
                          <a:latin typeface="Calibri" charset="0"/>
                          <a:ea typeface="Lucida Sans Unicode" charset="0"/>
                          <a:cs typeface="Lucida Sans Unicode" charset="0"/>
                        </a:defRPr>
                      </a:lvl4pPr>
                      <a:lvl5pPr eaLnBrk="0" hangingPunct="0">
                        <a:spcBef>
                          <a:spcPts val="500"/>
                        </a:spcBef>
                        <a:defRPr>
                          <a:solidFill>
                            <a:srgbClr val="000000"/>
                          </a:solidFill>
                          <a:latin typeface="Calibri" charset="0"/>
                          <a:ea typeface="Lucida Sans Unicode" charset="0"/>
                          <a:cs typeface="Lucida Sans Unicode" charset="0"/>
                        </a:defRPr>
                      </a:lvl5pPr>
                      <a:lvl6pPr marL="2514600" indent="-228600" eaLnBrk="0" fontAlgn="base" hangingPunct="0">
                        <a:spcBef>
                          <a:spcPts val="500"/>
                        </a:spcBef>
                        <a:spcAft>
                          <a:spcPct val="0"/>
                        </a:spcAft>
                        <a:buClr>
                          <a:srgbClr val="000000"/>
                        </a:buClr>
                        <a:buSzPct val="100000"/>
                        <a:buFont typeface="Times New Roman" charset="0"/>
                        <a:defRPr>
                          <a:solidFill>
                            <a:srgbClr val="000000"/>
                          </a:solidFill>
                          <a:latin typeface="Calibri" charset="0"/>
                          <a:ea typeface="Lucida Sans Unicode" charset="0"/>
                          <a:cs typeface="Lucida Sans Unicode" charset="0"/>
                        </a:defRPr>
                      </a:lvl6pPr>
                      <a:lvl7pPr marL="2971800" indent="-228600" eaLnBrk="0" fontAlgn="base" hangingPunct="0">
                        <a:spcBef>
                          <a:spcPts val="500"/>
                        </a:spcBef>
                        <a:spcAft>
                          <a:spcPct val="0"/>
                        </a:spcAft>
                        <a:buClr>
                          <a:srgbClr val="000000"/>
                        </a:buClr>
                        <a:buSzPct val="100000"/>
                        <a:buFont typeface="Times New Roman" charset="0"/>
                        <a:defRPr>
                          <a:solidFill>
                            <a:srgbClr val="000000"/>
                          </a:solidFill>
                          <a:latin typeface="Calibri" charset="0"/>
                          <a:ea typeface="Lucida Sans Unicode" charset="0"/>
                          <a:cs typeface="Lucida Sans Unicode" charset="0"/>
                        </a:defRPr>
                      </a:lvl7pPr>
                      <a:lvl8pPr marL="3429000" indent="-228600" eaLnBrk="0" fontAlgn="base" hangingPunct="0">
                        <a:spcBef>
                          <a:spcPts val="500"/>
                        </a:spcBef>
                        <a:spcAft>
                          <a:spcPct val="0"/>
                        </a:spcAft>
                        <a:buClr>
                          <a:srgbClr val="000000"/>
                        </a:buClr>
                        <a:buSzPct val="100000"/>
                        <a:buFont typeface="Times New Roman" charset="0"/>
                        <a:defRPr>
                          <a:solidFill>
                            <a:srgbClr val="000000"/>
                          </a:solidFill>
                          <a:latin typeface="Calibri" charset="0"/>
                          <a:ea typeface="Lucida Sans Unicode" charset="0"/>
                          <a:cs typeface="Lucida Sans Unicode" charset="0"/>
                        </a:defRPr>
                      </a:lvl8pPr>
                      <a:lvl9pPr marL="3886200" indent="-228600" eaLnBrk="0" fontAlgn="base" hangingPunct="0">
                        <a:spcBef>
                          <a:spcPts val="500"/>
                        </a:spcBef>
                        <a:spcAft>
                          <a:spcPct val="0"/>
                        </a:spcAft>
                        <a:buClr>
                          <a:srgbClr val="000000"/>
                        </a:buClr>
                        <a:buSzPct val="100000"/>
                        <a:buFont typeface="Times New Roman" charset="0"/>
                        <a:defRPr>
                          <a:solidFill>
                            <a:srgbClr val="000000"/>
                          </a:solidFill>
                          <a:latin typeface="Calibri" charset="0"/>
                          <a:ea typeface="Lucida Sans Unicode" charset="0"/>
                          <a:cs typeface="Lucida Sans Unicode"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lv-LV" altLang="ru-RU" sz="1800" b="1" i="0" u="none" strike="noStrike" cap="none" normalizeH="0" baseline="0">
                          <a:ln>
                            <a:noFill/>
                          </a:ln>
                          <a:solidFill>
                            <a:srgbClr val="FFFFFF"/>
                          </a:solidFill>
                          <a:effectLst/>
                          <a:latin typeface="Calibri" charset="0"/>
                          <a:ea typeface="Lucida Sans Unicode" charset="0"/>
                          <a:cs typeface="Lucida Sans Unicode" charset="0"/>
                        </a:rPr>
                        <a:t>Piemērs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777875">
                <a:tc>
                  <a:txBody>
                    <a:bodyPr/>
                    <a:lstStyle>
                      <a:lvl1pPr eaLnBrk="0" hangingPunct="0">
                        <a:spcBef>
                          <a:spcPts val="800"/>
                        </a:spcBef>
                        <a:defRPr sz="2800">
                          <a:solidFill>
                            <a:srgbClr val="000000"/>
                          </a:solidFill>
                          <a:latin typeface="Calibri" charset="0"/>
                          <a:ea typeface="Lucida Sans Unicode" charset="0"/>
                          <a:cs typeface="Lucida Sans Unicode" charset="0"/>
                        </a:defRPr>
                      </a:lvl1pPr>
                      <a:lvl2pPr eaLnBrk="0" hangingPunct="0">
                        <a:spcBef>
                          <a:spcPts val="700"/>
                        </a:spcBef>
                        <a:defRPr sz="2400">
                          <a:solidFill>
                            <a:srgbClr val="000000"/>
                          </a:solidFill>
                          <a:latin typeface="Calibri" charset="0"/>
                          <a:ea typeface="Lucida Sans Unicode" charset="0"/>
                          <a:cs typeface="Lucida Sans Unicode" charset="0"/>
                        </a:defRPr>
                      </a:lvl2pPr>
                      <a:lvl3pPr eaLnBrk="0" hangingPunct="0">
                        <a:spcBef>
                          <a:spcPts val="600"/>
                        </a:spcBef>
                        <a:defRPr sz="2000">
                          <a:solidFill>
                            <a:srgbClr val="000000"/>
                          </a:solidFill>
                          <a:latin typeface="Calibri" charset="0"/>
                          <a:ea typeface="Lucida Sans Unicode" charset="0"/>
                          <a:cs typeface="Lucida Sans Unicode" charset="0"/>
                        </a:defRPr>
                      </a:lvl3pPr>
                      <a:lvl4pPr eaLnBrk="0" hangingPunct="0">
                        <a:spcBef>
                          <a:spcPts val="500"/>
                        </a:spcBef>
                        <a:defRPr>
                          <a:solidFill>
                            <a:srgbClr val="000000"/>
                          </a:solidFill>
                          <a:latin typeface="Calibri" charset="0"/>
                          <a:ea typeface="Lucida Sans Unicode" charset="0"/>
                          <a:cs typeface="Lucida Sans Unicode" charset="0"/>
                        </a:defRPr>
                      </a:lvl4pPr>
                      <a:lvl5pPr eaLnBrk="0" hangingPunct="0">
                        <a:spcBef>
                          <a:spcPts val="500"/>
                        </a:spcBef>
                        <a:defRPr>
                          <a:solidFill>
                            <a:srgbClr val="000000"/>
                          </a:solidFill>
                          <a:latin typeface="Calibri" charset="0"/>
                          <a:ea typeface="Lucida Sans Unicode" charset="0"/>
                          <a:cs typeface="Lucida Sans Unicode" charset="0"/>
                        </a:defRPr>
                      </a:lvl5pPr>
                      <a:lvl6pPr marL="2514600" indent="-228600" eaLnBrk="0" fontAlgn="base" hangingPunct="0">
                        <a:spcBef>
                          <a:spcPts val="500"/>
                        </a:spcBef>
                        <a:spcAft>
                          <a:spcPct val="0"/>
                        </a:spcAft>
                        <a:buClr>
                          <a:srgbClr val="000000"/>
                        </a:buClr>
                        <a:buSzPct val="100000"/>
                        <a:buFont typeface="Times New Roman" charset="0"/>
                        <a:defRPr>
                          <a:solidFill>
                            <a:srgbClr val="000000"/>
                          </a:solidFill>
                          <a:latin typeface="Calibri" charset="0"/>
                          <a:ea typeface="Lucida Sans Unicode" charset="0"/>
                          <a:cs typeface="Lucida Sans Unicode" charset="0"/>
                        </a:defRPr>
                      </a:lvl6pPr>
                      <a:lvl7pPr marL="2971800" indent="-228600" eaLnBrk="0" fontAlgn="base" hangingPunct="0">
                        <a:spcBef>
                          <a:spcPts val="500"/>
                        </a:spcBef>
                        <a:spcAft>
                          <a:spcPct val="0"/>
                        </a:spcAft>
                        <a:buClr>
                          <a:srgbClr val="000000"/>
                        </a:buClr>
                        <a:buSzPct val="100000"/>
                        <a:buFont typeface="Times New Roman" charset="0"/>
                        <a:defRPr>
                          <a:solidFill>
                            <a:srgbClr val="000000"/>
                          </a:solidFill>
                          <a:latin typeface="Calibri" charset="0"/>
                          <a:ea typeface="Lucida Sans Unicode" charset="0"/>
                          <a:cs typeface="Lucida Sans Unicode" charset="0"/>
                        </a:defRPr>
                      </a:lvl7pPr>
                      <a:lvl8pPr marL="3429000" indent="-228600" eaLnBrk="0" fontAlgn="base" hangingPunct="0">
                        <a:spcBef>
                          <a:spcPts val="500"/>
                        </a:spcBef>
                        <a:spcAft>
                          <a:spcPct val="0"/>
                        </a:spcAft>
                        <a:buClr>
                          <a:srgbClr val="000000"/>
                        </a:buClr>
                        <a:buSzPct val="100000"/>
                        <a:buFont typeface="Times New Roman" charset="0"/>
                        <a:defRPr>
                          <a:solidFill>
                            <a:srgbClr val="000000"/>
                          </a:solidFill>
                          <a:latin typeface="Calibri" charset="0"/>
                          <a:ea typeface="Lucida Sans Unicode" charset="0"/>
                          <a:cs typeface="Lucida Sans Unicode" charset="0"/>
                        </a:defRPr>
                      </a:lvl8pPr>
                      <a:lvl9pPr marL="3886200" indent="-228600" eaLnBrk="0" fontAlgn="base" hangingPunct="0">
                        <a:spcBef>
                          <a:spcPts val="500"/>
                        </a:spcBef>
                        <a:spcAft>
                          <a:spcPct val="0"/>
                        </a:spcAft>
                        <a:buClr>
                          <a:srgbClr val="000000"/>
                        </a:buClr>
                        <a:buSzPct val="100000"/>
                        <a:buFont typeface="Times New Roman" charset="0"/>
                        <a:defRPr>
                          <a:solidFill>
                            <a:srgbClr val="000000"/>
                          </a:solidFill>
                          <a:latin typeface="Calibri" charset="0"/>
                          <a:ea typeface="Lucida Sans Unicode" charset="0"/>
                          <a:cs typeface="Lucida Sans Unicode"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lv-LV" altLang="ru-RU" sz="1800" b="0" i="0" u="none" strike="noStrike" cap="none" normalizeH="0" baseline="0">
                          <a:ln>
                            <a:noFill/>
                          </a:ln>
                          <a:solidFill>
                            <a:srgbClr val="000000"/>
                          </a:solidFill>
                          <a:effectLst/>
                          <a:latin typeface="Calibri" charset="0"/>
                          <a:ea typeface="Lucida Sans Unicode" charset="0"/>
                          <a:cs typeface="Lucida Sans Unicode" charset="0"/>
                        </a:rPr>
                        <a:t>Zvanītājs sagaida atbildi – intensīvās terapijas darbinieks nosauc savu amatu un vārdu</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lvl1pPr eaLnBrk="0" hangingPunct="0">
                        <a:spcBef>
                          <a:spcPts val="800"/>
                        </a:spcBef>
                        <a:defRPr sz="2800">
                          <a:solidFill>
                            <a:srgbClr val="000000"/>
                          </a:solidFill>
                          <a:latin typeface="Calibri" charset="0"/>
                          <a:ea typeface="Lucida Sans Unicode" charset="0"/>
                          <a:cs typeface="Lucida Sans Unicode" charset="0"/>
                        </a:defRPr>
                      </a:lvl1pPr>
                      <a:lvl2pPr eaLnBrk="0" hangingPunct="0">
                        <a:spcBef>
                          <a:spcPts val="700"/>
                        </a:spcBef>
                        <a:defRPr sz="2400">
                          <a:solidFill>
                            <a:srgbClr val="000000"/>
                          </a:solidFill>
                          <a:latin typeface="Calibri" charset="0"/>
                          <a:ea typeface="Lucida Sans Unicode" charset="0"/>
                          <a:cs typeface="Lucida Sans Unicode" charset="0"/>
                        </a:defRPr>
                      </a:lvl2pPr>
                      <a:lvl3pPr eaLnBrk="0" hangingPunct="0">
                        <a:spcBef>
                          <a:spcPts val="600"/>
                        </a:spcBef>
                        <a:defRPr sz="2000">
                          <a:solidFill>
                            <a:srgbClr val="000000"/>
                          </a:solidFill>
                          <a:latin typeface="Calibri" charset="0"/>
                          <a:ea typeface="Lucida Sans Unicode" charset="0"/>
                          <a:cs typeface="Lucida Sans Unicode" charset="0"/>
                        </a:defRPr>
                      </a:lvl3pPr>
                      <a:lvl4pPr eaLnBrk="0" hangingPunct="0">
                        <a:spcBef>
                          <a:spcPts val="500"/>
                        </a:spcBef>
                        <a:defRPr>
                          <a:solidFill>
                            <a:srgbClr val="000000"/>
                          </a:solidFill>
                          <a:latin typeface="Calibri" charset="0"/>
                          <a:ea typeface="Lucida Sans Unicode" charset="0"/>
                          <a:cs typeface="Lucida Sans Unicode" charset="0"/>
                        </a:defRPr>
                      </a:lvl4pPr>
                      <a:lvl5pPr eaLnBrk="0" hangingPunct="0">
                        <a:spcBef>
                          <a:spcPts val="500"/>
                        </a:spcBef>
                        <a:defRPr>
                          <a:solidFill>
                            <a:srgbClr val="000000"/>
                          </a:solidFill>
                          <a:latin typeface="Calibri" charset="0"/>
                          <a:ea typeface="Lucida Sans Unicode" charset="0"/>
                          <a:cs typeface="Lucida Sans Unicode" charset="0"/>
                        </a:defRPr>
                      </a:lvl5pPr>
                      <a:lvl6pPr marL="2514600" indent="-228600" eaLnBrk="0" fontAlgn="base" hangingPunct="0">
                        <a:spcBef>
                          <a:spcPts val="500"/>
                        </a:spcBef>
                        <a:spcAft>
                          <a:spcPct val="0"/>
                        </a:spcAft>
                        <a:buClr>
                          <a:srgbClr val="000000"/>
                        </a:buClr>
                        <a:buSzPct val="100000"/>
                        <a:buFont typeface="Times New Roman" charset="0"/>
                        <a:defRPr>
                          <a:solidFill>
                            <a:srgbClr val="000000"/>
                          </a:solidFill>
                          <a:latin typeface="Calibri" charset="0"/>
                          <a:ea typeface="Lucida Sans Unicode" charset="0"/>
                          <a:cs typeface="Lucida Sans Unicode" charset="0"/>
                        </a:defRPr>
                      </a:lvl6pPr>
                      <a:lvl7pPr marL="2971800" indent="-228600" eaLnBrk="0" fontAlgn="base" hangingPunct="0">
                        <a:spcBef>
                          <a:spcPts val="500"/>
                        </a:spcBef>
                        <a:spcAft>
                          <a:spcPct val="0"/>
                        </a:spcAft>
                        <a:buClr>
                          <a:srgbClr val="000000"/>
                        </a:buClr>
                        <a:buSzPct val="100000"/>
                        <a:buFont typeface="Times New Roman" charset="0"/>
                        <a:defRPr>
                          <a:solidFill>
                            <a:srgbClr val="000000"/>
                          </a:solidFill>
                          <a:latin typeface="Calibri" charset="0"/>
                          <a:ea typeface="Lucida Sans Unicode" charset="0"/>
                          <a:cs typeface="Lucida Sans Unicode" charset="0"/>
                        </a:defRPr>
                      </a:lvl7pPr>
                      <a:lvl8pPr marL="3429000" indent="-228600" eaLnBrk="0" fontAlgn="base" hangingPunct="0">
                        <a:spcBef>
                          <a:spcPts val="500"/>
                        </a:spcBef>
                        <a:spcAft>
                          <a:spcPct val="0"/>
                        </a:spcAft>
                        <a:buClr>
                          <a:srgbClr val="000000"/>
                        </a:buClr>
                        <a:buSzPct val="100000"/>
                        <a:buFont typeface="Times New Roman" charset="0"/>
                        <a:defRPr>
                          <a:solidFill>
                            <a:srgbClr val="000000"/>
                          </a:solidFill>
                          <a:latin typeface="Calibri" charset="0"/>
                          <a:ea typeface="Lucida Sans Unicode" charset="0"/>
                          <a:cs typeface="Lucida Sans Unicode" charset="0"/>
                        </a:defRPr>
                      </a:lvl8pPr>
                      <a:lvl9pPr marL="3886200" indent="-228600" eaLnBrk="0" fontAlgn="base" hangingPunct="0">
                        <a:spcBef>
                          <a:spcPts val="500"/>
                        </a:spcBef>
                        <a:spcAft>
                          <a:spcPct val="0"/>
                        </a:spcAft>
                        <a:buClr>
                          <a:srgbClr val="000000"/>
                        </a:buClr>
                        <a:buSzPct val="100000"/>
                        <a:buFont typeface="Times New Roman" charset="0"/>
                        <a:defRPr>
                          <a:solidFill>
                            <a:srgbClr val="000000"/>
                          </a:solidFill>
                          <a:latin typeface="Calibri" charset="0"/>
                          <a:ea typeface="Lucida Sans Unicode" charset="0"/>
                          <a:cs typeface="Lucida Sans Unicode"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lv-LV" altLang="ru-RU" sz="1800" b="0" i="0" u="none" strike="noStrike" cap="none" normalizeH="0" baseline="0">
                          <a:ln>
                            <a:noFill/>
                          </a:ln>
                          <a:solidFill>
                            <a:srgbClr val="000000"/>
                          </a:solidFill>
                          <a:effectLst/>
                          <a:latin typeface="Calibri" charset="0"/>
                          <a:ea typeface="Lucida Sans Unicode" charset="0"/>
                          <a:cs typeface="Lucida Sans Unicode" charset="0"/>
                        </a:rPr>
                        <a:t>„Intensīvā terapija, māsa Anna klausās.”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r>
              <a:tr h="1011238">
                <a:tc>
                  <a:txBody>
                    <a:bodyPr/>
                    <a:lstStyle>
                      <a:lvl1pPr eaLnBrk="0" hangingPunct="0">
                        <a:spcBef>
                          <a:spcPts val="800"/>
                        </a:spcBef>
                        <a:defRPr sz="2800">
                          <a:solidFill>
                            <a:srgbClr val="000000"/>
                          </a:solidFill>
                          <a:latin typeface="Calibri" charset="0"/>
                          <a:ea typeface="Lucida Sans Unicode" charset="0"/>
                          <a:cs typeface="Lucida Sans Unicode" charset="0"/>
                        </a:defRPr>
                      </a:lvl1pPr>
                      <a:lvl2pPr eaLnBrk="0" hangingPunct="0">
                        <a:spcBef>
                          <a:spcPts val="700"/>
                        </a:spcBef>
                        <a:defRPr sz="2400">
                          <a:solidFill>
                            <a:srgbClr val="000000"/>
                          </a:solidFill>
                          <a:latin typeface="Calibri" charset="0"/>
                          <a:ea typeface="Lucida Sans Unicode" charset="0"/>
                          <a:cs typeface="Lucida Sans Unicode" charset="0"/>
                        </a:defRPr>
                      </a:lvl2pPr>
                      <a:lvl3pPr eaLnBrk="0" hangingPunct="0">
                        <a:spcBef>
                          <a:spcPts val="600"/>
                        </a:spcBef>
                        <a:defRPr sz="2000">
                          <a:solidFill>
                            <a:srgbClr val="000000"/>
                          </a:solidFill>
                          <a:latin typeface="Calibri" charset="0"/>
                          <a:ea typeface="Lucida Sans Unicode" charset="0"/>
                          <a:cs typeface="Lucida Sans Unicode" charset="0"/>
                        </a:defRPr>
                      </a:lvl3pPr>
                      <a:lvl4pPr eaLnBrk="0" hangingPunct="0">
                        <a:spcBef>
                          <a:spcPts val="500"/>
                        </a:spcBef>
                        <a:defRPr>
                          <a:solidFill>
                            <a:srgbClr val="000000"/>
                          </a:solidFill>
                          <a:latin typeface="Calibri" charset="0"/>
                          <a:ea typeface="Lucida Sans Unicode" charset="0"/>
                          <a:cs typeface="Lucida Sans Unicode" charset="0"/>
                        </a:defRPr>
                      </a:lvl4pPr>
                      <a:lvl5pPr eaLnBrk="0" hangingPunct="0">
                        <a:spcBef>
                          <a:spcPts val="500"/>
                        </a:spcBef>
                        <a:defRPr>
                          <a:solidFill>
                            <a:srgbClr val="000000"/>
                          </a:solidFill>
                          <a:latin typeface="Calibri" charset="0"/>
                          <a:ea typeface="Lucida Sans Unicode" charset="0"/>
                          <a:cs typeface="Lucida Sans Unicode" charset="0"/>
                        </a:defRPr>
                      </a:lvl5pPr>
                      <a:lvl6pPr marL="2514600" indent="-228600" eaLnBrk="0" fontAlgn="base" hangingPunct="0">
                        <a:spcBef>
                          <a:spcPts val="500"/>
                        </a:spcBef>
                        <a:spcAft>
                          <a:spcPct val="0"/>
                        </a:spcAft>
                        <a:buClr>
                          <a:srgbClr val="000000"/>
                        </a:buClr>
                        <a:buSzPct val="100000"/>
                        <a:buFont typeface="Times New Roman" charset="0"/>
                        <a:defRPr>
                          <a:solidFill>
                            <a:srgbClr val="000000"/>
                          </a:solidFill>
                          <a:latin typeface="Calibri" charset="0"/>
                          <a:ea typeface="Lucida Sans Unicode" charset="0"/>
                          <a:cs typeface="Lucida Sans Unicode" charset="0"/>
                        </a:defRPr>
                      </a:lvl6pPr>
                      <a:lvl7pPr marL="2971800" indent="-228600" eaLnBrk="0" fontAlgn="base" hangingPunct="0">
                        <a:spcBef>
                          <a:spcPts val="500"/>
                        </a:spcBef>
                        <a:spcAft>
                          <a:spcPct val="0"/>
                        </a:spcAft>
                        <a:buClr>
                          <a:srgbClr val="000000"/>
                        </a:buClr>
                        <a:buSzPct val="100000"/>
                        <a:buFont typeface="Times New Roman" charset="0"/>
                        <a:defRPr>
                          <a:solidFill>
                            <a:srgbClr val="000000"/>
                          </a:solidFill>
                          <a:latin typeface="Calibri" charset="0"/>
                          <a:ea typeface="Lucida Sans Unicode" charset="0"/>
                          <a:cs typeface="Lucida Sans Unicode" charset="0"/>
                        </a:defRPr>
                      </a:lvl7pPr>
                      <a:lvl8pPr marL="3429000" indent="-228600" eaLnBrk="0" fontAlgn="base" hangingPunct="0">
                        <a:spcBef>
                          <a:spcPts val="500"/>
                        </a:spcBef>
                        <a:spcAft>
                          <a:spcPct val="0"/>
                        </a:spcAft>
                        <a:buClr>
                          <a:srgbClr val="000000"/>
                        </a:buClr>
                        <a:buSzPct val="100000"/>
                        <a:buFont typeface="Times New Roman" charset="0"/>
                        <a:defRPr>
                          <a:solidFill>
                            <a:srgbClr val="000000"/>
                          </a:solidFill>
                          <a:latin typeface="Calibri" charset="0"/>
                          <a:ea typeface="Lucida Sans Unicode" charset="0"/>
                          <a:cs typeface="Lucida Sans Unicode" charset="0"/>
                        </a:defRPr>
                      </a:lvl8pPr>
                      <a:lvl9pPr marL="3886200" indent="-228600" eaLnBrk="0" fontAlgn="base" hangingPunct="0">
                        <a:spcBef>
                          <a:spcPts val="500"/>
                        </a:spcBef>
                        <a:spcAft>
                          <a:spcPct val="0"/>
                        </a:spcAft>
                        <a:buClr>
                          <a:srgbClr val="000000"/>
                        </a:buClr>
                        <a:buSzPct val="100000"/>
                        <a:buFont typeface="Times New Roman" charset="0"/>
                        <a:defRPr>
                          <a:solidFill>
                            <a:srgbClr val="000000"/>
                          </a:solidFill>
                          <a:latin typeface="Calibri" charset="0"/>
                          <a:ea typeface="Lucida Sans Unicode" charset="0"/>
                          <a:cs typeface="Lucida Sans Unicode"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lv-LV" altLang="ru-RU" sz="1800" b="0" i="0" u="none" strike="noStrike" cap="none" normalizeH="0" baseline="0">
                          <a:ln>
                            <a:noFill/>
                          </a:ln>
                          <a:solidFill>
                            <a:srgbClr val="000000"/>
                          </a:solidFill>
                          <a:effectLst/>
                          <a:latin typeface="Calibri" charset="0"/>
                          <a:ea typeface="Lucida Sans Unicode" charset="0"/>
                          <a:cs typeface="Lucida Sans Unicode" charset="0"/>
                        </a:rPr>
                        <a:t>Zvanītājs nodod informāciju šādā secībā: 1. saka: „ZILAIS KODS” 2. nosauc lokalizāciju 3. nosauc savu amatu un vārdu</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lvl1pPr eaLnBrk="0" hangingPunct="0">
                        <a:spcBef>
                          <a:spcPts val="800"/>
                        </a:spcBef>
                        <a:defRPr sz="2800">
                          <a:solidFill>
                            <a:srgbClr val="000000"/>
                          </a:solidFill>
                          <a:latin typeface="Calibri" charset="0"/>
                          <a:ea typeface="Lucida Sans Unicode" charset="0"/>
                          <a:cs typeface="Lucida Sans Unicode" charset="0"/>
                        </a:defRPr>
                      </a:lvl1pPr>
                      <a:lvl2pPr eaLnBrk="0" hangingPunct="0">
                        <a:spcBef>
                          <a:spcPts val="700"/>
                        </a:spcBef>
                        <a:defRPr sz="2400">
                          <a:solidFill>
                            <a:srgbClr val="000000"/>
                          </a:solidFill>
                          <a:latin typeface="Calibri" charset="0"/>
                          <a:ea typeface="Lucida Sans Unicode" charset="0"/>
                          <a:cs typeface="Lucida Sans Unicode" charset="0"/>
                        </a:defRPr>
                      </a:lvl2pPr>
                      <a:lvl3pPr eaLnBrk="0" hangingPunct="0">
                        <a:spcBef>
                          <a:spcPts val="600"/>
                        </a:spcBef>
                        <a:defRPr sz="2000">
                          <a:solidFill>
                            <a:srgbClr val="000000"/>
                          </a:solidFill>
                          <a:latin typeface="Calibri" charset="0"/>
                          <a:ea typeface="Lucida Sans Unicode" charset="0"/>
                          <a:cs typeface="Lucida Sans Unicode" charset="0"/>
                        </a:defRPr>
                      </a:lvl3pPr>
                      <a:lvl4pPr eaLnBrk="0" hangingPunct="0">
                        <a:spcBef>
                          <a:spcPts val="500"/>
                        </a:spcBef>
                        <a:defRPr>
                          <a:solidFill>
                            <a:srgbClr val="000000"/>
                          </a:solidFill>
                          <a:latin typeface="Calibri" charset="0"/>
                          <a:ea typeface="Lucida Sans Unicode" charset="0"/>
                          <a:cs typeface="Lucida Sans Unicode" charset="0"/>
                        </a:defRPr>
                      </a:lvl4pPr>
                      <a:lvl5pPr eaLnBrk="0" hangingPunct="0">
                        <a:spcBef>
                          <a:spcPts val="500"/>
                        </a:spcBef>
                        <a:defRPr>
                          <a:solidFill>
                            <a:srgbClr val="000000"/>
                          </a:solidFill>
                          <a:latin typeface="Calibri" charset="0"/>
                          <a:ea typeface="Lucida Sans Unicode" charset="0"/>
                          <a:cs typeface="Lucida Sans Unicode" charset="0"/>
                        </a:defRPr>
                      </a:lvl5pPr>
                      <a:lvl6pPr marL="2514600" indent="-228600" eaLnBrk="0" fontAlgn="base" hangingPunct="0">
                        <a:spcBef>
                          <a:spcPts val="500"/>
                        </a:spcBef>
                        <a:spcAft>
                          <a:spcPct val="0"/>
                        </a:spcAft>
                        <a:buClr>
                          <a:srgbClr val="000000"/>
                        </a:buClr>
                        <a:buSzPct val="100000"/>
                        <a:buFont typeface="Times New Roman" charset="0"/>
                        <a:defRPr>
                          <a:solidFill>
                            <a:srgbClr val="000000"/>
                          </a:solidFill>
                          <a:latin typeface="Calibri" charset="0"/>
                          <a:ea typeface="Lucida Sans Unicode" charset="0"/>
                          <a:cs typeface="Lucida Sans Unicode" charset="0"/>
                        </a:defRPr>
                      </a:lvl6pPr>
                      <a:lvl7pPr marL="2971800" indent="-228600" eaLnBrk="0" fontAlgn="base" hangingPunct="0">
                        <a:spcBef>
                          <a:spcPts val="500"/>
                        </a:spcBef>
                        <a:spcAft>
                          <a:spcPct val="0"/>
                        </a:spcAft>
                        <a:buClr>
                          <a:srgbClr val="000000"/>
                        </a:buClr>
                        <a:buSzPct val="100000"/>
                        <a:buFont typeface="Times New Roman" charset="0"/>
                        <a:defRPr>
                          <a:solidFill>
                            <a:srgbClr val="000000"/>
                          </a:solidFill>
                          <a:latin typeface="Calibri" charset="0"/>
                          <a:ea typeface="Lucida Sans Unicode" charset="0"/>
                          <a:cs typeface="Lucida Sans Unicode" charset="0"/>
                        </a:defRPr>
                      </a:lvl7pPr>
                      <a:lvl8pPr marL="3429000" indent="-228600" eaLnBrk="0" fontAlgn="base" hangingPunct="0">
                        <a:spcBef>
                          <a:spcPts val="500"/>
                        </a:spcBef>
                        <a:spcAft>
                          <a:spcPct val="0"/>
                        </a:spcAft>
                        <a:buClr>
                          <a:srgbClr val="000000"/>
                        </a:buClr>
                        <a:buSzPct val="100000"/>
                        <a:buFont typeface="Times New Roman" charset="0"/>
                        <a:defRPr>
                          <a:solidFill>
                            <a:srgbClr val="000000"/>
                          </a:solidFill>
                          <a:latin typeface="Calibri" charset="0"/>
                          <a:ea typeface="Lucida Sans Unicode" charset="0"/>
                          <a:cs typeface="Lucida Sans Unicode" charset="0"/>
                        </a:defRPr>
                      </a:lvl8pPr>
                      <a:lvl9pPr marL="3886200" indent="-228600" eaLnBrk="0" fontAlgn="base" hangingPunct="0">
                        <a:spcBef>
                          <a:spcPts val="500"/>
                        </a:spcBef>
                        <a:spcAft>
                          <a:spcPct val="0"/>
                        </a:spcAft>
                        <a:buClr>
                          <a:srgbClr val="000000"/>
                        </a:buClr>
                        <a:buSzPct val="100000"/>
                        <a:buFont typeface="Times New Roman" charset="0"/>
                        <a:defRPr>
                          <a:solidFill>
                            <a:srgbClr val="000000"/>
                          </a:solidFill>
                          <a:latin typeface="Calibri" charset="0"/>
                          <a:ea typeface="Lucida Sans Unicode" charset="0"/>
                          <a:cs typeface="Lucida Sans Unicode"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lv-LV" altLang="ru-RU" sz="1800" b="0" i="0" u="none" strike="noStrike" cap="none" normalizeH="0" baseline="0">
                          <a:ln>
                            <a:noFill/>
                          </a:ln>
                          <a:solidFill>
                            <a:srgbClr val="000000"/>
                          </a:solidFill>
                          <a:effectLst/>
                          <a:latin typeface="Calibri" charset="0"/>
                          <a:ea typeface="Lucida Sans Unicode" charset="0"/>
                          <a:cs typeface="Lucida Sans Unicode" charset="0"/>
                        </a:rPr>
                        <a:t>„Zilais kods! Mūsu lokalizācija ir: X.nodaļa, Y.stāvs Ziņo māsa Marija.”</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r>
              <a:tr h="544513">
                <a:tc>
                  <a:txBody>
                    <a:bodyPr/>
                    <a:lstStyle>
                      <a:lvl1pPr eaLnBrk="0" hangingPunct="0">
                        <a:spcBef>
                          <a:spcPts val="800"/>
                        </a:spcBef>
                        <a:defRPr sz="2800">
                          <a:solidFill>
                            <a:srgbClr val="000000"/>
                          </a:solidFill>
                          <a:latin typeface="Calibri" charset="0"/>
                          <a:ea typeface="Lucida Sans Unicode" charset="0"/>
                          <a:cs typeface="Lucida Sans Unicode" charset="0"/>
                        </a:defRPr>
                      </a:lvl1pPr>
                      <a:lvl2pPr eaLnBrk="0" hangingPunct="0">
                        <a:spcBef>
                          <a:spcPts val="700"/>
                        </a:spcBef>
                        <a:defRPr sz="2400">
                          <a:solidFill>
                            <a:srgbClr val="000000"/>
                          </a:solidFill>
                          <a:latin typeface="Calibri" charset="0"/>
                          <a:ea typeface="Lucida Sans Unicode" charset="0"/>
                          <a:cs typeface="Lucida Sans Unicode" charset="0"/>
                        </a:defRPr>
                      </a:lvl2pPr>
                      <a:lvl3pPr eaLnBrk="0" hangingPunct="0">
                        <a:spcBef>
                          <a:spcPts val="600"/>
                        </a:spcBef>
                        <a:defRPr sz="2000">
                          <a:solidFill>
                            <a:srgbClr val="000000"/>
                          </a:solidFill>
                          <a:latin typeface="Calibri" charset="0"/>
                          <a:ea typeface="Lucida Sans Unicode" charset="0"/>
                          <a:cs typeface="Lucida Sans Unicode" charset="0"/>
                        </a:defRPr>
                      </a:lvl3pPr>
                      <a:lvl4pPr eaLnBrk="0" hangingPunct="0">
                        <a:spcBef>
                          <a:spcPts val="500"/>
                        </a:spcBef>
                        <a:defRPr>
                          <a:solidFill>
                            <a:srgbClr val="000000"/>
                          </a:solidFill>
                          <a:latin typeface="Calibri" charset="0"/>
                          <a:ea typeface="Lucida Sans Unicode" charset="0"/>
                          <a:cs typeface="Lucida Sans Unicode" charset="0"/>
                        </a:defRPr>
                      </a:lvl4pPr>
                      <a:lvl5pPr eaLnBrk="0" hangingPunct="0">
                        <a:spcBef>
                          <a:spcPts val="500"/>
                        </a:spcBef>
                        <a:defRPr>
                          <a:solidFill>
                            <a:srgbClr val="000000"/>
                          </a:solidFill>
                          <a:latin typeface="Calibri" charset="0"/>
                          <a:ea typeface="Lucida Sans Unicode" charset="0"/>
                          <a:cs typeface="Lucida Sans Unicode" charset="0"/>
                        </a:defRPr>
                      </a:lvl5pPr>
                      <a:lvl6pPr marL="2514600" indent="-228600" eaLnBrk="0" fontAlgn="base" hangingPunct="0">
                        <a:spcBef>
                          <a:spcPts val="500"/>
                        </a:spcBef>
                        <a:spcAft>
                          <a:spcPct val="0"/>
                        </a:spcAft>
                        <a:buClr>
                          <a:srgbClr val="000000"/>
                        </a:buClr>
                        <a:buSzPct val="100000"/>
                        <a:buFont typeface="Times New Roman" charset="0"/>
                        <a:defRPr>
                          <a:solidFill>
                            <a:srgbClr val="000000"/>
                          </a:solidFill>
                          <a:latin typeface="Calibri" charset="0"/>
                          <a:ea typeface="Lucida Sans Unicode" charset="0"/>
                          <a:cs typeface="Lucida Sans Unicode" charset="0"/>
                        </a:defRPr>
                      </a:lvl6pPr>
                      <a:lvl7pPr marL="2971800" indent="-228600" eaLnBrk="0" fontAlgn="base" hangingPunct="0">
                        <a:spcBef>
                          <a:spcPts val="500"/>
                        </a:spcBef>
                        <a:spcAft>
                          <a:spcPct val="0"/>
                        </a:spcAft>
                        <a:buClr>
                          <a:srgbClr val="000000"/>
                        </a:buClr>
                        <a:buSzPct val="100000"/>
                        <a:buFont typeface="Times New Roman" charset="0"/>
                        <a:defRPr>
                          <a:solidFill>
                            <a:srgbClr val="000000"/>
                          </a:solidFill>
                          <a:latin typeface="Calibri" charset="0"/>
                          <a:ea typeface="Lucida Sans Unicode" charset="0"/>
                          <a:cs typeface="Lucida Sans Unicode" charset="0"/>
                        </a:defRPr>
                      </a:lvl7pPr>
                      <a:lvl8pPr marL="3429000" indent="-228600" eaLnBrk="0" fontAlgn="base" hangingPunct="0">
                        <a:spcBef>
                          <a:spcPts val="500"/>
                        </a:spcBef>
                        <a:spcAft>
                          <a:spcPct val="0"/>
                        </a:spcAft>
                        <a:buClr>
                          <a:srgbClr val="000000"/>
                        </a:buClr>
                        <a:buSzPct val="100000"/>
                        <a:buFont typeface="Times New Roman" charset="0"/>
                        <a:defRPr>
                          <a:solidFill>
                            <a:srgbClr val="000000"/>
                          </a:solidFill>
                          <a:latin typeface="Calibri" charset="0"/>
                          <a:ea typeface="Lucida Sans Unicode" charset="0"/>
                          <a:cs typeface="Lucida Sans Unicode" charset="0"/>
                        </a:defRPr>
                      </a:lvl8pPr>
                      <a:lvl9pPr marL="3886200" indent="-228600" eaLnBrk="0" fontAlgn="base" hangingPunct="0">
                        <a:spcBef>
                          <a:spcPts val="500"/>
                        </a:spcBef>
                        <a:spcAft>
                          <a:spcPct val="0"/>
                        </a:spcAft>
                        <a:buClr>
                          <a:srgbClr val="000000"/>
                        </a:buClr>
                        <a:buSzPct val="100000"/>
                        <a:buFont typeface="Times New Roman" charset="0"/>
                        <a:defRPr>
                          <a:solidFill>
                            <a:srgbClr val="000000"/>
                          </a:solidFill>
                          <a:latin typeface="Calibri" charset="0"/>
                          <a:ea typeface="Lucida Sans Unicode" charset="0"/>
                          <a:cs typeface="Lucida Sans Unicode"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lv-LV" altLang="ru-RU" sz="1800" b="0" i="0" u="none" strike="noStrike" cap="none" normalizeH="0" baseline="0">
                          <a:ln>
                            <a:noFill/>
                          </a:ln>
                          <a:solidFill>
                            <a:srgbClr val="000000"/>
                          </a:solidFill>
                          <a:effectLst/>
                          <a:latin typeface="Calibri" charset="0"/>
                          <a:ea typeface="Lucida Sans Unicode" charset="0"/>
                          <a:cs typeface="Lucida Sans Unicode" charset="0"/>
                        </a:rPr>
                        <a:t>Zvanītājs sagaida apstiprinājumu, ka informācija un lokalizācija saprasta</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lvl1pPr eaLnBrk="0" hangingPunct="0">
                        <a:spcBef>
                          <a:spcPts val="800"/>
                        </a:spcBef>
                        <a:defRPr sz="2800">
                          <a:solidFill>
                            <a:srgbClr val="000000"/>
                          </a:solidFill>
                          <a:latin typeface="Calibri" charset="0"/>
                          <a:ea typeface="Lucida Sans Unicode" charset="0"/>
                          <a:cs typeface="Lucida Sans Unicode" charset="0"/>
                        </a:defRPr>
                      </a:lvl1pPr>
                      <a:lvl2pPr eaLnBrk="0" hangingPunct="0">
                        <a:spcBef>
                          <a:spcPts val="700"/>
                        </a:spcBef>
                        <a:defRPr sz="2400">
                          <a:solidFill>
                            <a:srgbClr val="000000"/>
                          </a:solidFill>
                          <a:latin typeface="Calibri" charset="0"/>
                          <a:ea typeface="Lucida Sans Unicode" charset="0"/>
                          <a:cs typeface="Lucida Sans Unicode" charset="0"/>
                        </a:defRPr>
                      </a:lvl2pPr>
                      <a:lvl3pPr eaLnBrk="0" hangingPunct="0">
                        <a:spcBef>
                          <a:spcPts val="600"/>
                        </a:spcBef>
                        <a:defRPr sz="2000">
                          <a:solidFill>
                            <a:srgbClr val="000000"/>
                          </a:solidFill>
                          <a:latin typeface="Calibri" charset="0"/>
                          <a:ea typeface="Lucida Sans Unicode" charset="0"/>
                          <a:cs typeface="Lucida Sans Unicode" charset="0"/>
                        </a:defRPr>
                      </a:lvl3pPr>
                      <a:lvl4pPr eaLnBrk="0" hangingPunct="0">
                        <a:spcBef>
                          <a:spcPts val="500"/>
                        </a:spcBef>
                        <a:defRPr>
                          <a:solidFill>
                            <a:srgbClr val="000000"/>
                          </a:solidFill>
                          <a:latin typeface="Calibri" charset="0"/>
                          <a:ea typeface="Lucida Sans Unicode" charset="0"/>
                          <a:cs typeface="Lucida Sans Unicode" charset="0"/>
                        </a:defRPr>
                      </a:lvl4pPr>
                      <a:lvl5pPr eaLnBrk="0" hangingPunct="0">
                        <a:spcBef>
                          <a:spcPts val="500"/>
                        </a:spcBef>
                        <a:defRPr>
                          <a:solidFill>
                            <a:srgbClr val="000000"/>
                          </a:solidFill>
                          <a:latin typeface="Calibri" charset="0"/>
                          <a:ea typeface="Lucida Sans Unicode" charset="0"/>
                          <a:cs typeface="Lucida Sans Unicode" charset="0"/>
                        </a:defRPr>
                      </a:lvl5pPr>
                      <a:lvl6pPr marL="2514600" indent="-228600" eaLnBrk="0" fontAlgn="base" hangingPunct="0">
                        <a:spcBef>
                          <a:spcPts val="500"/>
                        </a:spcBef>
                        <a:spcAft>
                          <a:spcPct val="0"/>
                        </a:spcAft>
                        <a:buClr>
                          <a:srgbClr val="000000"/>
                        </a:buClr>
                        <a:buSzPct val="100000"/>
                        <a:buFont typeface="Times New Roman" charset="0"/>
                        <a:defRPr>
                          <a:solidFill>
                            <a:srgbClr val="000000"/>
                          </a:solidFill>
                          <a:latin typeface="Calibri" charset="0"/>
                          <a:ea typeface="Lucida Sans Unicode" charset="0"/>
                          <a:cs typeface="Lucida Sans Unicode" charset="0"/>
                        </a:defRPr>
                      </a:lvl6pPr>
                      <a:lvl7pPr marL="2971800" indent="-228600" eaLnBrk="0" fontAlgn="base" hangingPunct="0">
                        <a:spcBef>
                          <a:spcPts val="500"/>
                        </a:spcBef>
                        <a:spcAft>
                          <a:spcPct val="0"/>
                        </a:spcAft>
                        <a:buClr>
                          <a:srgbClr val="000000"/>
                        </a:buClr>
                        <a:buSzPct val="100000"/>
                        <a:buFont typeface="Times New Roman" charset="0"/>
                        <a:defRPr>
                          <a:solidFill>
                            <a:srgbClr val="000000"/>
                          </a:solidFill>
                          <a:latin typeface="Calibri" charset="0"/>
                          <a:ea typeface="Lucida Sans Unicode" charset="0"/>
                          <a:cs typeface="Lucida Sans Unicode" charset="0"/>
                        </a:defRPr>
                      </a:lvl7pPr>
                      <a:lvl8pPr marL="3429000" indent="-228600" eaLnBrk="0" fontAlgn="base" hangingPunct="0">
                        <a:spcBef>
                          <a:spcPts val="500"/>
                        </a:spcBef>
                        <a:spcAft>
                          <a:spcPct val="0"/>
                        </a:spcAft>
                        <a:buClr>
                          <a:srgbClr val="000000"/>
                        </a:buClr>
                        <a:buSzPct val="100000"/>
                        <a:buFont typeface="Times New Roman" charset="0"/>
                        <a:defRPr>
                          <a:solidFill>
                            <a:srgbClr val="000000"/>
                          </a:solidFill>
                          <a:latin typeface="Calibri" charset="0"/>
                          <a:ea typeface="Lucida Sans Unicode" charset="0"/>
                          <a:cs typeface="Lucida Sans Unicode" charset="0"/>
                        </a:defRPr>
                      </a:lvl8pPr>
                      <a:lvl9pPr marL="3886200" indent="-228600" eaLnBrk="0" fontAlgn="base" hangingPunct="0">
                        <a:spcBef>
                          <a:spcPts val="500"/>
                        </a:spcBef>
                        <a:spcAft>
                          <a:spcPct val="0"/>
                        </a:spcAft>
                        <a:buClr>
                          <a:srgbClr val="000000"/>
                        </a:buClr>
                        <a:buSzPct val="100000"/>
                        <a:buFont typeface="Times New Roman" charset="0"/>
                        <a:defRPr>
                          <a:solidFill>
                            <a:srgbClr val="000000"/>
                          </a:solidFill>
                          <a:latin typeface="Calibri" charset="0"/>
                          <a:ea typeface="Lucida Sans Unicode" charset="0"/>
                          <a:cs typeface="Lucida Sans Unicode"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lv-LV" altLang="ru-RU" sz="1800" b="0" i="0" u="none" strike="noStrike" cap="none" normalizeH="0" baseline="0">
                          <a:ln>
                            <a:noFill/>
                          </a:ln>
                          <a:solidFill>
                            <a:srgbClr val="000000"/>
                          </a:solidFill>
                          <a:effectLst/>
                          <a:latin typeface="Calibri" charset="0"/>
                          <a:ea typeface="Lucida Sans Unicode" charset="0"/>
                          <a:cs typeface="Lucida Sans Unicode" charset="0"/>
                        </a:rPr>
                        <a:t>„Apstiprinu – Zilais kods, X nodaļa, Y stāvs”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r>
              <a:tr h="1011238">
                <a:tc>
                  <a:txBody>
                    <a:bodyPr/>
                    <a:lstStyle>
                      <a:lvl1pPr eaLnBrk="0" hangingPunct="0">
                        <a:spcBef>
                          <a:spcPts val="800"/>
                        </a:spcBef>
                        <a:defRPr sz="2800">
                          <a:solidFill>
                            <a:srgbClr val="000000"/>
                          </a:solidFill>
                          <a:latin typeface="Calibri" charset="0"/>
                          <a:ea typeface="Lucida Sans Unicode" charset="0"/>
                          <a:cs typeface="Lucida Sans Unicode" charset="0"/>
                        </a:defRPr>
                      </a:lvl1pPr>
                      <a:lvl2pPr eaLnBrk="0" hangingPunct="0">
                        <a:spcBef>
                          <a:spcPts val="700"/>
                        </a:spcBef>
                        <a:defRPr sz="2400">
                          <a:solidFill>
                            <a:srgbClr val="000000"/>
                          </a:solidFill>
                          <a:latin typeface="Calibri" charset="0"/>
                          <a:ea typeface="Lucida Sans Unicode" charset="0"/>
                          <a:cs typeface="Lucida Sans Unicode" charset="0"/>
                        </a:defRPr>
                      </a:lvl2pPr>
                      <a:lvl3pPr eaLnBrk="0" hangingPunct="0">
                        <a:spcBef>
                          <a:spcPts val="600"/>
                        </a:spcBef>
                        <a:defRPr sz="2000">
                          <a:solidFill>
                            <a:srgbClr val="000000"/>
                          </a:solidFill>
                          <a:latin typeface="Calibri" charset="0"/>
                          <a:ea typeface="Lucida Sans Unicode" charset="0"/>
                          <a:cs typeface="Lucida Sans Unicode" charset="0"/>
                        </a:defRPr>
                      </a:lvl3pPr>
                      <a:lvl4pPr eaLnBrk="0" hangingPunct="0">
                        <a:spcBef>
                          <a:spcPts val="500"/>
                        </a:spcBef>
                        <a:defRPr>
                          <a:solidFill>
                            <a:srgbClr val="000000"/>
                          </a:solidFill>
                          <a:latin typeface="Calibri" charset="0"/>
                          <a:ea typeface="Lucida Sans Unicode" charset="0"/>
                          <a:cs typeface="Lucida Sans Unicode" charset="0"/>
                        </a:defRPr>
                      </a:lvl4pPr>
                      <a:lvl5pPr eaLnBrk="0" hangingPunct="0">
                        <a:spcBef>
                          <a:spcPts val="500"/>
                        </a:spcBef>
                        <a:defRPr>
                          <a:solidFill>
                            <a:srgbClr val="000000"/>
                          </a:solidFill>
                          <a:latin typeface="Calibri" charset="0"/>
                          <a:ea typeface="Lucida Sans Unicode" charset="0"/>
                          <a:cs typeface="Lucida Sans Unicode" charset="0"/>
                        </a:defRPr>
                      </a:lvl5pPr>
                      <a:lvl6pPr marL="2514600" indent="-228600" eaLnBrk="0" fontAlgn="base" hangingPunct="0">
                        <a:spcBef>
                          <a:spcPts val="500"/>
                        </a:spcBef>
                        <a:spcAft>
                          <a:spcPct val="0"/>
                        </a:spcAft>
                        <a:buClr>
                          <a:srgbClr val="000000"/>
                        </a:buClr>
                        <a:buSzPct val="100000"/>
                        <a:buFont typeface="Times New Roman" charset="0"/>
                        <a:defRPr>
                          <a:solidFill>
                            <a:srgbClr val="000000"/>
                          </a:solidFill>
                          <a:latin typeface="Calibri" charset="0"/>
                          <a:ea typeface="Lucida Sans Unicode" charset="0"/>
                          <a:cs typeface="Lucida Sans Unicode" charset="0"/>
                        </a:defRPr>
                      </a:lvl6pPr>
                      <a:lvl7pPr marL="2971800" indent="-228600" eaLnBrk="0" fontAlgn="base" hangingPunct="0">
                        <a:spcBef>
                          <a:spcPts val="500"/>
                        </a:spcBef>
                        <a:spcAft>
                          <a:spcPct val="0"/>
                        </a:spcAft>
                        <a:buClr>
                          <a:srgbClr val="000000"/>
                        </a:buClr>
                        <a:buSzPct val="100000"/>
                        <a:buFont typeface="Times New Roman" charset="0"/>
                        <a:defRPr>
                          <a:solidFill>
                            <a:srgbClr val="000000"/>
                          </a:solidFill>
                          <a:latin typeface="Calibri" charset="0"/>
                          <a:ea typeface="Lucida Sans Unicode" charset="0"/>
                          <a:cs typeface="Lucida Sans Unicode" charset="0"/>
                        </a:defRPr>
                      </a:lvl7pPr>
                      <a:lvl8pPr marL="3429000" indent="-228600" eaLnBrk="0" fontAlgn="base" hangingPunct="0">
                        <a:spcBef>
                          <a:spcPts val="500"/>
                        </a:spcBef>
                        <a:spcAft>
                          <a:spcPct val="0"/>
                        </a:spcAft>
                        <a:buClr>
                          <a:srgbClr val="000000"/>
                        </a:buClr>
                        <a:buSzPct val="100000"/>
                        <a:buFont typeface="Times New Roman" charset="0"/>
                        <a:defRPr>
                          <a:solidFill>
                            <a:srgbClr val="000000"/>
                          </a:solidFill>
                          <a:latin typeface="Calibri" charset="0"/>
                          <a:ea typeface="Lucida Sans Unicode" charset="0"/>
                          <a:cs typeface="Lucida Sans Unicode" charset="0"/>
                        </a:defRPr>
                      </a:lvl8pPr>
                      <a:lvl9pPr marL="3886200" indent="-228600" eaLnBrk="0" fontAlgn="base" hangingPunct="0">
                        <a:spcBef>
                          <a:spcPts val="500"/>
                        </a:spcBef>
                        <a:spcAft>
                          <a:spcPct val="0"/>
                        </a:spcAft>
                        <a:buClr>
                          <a:srgbClr val="000000"/>
                        </a:buClr>
                        <a:buSzPct val="100000"/>
                        <a:buFont typeface="Times New Roman" charset="0"/>
                        <a:defRPr>
                          <a:solidFill>
                            <a:srgbClr val="000000"/>
                          </a:solidFill>
                          <a:latin typeface="Calibri" charset="0"/>
                          <a:ea typeface="Lucida Sans Unicode" charset="0"/>
                          <a:cs typeface="Lucida Sans Unicode"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lv-LV" altLang="ru-RU" sz="1800" b="0" i="0" u="none" strike="noStrike" cap="none" normalizeH="0" baseline="0">
                          <a:ln>
                            <a:noFill/>
                          </a:ln>
                          <a:solidFill>
                            <a:srgbClr val="000000"/>
                          </a:solidFill>
                          <a:effectLst/>
                          <a:latin typeface="Calibri" charset="0"/>
                          <a:ea typeface="Lucida Sans Unicode" charset="0"/>
                          <a:cs typeface="Lucida Sans Unicode" charset="0"/>
                        </a:rPr>
                        <a:t>Intensīvās terapijas darbinieks noslēdz sarunu, atgādinot, ka jāinformē palīdzības sniedzēji, jāsagaida un jāpavada intensīvās terapijas komanda</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lvl1pPr eaLnBrk="0" hangingPunct="0">
                        <a:spcBef>
                          <a:spcPts val="800"/>
                        </a:spcBef>
                        <a:defRPr sz="2800">
                          <a:solidFill>
                            <a:srgbClr val="000000"/>
                          </a:solidFill>
                          <a:latin typeface="Calibri" charset="0"/>
                          <a:ea typeface="Lucida Sans Unicode" charset="0"/>
                          <a:cs typeface="Lucida Sans Unicode" charset="0"/>
                        </a:defRPr>
                      </a:lvl1pPr>
                      <a:lvl2pPr eaLnBrk="0" hangingPunct="0">
                        <a:spcBef>
                          <a:spcPts val="700"/>
                        </a:spcBef>
                        <a:defRPr sz="2400">
                          <a:solidFill>
                            <a:srgbClr val="000000"/>
                          </a:solidFill>
                          <a:latin typeface="Calibri" charset="0"/>
                          <a:ea typeface="Lucida Sans Unicode" charset="0"/>
                          <a:cs typeface="Lucida Sans Unicode" charset="0"/>
                        </a:defRPr>
                      </a:lvl2pPr>
                      <a:lvl3pPr eaLnBrk="0" hangingPunct="0">
                        <a:spcBef>
                          <a:spcPts val="600"/>
                        </a:spcBef>
                        <a:defRPr sz="2000">
                          <a:solidFill>
                            <a:srgbClr val="000000"/>
                          </a:solidFill>
                          <a:latin typeface="Calibri" charset="0"/>
                          <a:ea typeface="Lucida Sans Unicode" charset="0"/>
                          <a:cs typeface="Lucida Sans Unicode" charset="0"/>
                        </a:defRPr>
                      </a:lvl3pPr>
                      <a:lvl4pPr eaLnBrk="0" hangingPunct="0">
                        <a:spcBef>
                          <a:spcPts val="500"/>
                        </a:spcBef>
                        <a:defRPr>
                          <a:solidFill>
                            <a:srgbClr val="000000"/>
                          </a:solidFill>
                          <a:latin typeface="Calibri" charset="0"/>
                          <a:ea typeface="Lucida Sans Unicode" charset="0"/>
                          <a:cs typeface="Lucida Sans Unicode" charset="0"/>
                        </a:defRPr>
                      </a:lvl4pPr>
                      <a:lvl5pPr eaLnBrk="0" hangingPunct="0">
                        <a:spcBef>
                          <a:spcPts val="500"/>
                        </a:spcBef>
                        <a:defRPr>
                          <a:solidFill>
                            <a:srgbClr val="000000"/>
                          </a:solidFill>
                          <a:latin typeface="Calibri" charset="0"/>
                          <a:ea typeface="Lucida Sans Unicode" charset="0"/>
                          <a:cs typeface="Lucida Sans Unicode" charset="0"/>
                        </a:defRPr>
                      </a:lvl5pPr>
                      <a:lvl6pPr marL="2514600" indent="-228600" eaLnBrk="0" fontAlgn="base" hangingPunct="0">
                        <a:spcBef>
                          <a:spcPts val="500"/>
                        </a:spcBef>
                        <a:spcAft>
                          <a:spcPct val="0"/>
                        </a:spcAft>
                        <a:buClr>
                          <a:srgbClr val="000000"/>
                        </a:buClr>
                        <a:buSzPct val="100000"/>
                        <a:buFont typeface="Times New Roman" charset="0"/>
                        <a:defRPr>
                          <a:solidFill>
                            <a:srgbClr val="000000"/>
                          </a:solidFill>
                          <a:latin typeface="Calibri" charset="0"/>
                          <a:ea typeface="Lucida Sans Unicode" charset="0"/>
                          <a:cs typeface="Lucida Sans Unicode" charset="0"/>
                        </a:defRPr>
                      </a:lvl6pPr>
                      <a:lvl7pPr marL="2971800" indent="-228600" eaLnBrk="0" fontAlgn="base" hangingPunct="0">
                        <a:spcBef>
                          <a:spcPts val="500"/>
                        </a:spcBef>
                        <a:spcAft>
                          <a:spcPct val="0"/>
                        </a:spcAft>
                        <a:buClr>
                          <a:srgbClr val="000000"/>
                        </a:buClr>
                        <a:buSzPct val="100000"/>
                        <a:buFont typeface="Times New Roman" charset="0"/>
                        <a:defRPr>
                          <a:solidFill>
                            <a:srgbClr val="000000"/>
                          </a:solidFill>
                          <a:latin typeface="Calibri" charset="0"/>
                          <a:ea typeface="Lucida Sans Unicode" charset="0"/>
                          <a:cs typeface="Lucida Sans Unicode" charset="0"/>
                        </a:defRPr>
                      </a:lvl7pPr>
                      <a:lvl8pPr marL="3429000" indent="-228600" eaLnBrk="0" fontAlgn="base" hangingPunct="0">
                        <a:spcBef>
                          <a:spcPts val="500"/>
                        </a:spcBef>
                        <a:spcAft>
                          <a:spcPct val="0"/>
                        </a:spcAft>
                        <a:buClr>
                          <a:srgbClr val="000000"/>
                        </a:buClr>
                        <a:buSzPct val="100000"/>
                        <a:buFont typeface="Times New Roman" charset="0"/>
                        <a:defRPr>
                          <a:solidFill>
                            <a:srgbClr val="000000"/>
                          </a:solidFill>
                          <a:latin typeface="Calibri" charset="0"/>
                          <a:ea typeface="Lucida Sans Unicode" charset="0"/>
                          <a:cs typeface="Lucida Sans Unicode" charset="0"/>
                        </a:defRPr>
                      </a:lvl8pPr>
                      <a:lvl9pPr marL="3886200" indent="-228600" eaLnBrk="0" fontAlgn="base" hangingPunct="0">
                        <a:spcBef>
                          <a:spcPts val="500"/>
                        </a:spcBef>
                        <a:spcAft>
                          <a:spcPct val="0"/>
                        </a:spcAft>
                        <a:buClr>
                          <a:srgbClr val="000000"/>
                        </a:buClr>
                        <a:buSzPct val="100000"/>
                        <a:buFont typeface="Times New Roman" charset="0"/>
                        <a:defRPr>
                          <a:solidFill>
                            <a:srgbClr val="000000"/>
                          </a:solidFill>
                          <a:latin typeface="Calibri" charset="0"/>
                          <a:ea typeface="Lucida Sans Unicode" charset="0"/>
                          <a:cs typeface="Lucida Sans Unicode"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lv-LV" altLang="ru-RU" sz="1800" b="0" i="0" u="none" strike="noStrike" cap="none" normalizeH="0" baseline="0">
                          <a:ln>
                            <a:noFill/>
                          </a:ln>
                          <a:solidFill>
                            <a:srgbClr val="000000"/>
                          </a:solidFill>
                          <a:effectLst/>
                          <a:latin typeface="Calibri" charset="0"/>
                          <a:ea typeface="Lucida Sans Unicode" charset="0"/>
                          <a:cs typeface="Lucida Sans Unicode" charset="0"/>
                        </a:rPr>
                        <a:t>„Informējiet palīdzības sniedzējus un sagaidiet intensīvās terapijas komandu!”</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r>
            </a:tbl>
          </a:graphicData>
        </a:graphic>
      </p:graphicFrame>
    </p:spTree>
    <p:extLst>
      <p:ext uri="{BB962C8B-B14F-4D97-AF65-F5344CB8AC3E}">
        <p14:creationId xmlns:p14="http://schemas.microsoft.com/office/powerpoint/2010/main" val="179416353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239000" cy="1143000"/>
          </a:xfrm>
        </p:spPr>
        <p:txBody>
          <a:bodyPr>
            <a:normAutofit fontScale="90000"/>
          </a:bodyPr>
          <a:lstStyle/>
          <a:p>
            <a:r>
              <a:rPr lang="lv-LV" dirty="0" smtClean="0"/>
              <a:t/>
            </a:r>
            <a:br>
              <a:rPr lang="lv-LV" dirty="0" smtClean="0"/>
            </a:br>
            <a:r>
              <a:rPr lang="lv-LV" dirty="0" smtClean="0"/>
              <a:t/>
            </a:r>
            <a:br>
              <a:rPr lang="lv-LV" dirty="0" smtClean="0"/>
            </a:br>
            <a:r>
              <a:rPr lang="lv-LV" dirty="0" smtClean="0"/>
              <a:t/>
            </a:r>
            <a:br>
              <a:rPr lang="lv-LV" dirty="0" smtClean="0"/>
            </a:br>
            <a:r>
              <a:rPr lang="lv-LV" dirty="0" smtClean="0"/>
              <a:t/>
            </a:r>
            <a:br>
              <a:rPr lang="lv-LV" dirty="0" smtClean="0"/>
            </a:br>
            <a:r>
              <a:rPr lang="lv-LV" dirty="0" smtClean="0"/>
              <a:t/>
            </a:r>
            <a:br>
              <a:rPr lang="lv-LV" dirty="0" smtClean="0"/>
            </a:br>
            <a:r>
              <a:rPr lang="lv-LV" dirty="0" smtClean="0"/>
              <a:t/>
            </a:r>
            <a:br>
              <a:rPr lang="lv-LV" dirty="0" smtClean="0"/>
            </a:br>
            <a:r>
              <a:rPr lang="lv-LV" dirty="0" smtClean="0"/>
              <a:t/>
            </a:r>
            <a:br>
              <a:rPr lang="lv-LV" dirty="0" smtClean="0"/>
            </a:br>
            <a:r>
              <a:rPr lang="lv-LV" dirty="0" smtClean="0"/>
              <a:t/>
            </a:r>
            <a:br>
              <a:rPr lang="lv-LV" dirty="0" smtClean="0"/>
            </a:br>
            <a:r>
              <a:rPr lang="lv-LV" dirty="0" smtClean="0"/>
              <a:t/>
            </a:r>
            <a:br>
              <a:rPr lang="lv-LV" dirty="0" smtClean="0"/>
            </a:br>
            <a:r>
              <a:rPr lang="lv-LV" dirty="0" smtClean="0"/>
              <a:t/>
            </a:r>
            <a:br>
              <a:rPr lang="lv-LV" dirty="0" smtClean="0"/>
            </a:br>
            <a:r>
              <a:rPr lang="lv-LV" dirty="0" smtClean="0"/>
              <a:t/>
            </a:r>
            <a:br>
              <a:rPr lang="lv-LV" dirty="0" smtClean="0"/>
            </a:br>
            <a:r>
              <a:rPr lang="lv-LV" dirty="0" smtClean="0"/>
              <a:t/>
            </a:r>
            <a:br>
              <a:rPr lang="lv-LV" dirty="0" smtClean="0"/>
            </a:br>
            <a:r>
              <a:rPr lang="lv-LV" dirty="0" smtClean="0"/>
              <a:t/>
            </a:r>
            <a:br>
              <a:rPr lang="lv-LV" dirty="0" smtClean="0"/>
            </a:br>
            <a:r>
              <a:rPr lang="lv-LV" dirty="0" smtClean="0"/>
              <a:t/>
            </a:r>
            <a:br>
              <a:rPr lang="lv-LV" dirty="0" smtClean="0"/>
            </a:br>
            <a:r>
              <a:rPr lang="lv-LV" dirty="0" smtClean="0"/>
              <a:t/>
            </a:r>
            <a:br>
              <a:rPr lang="lv-LV" dirty="0" smtClean="0"/>
            </a:br>
            <a:r>
              <a:rPr lang="lv-LV" dirty="0" smtClean="0"/>
              <a:t/>
            </a:r>
            <a:br>
              <a:rPr lang="lv-LV" dirty="0" smtClean="0"/>
            </a:br>
            <a:r>
              <a:rPr lang="lv-LV" dirty="0" smtClean="0"/>
              <a:t/>
            </a:r>
            <a:br>
              <a:rPr lang="lv-LV" dirty="0" smtClean="0"/>
            </a:br>
            <a:r>
              <a:rPr lang="lv-LV" dirty="0" smtClean="0"/>
              <a:t/>
            </a:r>
            <a:br>
              <a:rPr lang="lv-LV" dirty="0" smtClean="0"/>
            </a:br>
            <a:r>
              <a:rPr lang="lv-LV" dirty="0" smtClean="0"/>
              <a:t/>
            </a:r>
            <a:br>
              <a:rPr lang="lv-LV" dirty="0" smtClean="0"/>
            </a:br>
            <a:r>
              <a:rPr lang="lv-LV" dirty="0" smtClean="0"/>
              <a:t/>
            </a:r>
            <a:br>
              <a:rPr lang="lv-LV" dirty="0" smtClean="0"/>
            </a:br>
            <a:r>
              <a:rPr lang="lv-LV" dirty="0" smtClean="0"/>
              <a:t/>
            </a:r>
            <a:br>
              <a:rPr lang="lv-LV" dirty="0" smtClean="0"/>
            </a:br>
            <a:r>
              <a:rPr lang="lv-LV" dirty="0" smtClean="0"/>
              <a:t/>
            </a:r>
            <a:br>
              <a:rPr lang="lv-LV" dirty="0" smtClean="0"/>
            </a:br>
            <a:r>
              <a:rPr lang="lv-LV" dirty="0" smtClean="0"/>
              <a:t/>
            </a:r>
            <a:br>
              <a:rPr lang="lv-LV" dirty="0" smtClean="0"/>
            </a:br>
            <a:r>
              <a:rPr lang="lv-LV" dirty="0" smtClean="0"/>
              <a:t/>
            </a:r>
            <a:br>
              <a:rPr lang="lv-LV" dirty="0" smtClean="0"/>
            </a:br>
            <a:r>
              <a:rPr lang="lv-LV" sz="3600" dirty="0" smtClean="0"/>
              <a:t>DZĪVĪBAS GLĀBŠANAS PAMATU ALGORITMS PEDIATRIJĀ</a:t>
            </a:r>
            <a:endParaRPr lang="en-US" dirty="0"/>
          </a:p>
        </p:txBody>
      </p:sp>
      <p:sp>
        <p:nvSpPr>
          <p:cNvPr id="3" name="Content Placeholder 2"/>
          <p:cNvSpPr>
            <a:spLocks noGrp="1"/>
          </p:cNvSpPr>
          <p:nvPr>
            <p:ph idx="1"/>
          </p:nvPr>
        </p:nvSpPr>
        <p:spPr>
          <a:xfrm>
            <a:off x="152400" y="1219200"/>
            <a:ext cx="7848600" cy="5638800"/>
          </a:xfrm>
        </p:spPr>
        <p:txBody>
          <a:bodyPr>
            <a:normAutofit/>
          </a:bodyPr>
          <a:lstStyle/>
          <a:p>
            <a:pPr>
              <a:buNone/>
            </a:pPr>
            <a:r>
              <a:rPr lang="lv-LV" dirty="0" smtClean="0"/>
              <a:t>	</a:t>
            </a:r>
            <a:r>
              <a:rPr lang="lv-LV" sz="3200" u="sng" dirty="0" smtClean="0"/>
              <a:t>Rīcības secība medicīnas profesionāļiem</a:t>
            </a:r>
            <a:endParaRPr lang="en-US" sz="5100" u="sng" dirty="0" smtClean="0"/>
          </a:p>
          <a:p>
            <a:pPr lvl="0"/>
            <a:r>
              <a:rPr lang="en-US" sz="2800" dirty="0" smtClean="0"/>
              <a:t>1. </a:t>
            </a:r>
            <a:r>
              <a:rPr lang="lv-LV" sz="2800" b="1" dirty="0" smtClean="0"/>
              <a:t>Jāgarantē palīdzības sniedzēja un bērna drošība</a:t>
            </a:r>
            <a:endParaRPr lang="en-US" sz="2800" b="1" dirty="0" smtClean="0"/>
          </a:p>
          <a:p>
            <a:pPr lvl="0"/>
            <a:r>
              <a:rPr lang="en-US" sz="2800" dirty="0" smtClean="0"/>
              <a:t>2. </a:t>
            </a:r>
            <a:r>
              <a:rPr lang="lv-LV" sz="2800" dirty="0" smtClean="0"/>
              <a:t>Pārbauda vai bērns reaģē                                                                                        Bērnam viegli pieskaras un jautā:                                  „Vai tev viss ir labi?” </a:t>
            </a:r>
            <a:endParaRPr lang="en-US" sz="2800" dirty="0" smtClean="0"/>
          </a:p>
          <a:p>
            <a:pPr lvl="0"/>
            <a:r>
              <a:rPr lang="en-US" sz="2800" dirty="0" smtClean="0"/>
              <a:t>3.</a:t>
            </a:r>
            <a:r>
              <a:rPr lang="en-US" sz="2800" b="1" dirty="0" smtClean="0"/>
              <a:t> </a:t>
            </a:r>
            <a:r>
              <a:rPr lang="lv-LV" sz="2800" b="1" dirty="0" smtClean="0"/>
              <a:t>A. Ja bērns reaģē ar atbildi vai kustībām</a:t>
            </a:r>
            <a:r>
              <a:rPr lang="lv-LV" sz="2800" dirty="0" smtClean="0"/>
              <a:t>                                                            • atstājiet pozā, kurā Jūs viņu atradāt,                             ja viņam nedraud turpmākas briesmas                                                                                                                       • novērtē viņa stāvokli un meklē palīdzību,                 ja nepieciešams                                                               • regulāri </a:t>
            </a:r>
            <a:r>
              <a:rPr lang="en-US" sz="2800" dirty="0" err="1" smtClean="0"/>
              <a:t>atk</a:t>
            </a:r>
            <a:r>
              <a:rPr lang="lv-LV" sz="2800" dirty="0" smtClean="0"/>
              <a:t>ā</a:t>
            </a:r>
            <a:r>
              <a:rPr lang="en-US" sz="2800" dirty="0" err="1" smtClean="0"/>
              <a:t>rtoti</a:t>
            </a:r>
            <a:r>
              <a:rPr lang="lv-LV" sz="2800" dirty="0" smtClean="0"/>
              <a:t> novērtē bērna stāvokli</a:t>
            </a:r>
            <a:endParaRPr lang="en-US" sz="2800" dirty="0" smtClean="0"/>
          </a:p>
          <a:p>
            <a:pPr lvl="0">
              <a:buNone/>
            </a:pPr>
            <a:endParaRPr lang="en-US" sz="2800" dirty="0" smtClean="0"/>
          </a:p>
          <a:p>
            <a:endParaRPr lang="en-US" sz="3600"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pulent">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5826</TotalTime>
  <Words>2907</Words>
  <Application>Microsoft Macintosh PowerPoint</Application>
  <PresentationFormat>Экран (4:3)</PresentationFormat>
  <Paragraphs>369</Paragraphs>
  <Slides>58</Slides>
  <Notes>9</Notes>
  <HiddenSlides>1</HiddenSlides>
  <MMClips>0</MMClips>
  <ScaleCrop>false</ScaleCrop>
  <HeadingPairs>
    <vt:vector size="6" baseType="variant">
      <vt:variant>
        <vt:lpstr>Использованные шрифты</vt:lpstr>
      </vt:variant>
      <vt:variant>
        <vt:i4>9</vt:i4>
      </vt:variant>
      <vt:variant>
        <vt:lpstr>Тема</vt:lpstr>
      </vt:variant>
      <vt:variant>
        <vt:i4>1</vt:i4>
      </vt:variant>
      <vt:variant>
        <vt:lpstr>Заголовки слайдов</vt:lpstr>
      </vt:variant>
      <vt:variant>
        <vt:i4>58</vt:i4>
      </vt:variant>
    </vt:vector>
  </HeadingPairs>
  <TitlesOfParts>
    <vt:vector size="68" baseType="lpstr">
      <vt:lpstr>Calibri</vt:lpstr>
      <vt:lpstr>Garamond</vt:lpstr>
      <vt:lpstr>Lucida Sans Unicode</vt:lpstr>
      <vt:lpstr>Symbol</vt:lpstr>
      <vt:lpstr>Tahoma</vt:lpstr>
      <vt:lpstr>Times New Roman</vt:lpstr>
      <vt:lpstr>Wingdings</vt:lpstr>
      <vt:lpstr>Wingdings 2</vt:lpstr>
      <vt:lpstr>Arial</vt:lpstr>
      <vt:lpstr>Opulent</vt:lpstr>
      <vt:lpstr>BĒRNU UN ZĪDAIŅU ATDZĪVINĀŠANA - 2015</vt:lpstr>
      <vt:lpstr>Apmācības mērķi</vt:lpstr>
      <vt:lpstr>Apmācības mērķi</vt:lpstr>
      <vt:lpstr>Dzīvības glābšanas vadlīnijas pediatrijā</vt:lpstr>
      <vt:lpstr>Vadlīniju izmaiņu kopsavilkums kopš 2010. Gada</vt:lpstr>
      <vt:lpstr>Terminoloģija</vt:lpstr>
      <vt:lpstr>izDzīvošanas iespējas </vt:lpstr>
      <vt:lpstr>Презентация PowerPoint</vt:lpstr>
      <vt:lpstr>                        DZĪVĪBAS GLĀBŠANAS PAMATU ALGORITMS PEDIATRIJĀ</vt:lpstr>
      <vt:lpstr>DZĪVĪBAS GLĀBŠANAS PAMATU ALGORITMS PEDIATRIJĀ</vt:lpstr>
      <vt:lpstr>DZĪVĪBAS GLĀBŠANAS PAMATU ALGORITMS PEDIATRIJĀ</vt:lpstr>
      <vt:lpstr>DZĪVĪBAS GLĀBŠANAS PAMATU ALGORITMS PEDIATRIJĀ</vt:lpstr>
      <vt:lpstr> DZĪVĪBAS GLĀBŠANAS PAMATU ALGORITMS PEDIATRIJĀ</vt:lpstr>
      <vt:lpstr>DZĪVĪBAS GLĀBŠANAS PAMATU ALGORITMS PEDIATRIJĀ</vt:lpstr>
      <vt:lpstr>Презентация PowerPoint</vt:lpstr>
      <vt:lpstr>DZĪVĪBAS GLĀBŠANAS PAMATU ALGORITMS PEDIATRIJĀ</vt:lpstr>
      <vt:lpstr>DZĪVĪBAS GLĀBŠANAS PAMATU ALGORITMS PEDIATRIJĀ</vt:lpstr>
      <vt:lpstr>Normāla elpošanas/ sirdsdarbības frekvence bērniem</vt:lpstr>
      <vt:lpstr>DZĪVĪBAS GLĀBŠANAS PAMATU ALGORITMS PEDIATRIJĀ</vt:lpstr>
      <vt:lpstr>DZĪVĪBAS GLĀBŠANAS PAMATU ALGORITMS PEDIATRIJĀ</vt:lpstr>
      <vt:lpstr>DZĪVĪBAS GLĀBŠANAS PAMATU ALGORITMS PEDIATRIJĀ</vt:lpstr>
      <vt:lpstr>Krūšu kurvja kompresijas zīdaiņiem</vt:lpstr>
      <vt:lpstr>Презентация PowerPoint</vt:lpstr>
      <vt:lpstr>Презентация PowerPoint</vt:lpstr>
      <vt:lpstr>Презентация PowerPoint</vt:lpstr>
      <vt:lpstr>Elpināšana ar maisu un masku un  krūšu kurvja kompresijas ar diviem pirkstiem</vt:lpstr>
      <vt:lpstr>Elpināšana ar maisu un masku un krūšu kurvja kompresijas, aptverot krūšu kurvi</vt:lpstr>
      <vt:lpstr>DZĪVĪBAS GLĀBŠANAS PAMATU ALGORITMS PEDIATRIJĀ</vt:lpstr>
      <vt:lpstr>Krūšu kurvja kompresijas bērniem</vt:lpstr>
      <vt:lpstr>Презентация PowerPoint</vt:lpstr>
      <vt:lpstr>DZĪVĪBAS GLĀBŠANAS PAMATU ALGORITMS PEDIATRIJĀ</vt:lpstr>
      <vt:lpstr>DZĪVĪBAS GLĀBŠANAS PAMATU ALGORITMS PEDIATRIJĀ</vt:lpstr>
      <vt:lpstr>PBLS - Dzīvības glābšanas pamati pediatrijā</vt:lpstr>
      <vt:lpstr>Cietušā novietošana stabilā sānu guļā</vt:lpstr>
      <vt:lpstr>Cietušā novietošana stabilā sānu guļā</vt:lpstr>
      <vt:lpstr>Cietušā novietošana stabilā sānu guļā</vt:lpstr>
      <vt:lpstr>Svešķermeņi elpošanas ceļos</vt:lpstr>
      <vt:lpstr>Svešķermeņi - lokalizācija</vt:lpstr>
      <vt:lpstr>Vispārējās pazīmes elpceļu obstrukcijai ar svešķermeni</vt:lpstr>
      <vt:lpstr>Vispārējās pazīmes elpceļu obstrukcijai ar svešķermeni</vt:lpstr>
      <vt:lpstr>    Elpceļu obstrukcija ar svešķermeni</vt:lpstr>
      <vt:lpstr>Elpceļu obstrukcija ar svešķermeni</vt:lpstr>
      <vt:lpstr>Svešķermeņu izraisītas elpceļu obstrukcijas ārstēšana bērniem</vt:lpstr>
      <vt:lpstr>Vispārējās pazīmes elpceļu obstrukcijai ar svešķermeni</vt:lpstr>
      <vt:lpstr>Svešķermeņu izraisītas elpceļu obstrukcijas ārstēšana bērniem</vt:lpstr>
      <vt:lpstr>Svešķermeņu izraisītas elpceļu obstrukcijas ārstēšana bērniem</vt:lpstr>
      <vt:lpstr>Презентация PowerPoint</vt:lpstr>
      <vt:lpstr>Svešķermeņu izraisītas elpceļu obstrukcijas ārstēšana bērniem</vt:lpstr>
      <vt:lpstr>Svešķermeņu izraisītas elpceļu obstrukcijas ārstēšana bērniem</vt:lpstr>
      <vt:lpstr>Презентация PowerPoint</vt:lpstr>
      <vt:lpstr>Svešķermeņu izraisītas elpceļu obstrukcijas ārstēšana bērniem</vt:lpstr>
      <vt:lpstr>Abdominālie grūdieni bērniem</vt:lpstr>
      <vt:lpstr>Svešķermeņu izraisītas elpceļu obstrukcijas ārstēšana bērniem</vt:lpstr>
      <vt:lpstr>Svešķermeņu izraisītas elpceļu obstrukcijas ārstēšana bērniem</vt:lpstr>
      <vt:lpstr>Svešķermeņu izraisītas elpceļu obstrukcijas ārstēšana bērniem</vt:lpstr>
      <vt:lpstr>Svešķermeņu izraisītas elpceļu obstrukcijas ārstēšana bērniem</vt:lpstr>
      <vt:lpstr>Svešķermeņu izraisītas elpceļu obstrukcijas ārstēšana bērniem</vt:lpstr>
      <vt:lpstr>Презентация PowerPoint</vt:lpstr>
    </vt:vector>
  </TitlesOfParts>
  <LinksUpToDate>false</LinksUpToDate>
  <SharedDoc>false</SharedDoc>
  <HyperlinksChanged>false</HyperlinksChanged>
  <AppVersion>15.0038</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Neatliekamā palīdzība pediatrijā 2010</dc:title>
  <dc:creator>Arnita</dc:creator>
  <cp:lastModifiedBy>Jekaterina Bormotova</cp:lastModifiedBy>
  <cp:revision>772</cp:revision>
  <dcterms:created xsi:type="dcterms:W3CDTF">2011-04-07T10:04:16Z</dcterms:created>
  <dcterms:modified xsi:type="dcterms:W3CDTF">2017-10-21T09:20:17Z</dcterms:modified>
</cp:coreProperties>
</file>