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8" r:id="rId3"/>
    <p:sldId id="295" r:id="rId4"/>
    <p:sldId id="273" r:id="rId5"/>
    <p:sldId id="300" r:id="rId6"/>
    <p:sldId id="294" r:id="rId7"/>
    <p:sldId id="301" r:id="rId8"/>
    <p:sldId id="305" r:id="rId9"/>
    <p:sldId id="274" r:id="rId10"/>
    <p:sldId id="304" r:id="rId11"/>
    <p:sldId id="308" r:id="rId12"/>
    <p:sldId id="306" r:id="rId13"/>
    <p:sldId id="302" r:id="rId14"/>
    <p:sldId id="297" r:id="rId15"/>
    <p:sldId id="303" r:id="rId16"/>
    <p:sldId id="298" r:id="rId17"/>
    <p:sldId id="286" r:id="rId18"/>
    <p:sldId id="309" r:id="rId19"/>
    <p:sldId id="307" r:id="rId20"/>
    <p:sldId id="272" r:id="rId21"/>
  </p:sldIdLst>
  <p:sldSz cx="9144000" cy="6858000" type="screen4x3"/>
  <p:notesSz cx="6797675" cy="9926638"/>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7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CE3BF957-391E-4D8D-B321-9D21F388C1D6}"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5B6B8CB9-9123-4DE3-9281-0E99E26B73F2}"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DC2749DF-2CF7-43AE-BA16-B7DEC8B330B4}"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F1001CA8-366C-42B8-898D-64EBF3CDB1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440A8708-1316-4BFD-9EBF-2C42861BFE14}"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22A1266C-1E5C-49F9-8AE7-7357E24AB9D1}"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D907BC1F-C4B2-4B35-BEB1-9994E3907243}"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8A3C8EA5-18A4-43D9-9B99-B441659428B9}"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D2277224-E8C8-4039-AA62-31F0CC02A5F6}"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4937293D-DF33-4EA7-BA9D-545BF910021D}"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FB861802-228C-4238-B8AB-36F533622568}"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79B5BC9F-5A5F-437B-8D87-FE9BBBA628E6}"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49D93C-7E5D-4CD4-88AD-B6B7910CD7F7}"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w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197197"/>
            <a:ext cx="8175625" cy="1071563"/>
          </a:xfrm>
        </p:spPr>
        <p:txBody>
          <a:bodyPr/>
          <a:lstStyle/>
          <a:p>
            <a:pPr eaLnBrk="1" hangingPunct="1"/>
            <a:r>
              <a:rPr lang="lv-LV" sz="4000" b="1" dirty="0" smtClean="0">
                <a:solidFill>
                  <a:schemeClr val="tx1"/>
                </a:solidFill>
              </a:rPr>
              <a:t>Rom.3:19-28 Attaisnošana ticībā</a:t>
            </a:r>
            <a:endParaRPr lang="lv-LV" sz="4000" b="1" dirty="0" smtClean="0">
              <a:solidFill>
                <a:schemeClr val="tx1"/>
              </a:solidFill>
            </a:endParaRPr>
          </a:p>
        </p:txBody>
      </p:sp>
      <p:pic>
        <p:nvPicPr>
          <p:cNvPr id="3075" name="Picture 3" descr="DOVE019"/>
          <p:cNvPicPr>
            <a:picLocks noChangeAspect="1" noChangeArrowheads="1"/>
          </p:cNvPicPr>
          <p:nvPr/>
        </p:nvPicPr>
        <p:blipFill>
          <a:blip r:embed="rId2" cstate="print"/>
          <a:srcRect/>
          <a:stretch>
            <a:fillRect/>
          </a:stretch>
        </p:blipFill>
        <p:spPr bwMode="auto">
          <a:xfrm>
            <a:off x="250825" y="188913"/>
            <a:ext cx="485775" cy="692150"/>
          </a:xfrm>
          <a:prstGeom prst="rect">
            <a:avLst/>
          </a:prstGeom>
          <a:noFill/>
          <a:ln w="9525">
            <a:noFill/>
            <a:miter lim="800000"/>
            <a:headEnd/>
            <a:tailEnd/>
          </a:ln>
        </p:spPr>
      </p:pic>
      <p:sp>
        <p:nvSpPr>
          <p:cNvPr id="3076" name="Text Box 6"/>
          <p:cNvSpPr txBox="1">
            <a:spLocks noChangeArrowheads="1"/>
          </p:cNvSpPr>
          <p:nvPr/>
        </p:nvSpPr>
        <p:spPr bwMode="auto">
          <a:xfrm>
            <a:off x="5715000" y="928688"/>
            <a:ext cx="3429000" cy="461962"/>
          </a:xfrm>
          <a:prstGeom prst="rect">
            <a:avLst/>
          </a:prstGeom>
          <a:noFill/>
          <a:ln w="9525">
            <a:noFill/>
            <a:miter lim="800000"/>
            <a:headEnd/>
            <a:tailEnd/>
          </a:ln>
        </p:spPr>
        <p:txBody>
          <a:bodyPr>
            <a:spAutoFit/>
          </a:bodyPr>
          <a:lstStyle/>
          <a:p>
            <a:pPr>
              <a:spcBef>
                <a:spcPct val="50000"/>
              </a:spcBef>
            </a:pPr>
            <a:r>
              <a:rPr lang="lv-LV" sz="2400"/>
              <a:t>Māc. Roberts Otomers</a:t>
            </a:r>
          </a:p>
        </p:txBody>
      </p:sp>
      <p:sp>
        <p:nvSpPr>
          <p:cNvPr id="6" name="Text Box 6"/>
          <p:cNvSpPr txBox="1">
            <a:spLocks noChangeArrowheads="1"/>
          </p:cNvSpPr>
          <p:nvPr/>
        </p:nvSpPr>
        <p:spPr bwMode="auto">
          <a:xfrm>
            <a:off x="7451725" y="0"/>
            <a:ext cx="1692275" cy="396875"/>
          </a:xfrm>
          <a:prstGeom prst="rect">
            <a:avLst/>
          </a:prstGeom>
          <a:noFill/>
          <a:ln w="9525">
            <a:noFill/>
            <a:miter lim="800000"/>
            <a:headEnd/>
            <a:tailEnd/>
          </a:ln>
        </p:spPr>
        <p:txBody>
          <a:bodyPr>
            <a:spAutoFit/>
          </a:bodyPr>
          <a:lstStyle/>
          <a:p>
            <a:pPr>
              <a:spcBef>
                <a:spcPct val="50000"/>
              </a:spcBef>
            </a:pPr>
            <a:r>
              <a:rPr lang="lv-LV" sz="2000" dirty="0" smtClean="0"/>
              <a:t>15.sep.2024.</a:t>
            </a:r>
            <a:endParaRPr lang="lv-LV" sz="2000" dirty="0"/>
          </a:p>
        </p:txBody>
      </p:sp>
      <p:pic>
        <p:nvPicPr>
          <p:cNvPr id="7" name="Picture 6"/>
          <p:cNvPicPr>
            <a:picLocks noChangeAspect="1" noChangeArrowheads="1"/>
          </p:cNvPicPr>
          <p:nvPr/>
        </p:nvPicPr>
        <p:blipFill>
          <a:blip r:embed="rId3" cstate="print"/>
          <a:srcRect/>
          <a:stretch>
            <a:fillRect/>
          </a:stretch>
        </p:blipFill>
        <p:spPr bwMode="auto">
          <a:xfrm>
            <a:off x="1115616" y="1497886"/>
            <a:ext cx="6516216" cy="5360114"/>
          </a:xfrm>
          <a:prstGeom prst="rect">
            <a:avLst/>
          </a:prstGeom>
          <a:ln>
            <a:noFill/>
          </a:ln>
          <a:effectLst>
            <a:softEdge rad="112500"/>
          </a:effectLst>
        </p:spPr>
      </p:pic>
      <p:sp>
        <p:nvSpPr>
          <p:cNvPr id="8" name="Rectangle 7"/>
          <p:cNvSpPr>
            <a:spLocks noChangeArrowheads="1"/>
          </p:cNvSpPr>
          <p:nvPr/>
        </p:nvSpPr>
        <p:spPr bwMode="auto">
          <a:xfrm>
            <a:off x="5508104" y="5157192"/>
            <a:ext cx="1864494" cy="646331"/>
          </a:xfrm>
          <a:prstGeom prst="rect">
            <a:avLst/>
          </a:prstGeom>
          <a:noFill/>
          <a:ln w="9525">
            <a:noFill/>
            <a:miter lim="800000"/>
            <a:headEnd/>
            <a:tailEnd/>
          </a:ln>
        </p:spPr>
        <p:txBody>
          <a:bodyPr wrap="square">
            <a:spAutoFit/>
          </a:bodyPr>
          <a:lstStyle/>
          <a:p>
            <a:r>
              <a:rPr lang="lv-LV" sz="3600" b="1" dirty="0"/>
              <a:t>Ticība</a:t>
            </a:r>
            <a:endParaRPr lang="en-US" sz="3600" dirty="0"/>
          </a:p>
        </p:txBody>
      </p:sp>
      <p:sp>
        <p:nvSpPr>
          <p:cNvPr id="9" name="Rectangle 8"/>
          <p:cNvSpPr>
            <a:spLocks noChangeArrowheads="1"/>
          </p:cNvSpPr>
          <p:nvPr/>
        </p:nvSpPr>
        <p:spPr bwMode="auto">
          <a:xfrm>
            <a:off x="1619672" y="4869160"/>
            <a:ext cx="1689468" cy="646331"/>
          </a:xfrm>
          <a:prstGeom prst="rect">
            <a:avLst/>
          </a:prstGeom>
          <a:noFill/>
          <a:ln w="9525">
            <a:noFill/>
            <a:miter lim="800000"/>
            <a:headEnd/>
            <a:tailEnd/>
          </a:ln>
        </p:spPr>
        <p:txBody>
          <a:bodyPr wrap="square">
            <a:spAutoFit/>
          </a:bodyPr>
          <a:lstStyle/>
          <a:p>
            <a:r>
              <a:rPr lang="lv-LV" sz="3600" b="1" dirty="0"/>
              <a:t>Darbi</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srcRect/>
          <a:stretch>
            <a:fillRect/>
          </a:stretch>
        </p:blipFill>
        <p:spPr bwMode="auto">
          <a:xfrm>
            <a:off x="3347864" y="3150848"/>
            <a:ext cx="5796136" cy="3707152"/>
          </a:xfrm>
          <a:prstGeom prst="rect">
            <a:avLst/>
          </a:prstGeom>
          <a:ln>
            <a:noFill/>
          </a:ln>
          <a:effectLst>
            <a:softEdge rad="112500"/>
          </a:effectLst>
        </p:spPr>
      </p:pic>
      <p:sp>
        <p:nvSpPr>
          <p:cNvPr id="11267" name="Rectangle 3"/>
          <p:cNvSpPr>
            <a:spLocks noGrp="1" noChangeArrowheads="1"/>
          </p:cNvSpPr>
          <p:nvPr>
            <p:ph type="body" idx="4294967295"/>
          </p:nvPr>
        </p:nvSpPr>
        <p:spPr>
          <a:xfrm>
            <a:off x="-357188" y="647526"/>
            <a:ext cx="9501188" cy="1557338"/>
          </a:xfrm>
        </p:spPr>
        <p:txBody>
          <a:bodyPr/>
          <a:lstStyle/>
          <a:p>
            <a:pPr algn="just" eaLnBrk="1" hangingPunct="1">
              <a:lnSpc>
                <a:spcPct val="80000"/>
              </a:lnSpc>
              <a:buFontTx/>
              <a:buNone/>
            </a:pPr>
            <a:r>
              <a:rPr lang="lv-LV" sz="2800" i="1" dirty="0" smtClean="0"/>
              <a:t>   22 </a:t>
            </a:r>
            <a:r>
              <a:rPr lang="lv-LV" sz="2800" i="1" dirty="0" smtClean="0"/>
              <a:t>Šī Dieva taisnība dota ticībā uz Jēzu Kristu visiem, kas tic. Jo tur nav nekādas starpības; 23 jo visi ir grēkojuši, un visiem trūkst dievišķās godības.</a:t>
            </a:r>
            <a:endParaRPr lang="lv-LV" sz="1800" i="1" dirty="0" smtClean="0"/>
          </a:p>
        </p:txBody>
      </p:sp>
      <p:sp>
        <p:nvSpPr>
          <p:cNvPr id="8" name="Rounded Rectangle 7"/>
          <p:cNvSpPr/>
          <p:nvPr/>
        </p:nvSpPr>
        <p:spPr>
          <a:xfrm>
            <a:off x="251520" y="1844824"/>
            <a:ext cx="4752528" cy="10081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Dieva taisnība dota ticībā uz Jēzu Kristu</a:t>
            </a:r>
            <a:endParaRPr lang="en-US" sz="3600" dirty="0" smtClean="0">
              <a:solidFill>
                <a:schemeClr val="tx1"/>
              </a:solidFill>
            </a:endParaRPr>
          </a:p>
        </p:txBody>
      </p:sp>
      <p:sp>
        <p:nvSpPr>
          <p:cNvPr id="9" name="Rounded Rectangle 8"/>
          <p:cNvSpPr/>
          <p:nvPr/>
        </p:nvSpPr>
        <p:spPr>
          <a:xfrm>
            <a:off x="467544" y="3140968"/>
            <a:ext cx="360040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v</a:t>
            </a:r>
            <a:r>
              <a:rPr lang="lv-LV" sz="3600" dirty="0" smtClean="0">
                <a:solidFill>
                  <a:schemeClr val="tx1"/>
                </a:solidFill>
              </a:rPr>
              <a:t>isiem, kas tic</a:t>
            </a:r>
            <a:endParaRPr lang="en-US" sz="3600" dirty="0" smtClean="0">
              <a:solidFill>
                <a:schemeClr val="tx1"/>
              </a:solidFill>
            </a:endParaRPr>
          </a:p>
        </p:txBody>
      </p:sp>
      <p:sp>
        <p:nvSpPr>
          <p:cNvPr id="10" name="Rounded Rectangle 9"/>
          <p:cNvSpPr/>
          <p:nvPr/>
        </p:nvSpPr>
        <p:spPr>
          <a:xfrm>
            <a:off x="323528" y="4077072"/>
            <a:ext cx="4032448"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Jo visi ir grēkojuši</a:t>
            </a:r>
            <a:endParaRPr lang="en-US" sz="3600" dirty="0" smtClean="0">
              <a:solidFill>
                <a:schemeClr val="tx1"/>
              </a:solidFill>
            </a:endParaRPr>
          </a:p>
        </p:txBody>
      </p:sp>
      <p:sp>
        <p:nvSpPr>
          <p:cNvPr id="11" name="Rectangle 2"/>
          <p:cNvSpPr txBox="1">
            <a:spLocks noChangeArrowheads="1"/>
          </p:cNvSpPr>
          <p:nvPr/>
        </p:nvSpPr>
        <p:spPr>
          <a:xfrm>
            <a:off x="428823" y="0"/>
            <a:ext cx="8175625" cy="8281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4000" b="1" i="0" u="none" strike="noStrike" kern="0" cap="none" spc="0" normalizeH="0" baseline="0" noProof="0" dirty="0" err="1" smtClean="0">
                <a:ln>
                  <a:noFill/>
                </a:ln>
                <a:solidFill>
                  <a:schemeClr val="tx1"/>
                </a:solidFill>
                <a:effectLst/>
                <a:uLnTx/>
                <a:uFillTx/>
                <a:latin typeface="+mj-lt"/>
                <a:ea typeface="+mj-ea"/>
                <a:cs typeface="+mj-cs"/>
              </a:rPr>
              <a:t>Diev</a:t>
            </a:r>
            <a:r>
              <a:rPr lang="lv-LV" sz="4000" b="1" kern="0" dirty="0" smtClean="0">
                <a:latin typeface="+mj-lt"/>
                <a:ea typeface="+mj-ea"/>
                <a:cs typeface="+mj-cs"/>
              </a:rPr>
              <a:t>a taisnība</a:t>
            </a:r>
            <a:endParaRPr kumimoji="0" lang="lv-LV" sz="4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1,107 Court Room Cliparts, Stock Vector and Royalty Free Court Room  Illustrations"/>
          <p:cNvPicPr>
            <a:picLocks noChangeAspect="1" noChangeArrowheads="1"/>
          </p:cNvPicPr>
          <p:nvPr/>
        </p:nvPicPr>
        <p:blipFill>
          <a:blip r:embed="rId2" cstate="print"/>
          <a:srcRect l="21840" r="21041"/>
          <a:stretch>
            <a:fillRect/>
          </a:stretch>
        </p:blipFill>
        <p:spPr bwMode="auto">
          <a:xfrm>
            <a:off x="846014" y="1844824"/>
            <a:ext cx="7326386" cy="4613284"/>
          </a:xfrm>
          <a:prstGeom prst="rect">
            <a:avLst/>
          </a:prstGeom>
          <a:ln>
            <a:noFill/>
          </a:ln>
          <a:effectLst>
            <a:softEdge rad="112500"/>
          </a:effectLst>
        </p:spPr>
      </p:pic>
      <p:sp>
        <p:nvSpPr>
          <p:cNvPr id="8" name="Rectangle 7"/>
          <p:cNvSpPr>
            <a:spLocks noChangeArrowheads="1"/>
          </p:cNvSpPr>
          <p:nvPr/>
        </p:nvSpPr>
        <p:spPr bwMode="auto">
          <a:xfrm>
            <a:off x="2555776" y="2132856"/>
            <a:ext cx="4283968" cy="523220"/>
          </a:xfrm>
          <a:prstGeom prst="rect">
            <a:avLst/>
          </a:prstGeom>
          <a:noFill/>
          <a:ln w="9525">
            <a:noFill/>
            <a:miter lim="800000"/>
            <a:headEnd/>
            <a:tailEnd/>
          </a:ln>
        </p:spPr>
        <p:txBody>
          <a:bodyPr wrap="square">
            <a:spAutoFit/>
          </a:bodyPr>
          <a:lstStyle/>
          <a:p>
            <a:r>
              <a:rPr lang="lv-LV" sz="2800" b="1" dirty="0" smtClean="0">
                <a:solidFill>
                  <a:srgbClr val="002060"/>
                </a:solidFill>
              </a:rPr>
              <a:t>Tiesnesis – Dievs Tēvs</a:t>
            </a:r>
          </a:p>
        </p:txBody>
      </p:sp>
      <p:sp>
        <p:nvSpPr>
          <p:cNvPr id="7" name="Rectangle 6"/>
          <p:cNvSpPr/>
          <p:nvPr/>
        </p:nvSpPr>
        <p:spPr>
          <a:xfrm>
            <a:off x="395536" y="2780928"/>
            <a:ext cx="2016224" cy="1384995"/>
          </a:xfrm>
          <a:prstGeom prst="rect">
            <a:avLst/>
          </a:prstGeom>
        </p:spPr>
        <p:txBody>
          <a:bodyPr wrap="square">
            <a:spAutoFit/>
          </a:bodyPr>
          <a:lstStyle/>
          <a:p>
            <a:pPr algn="ctr"/>
            <a:r>
              <a:rPr lang="lv-LV" sz="2800" b="1" dirty="0" smtClean="0"/>
              <a:t>A</a:t>
            </a:r>
            <a:r>
              <a:rPr lang="lv-LV" sz="2800" b="1" dirty="0" smtClean="0">
                <a:solidFill>
                  <a:srgbClr val="002060"/>
                </a:solidFill>
              </a:rPr>
              <a:t>dvokāts </a:t>
            </a:r>
            <a:r>
              <a:rPr lang="lv-LV" sz="2800" b="1" dirty="0" smtClean="0"/>
              <a:t>–</a:t>
            </a:r>
            <a:r>
              <a:rPr lang="lv-LV" sz="2800" b="1" dirty="0" smtClean="0">
                <a:solidFill>
                  <a:srgbClr val="002060"/>
                </a:solidFill>
              </a:rPr>
              <a:t> Svētais Gars</a:t>
            </a:r>
            <a:endParaRPr lang="lv-LV" sz="2800" dirty="0" smtClean="0">
              <a:solidFill>
                <a:srgbClr val="002060"/>
              </a:solidFill>
            </a:endParaRPr>
          </a:p>
        </p:txBody>
      </p:sp>
      <p:sp>
        <p:nvSpPr>
          <p:cNvPr id="9" name="Rectangle 8"/>
          <p:cNvSpPr>
            <a:spLocks noChangeArrowheads="1"/>
          </p:cNvSpPr>
          <p:nvPr/>
        </p:nvSpPr>
        <p:spPr bwMode="auto">
          <a:xfrm>
            <a:off x="6156176" y="2780928"/>
            <a:ext cx="2448272" cy="954107"/>
          </a:xfrm>
          <a:prstGeom prst="rect">
            <a:avLst/>
          </a:prstGeom>
          <a:noFill/>
          <a:ln w="9525">
            <a:noFill/>
            <a:miter lim="800000"/>
            <a:headEnd/>
            <a:tailEnd/>
          </a:ln>
        </p:spPr>
        <p:txBody>
          <a:bodyPr wrap="square">
            <a:spAutoFit/>
          </a:bodyPr>
          <a:lstStyle/>
          <a:p>
            <a:pPr algn="ctr"/>
            <a:r>
              <a:rPr lang="lv-LV" sz="2800" b="1" dirty="0" smtClean="0">
                <a:solidFill>
                  <a:srgbClr val="002060"/>
                </a:solidFill>
              </a:rPr>
              <a:t>Prokurors </a:t>
            </a:r>
            <a:r>
              <a:rPr lang="lv-LV" sz="2800" b="1" dirty="0" smtClean="0"/>
              <a:t>–</a:t>
            </a:r>
            <a:r>
              <a:rPr lang="lv-LV" sz="2800" b="1" dirty="0" smtClean="0">
                <a:solidFill>
                  <a:srgbClr val="002060"/>
                </a:solidFill>
              </a:rPr>
              <a:t> Sātans</a:t>
            </a:r>
          </a:p>
        </p:txBody>
      </p:sp>
      <p:sp>
        <p:nvSpPr>
          <p:cNvPr id="10" name="Rectangle 9"/>
          <p:cNvSpPr>
            <a:spLocks noChangeArrowheads="1"/>
          </p:cNvSpPr>
          <p:nvPr/>
        </p:nvSpPr>
        <p:spPr bwMode="auto">
          <a:xfrm>
            <a:off x="1115616" y="6334780"/>
            <a:ext cx="4283968" cy="523220"/>
          </a:xfrm>
          <a:prstGeom prst="rect">
            <a:avLst/>
          </a:prstGeom>
          <a:noFill/>
          <a:ln w="9525">
            <a:noFill/>
            <a:miter lim="800000"/>
            <a:headEnd/>
            <a:tailEnd/>
          </a:ln>
        </p:spPr>
        <p:txBody>
          <a:bodyPr wrap="square">
            <a:spAutoFit/>
          </a:bodyPr>
          <a:lstStyle/>
          <a:p>
            <a:pPr algn="ctr"/>
            <a:r>
              <a:rPr lang="lv-LV" sz="2800" b="1" dirty="0" smtClean="0"/>
              <a:t>Apsūdzētais – Es </a:t>
            </a:r>
          </a:p>
        </p:txBody>
      </p:sp>
      <p:pic>
        <p:nvPicPr>
          <p:cNvPr id="11" name="Picture 4" descr="BIBLE016"/>
          <p:cNvPicPr>
            <a:picLocks noChangeAspect="1" noChangeArrowheads="1"/>
          </p:cNvPicPr>
          <p:nvPr/>
        </p:nvPicPr>
        <p:blipFill>
          <a:blip r:embed="rId3" cstate="print"/>
          <a:srcRect/>
          <a:stretch>
            <a:fillRect/>
          </a:stretch>
        </p:blipFill>
        <p:spPr bwMode="auto">
          <a:xfrm>
            <a:off x="2483768" y="3623421"/>
            <a:ext cx="2304256" cy="2534681"/>
          </a:xfrm>
          <a:prstGeom prst="rect">
            <a:avLst/>
          </a:prstGeom>
          <a:noFill/>
          <a:ln w="9525">
            <a:noFill/>
            <a:miter lim="800000"/>
            <a:headEnd/>
            <a:tailEnd/>
          </a:ln>
        </p:spPr>
      </p:pic>
      <p:sp>
        <p:nvSpPr>
          <p:cNvPr id="13" name="Rectangle 12"/>
          <p:cNvSpPr>
            <a:spLocks noChangeArrowheads="1"/>
          </p:cNvSpPr>
          <p:nvPr/>
        </p:nvSpPr>
        <p:spPr bwMode="auto">
          <a:xfrm>
            <a:off x="683568" y="6334780"/>
            <a:ext cx="5796136" cy="523220"/>
          </a:xfrm>
          <a:prstGeom prst="rect">
            <a:avLst/>
          </a:prstGeom>
          <a:noFill/>
          <a:ln w="9525">
            <a:noFill/>
            <a:miter lim="800000"/>
            <a:headEnd/>
            <a:tailEnd/>
          </a:ln>
        </p:spPr>
        <p:txBody>
          <a:bodyPr wrap="square">
            <a:spAutoFit/>
          </a:bodyPr>
          <a:lstStyle/>
          <a:p>
            <a:pPr algn="ctr"/>
            <a:r>
              <a:rPr lang="lv-LV" sz="2800" b="1" dirty="0" smtClean="0"/>
              <a:t>Apsūdzētais – Jēzus Kristus </a:t>
            </a:r>
          </a:p>
        </p:txBody>
      </p:sp>
      <p:sp>
        <p:nvSpPr>
          <p:cNvPr id="14" name="Rectangle 2"/>
          <p:cNvSpPr txBox="1">
            <a:spLocks noChangeArrowheads="1"/>
          </p:cNvSpPr>
          <p:nvPr/>
        </p:nvSpPr>
        <p:spPr>
          <a:xfrm>
            <a:off x="428823" y="0"/>
            <a:ext cx="8175625" cy="8281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4000" b="1" i="0" u="none" strike="noStrike" kern="0" cap="none" spc="0" normalizeH="0" baseline="0" noProof="0" dirty="0" smtClean="0">
                <a:ln>
                  <a:noFill/>
                </a:ln>
                <a:solidFill>
                  <a:schemeClr val="tx1"/>
                </a:solidFill>
                <a:effectLst/>
                <a:uLnTx/>
                <a:uFillTx/>
                <a:latin typeface="+mj-lt"/>
                <a:ea typeface="+mj-ea"/>
                <a:cs typeface="+mj-cs"/>
              </a:rPr>
              <a:t>Attaisnošana</a:t>
            </a:r>
          </a:p>
        </p:txBody>
      </p:sp>
      <p:sp>
        <p:nvSpPr>
          <p:cNvPr id="16" name="Rectangle 3"/>
          <p:cNvSpPr txBox="1">
            <a:spLocks noChangeArrowheads="1"/>
          </p:cNvSpPr>
          <p:nvPr/>
        </p:nvSpPr>
        <p:spPr bwMode="auto">
          <a:xfrm>
            <a:off x="-396875" y="692696"/>
            <a:ext cx="9540875" cy="1204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Tx/>
              <a:buSzTx/>
              <a:buFontTx/>
              <a:buNone/>
              <a:tabLst/>
              <a:defRPr/>
            </a:pPr>
            <a:r>
              <a:rPr kumimoji="0" lang="lv-LV" sz="3200" b="0" i="1" u="none" strike="noStrike" kern="0" cap="none" spc="0" normalizeH="0" baseline="0" noProof="0" dirty="0" smtClean="0">
                <a:ln>
                  <a:noFill/>
                </a:ln>
                <a:solidFill>
                  <a:schemeClr val="tx1"/>
                </a:solidFill>
                <a:effectLst/>
                <a:uLnTx/>
                <a:uFillTx/>
                <a:latin typeface="+mn-lt"/>
                <a:ea typeface="+mn-ea"/>
                <a:cs typeface="+mn-cs"/>
              </a:rPr>
              <a:t>    24 Bet Dievs Savā žēlastībā tos attaisno bez nopelna, sagādājis tiem pestīšanu Jēzū Kristū. </a:t>
            </a:r>
            <a:endParaRPr kumimoji="0" lang="lv-LV" sz="2800" b="0" i="1" u="none" strike="noStrike" kern="0" cap="none" spc="0" normalizeH="0" baseline="0" noProof="0" dirty="0" smtClean="0">
              <a:ln>
                <a:noFill/>
              </a:ln>
              <a:solidFill>
                <a:schemeClr val="tx1"/>
              </a:solidFill>
              <a:effectLst/>
              <a:uLnTx/>
              <a:uFillTx/>
              <a:latin typeface="+mn-lt"/>
              <a:ea typeface="+mn-ea"/>
              <a:cs typeface="+mn-cs"/>
            </a:endParaRPr>
          </a:p>
        </p:txBody>
      </p:sp>
      <p:sp>
        <p:nvSpPr>
          <p:cNvPr id="17" name="Rounded Rectangle 16"/>
          <p:cNvSpPr/>
          <p:nvPr/>
        </p:nvSpPr>
        <p:spPr>
          <a:xfrm>
            <a:off x="1691680" y="1556792"/>
            <a:ext cx="5904656"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Dievs attaisno bez nopelna</a:t>
            </a:r>
            <a:endParaRPr lang="en-US" sz="3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3794"/>
                                        </p:tgtEl>
                                        <p:attrNameLst>
                                          <p:attrName>style.visibility</p:attrName>
                                        </p:attrNameLst>
                                      </p:cBhvr>
                                      <p:to>
                                        <p:strVal val="visible"/>
                                      </p:to>
                                    </p:set>
                                    <p:animEffect transition="in" filter="fade">
                                      <p:cBhvr>
                                        <p:cTn id="15" dur="2000"/>
                                        <p:tgtEl>
                                          <p:spTgt spid="33794"/>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par>
                          <p:cTn id="20" fill="hold">
                            <p:stCondLst>
                              <p:cond delay="6000"/>
                            </p:stCondLst>
                            <p:childTnLst>
                              <p:par>
                                <p:cTn id="21" presetID="2" presetClass="entr" presetSubtype="4"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6500"/>
                            </p:stCondLst>
                            <p:childTnLst>
                              <p:par>
                                <p:cTn id="26" presetID="2" presetClass="entr" presetSubtype="4" fill="hold"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7000"/>
                            </p:stCondLst>
                            <p:childTnLst>
                              <p:par>
                                <p:cTn id="31" presetID="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75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par>
                                <p:cTn id="45" presetID="3" presetClass="exit" presetSubtype="10" fill="hold" grpId="0" nodeType="withEffect">
                                  <p:stCondLst>
                                    <p:cond delay="0"/>
                                  </p:stCondLst>
                                  <p:childTnLst>
                                    <p:animEffect transition="out" filter="blinds(horizontal)">
                                      <p:cBhvr>
                                        <p:cTn id="46" dur="500"/>
                                        <p:tgtEl>
                                          <p:spTgt spid="10">
                                            <p:txEl>
                                              <p:pRg st="0" end="0"/>
                                            </p:txEl>
                                          </p:spTgt>
                                        </p:tgtEl>
                                      </p:cBhvr>
                                    </p:animEffect>
                                    <p:set>
                                      <p:cBhvr>
                                        <p:cTn id="47" dur="1" fill="hold">
                                          <p:stCondLst>
                                            <p:cond delay="499"/>
                                          </p:stCondLst>
                                        </p:cTn>
                                        <p:tgtEl>
                                          <p:spTgt spid="10">
                                            <p:txEl>
                                              <p:pRg st="0" end="0"/>
                                            </p:txEl>
                                          </p:spTgt>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allAtOnce"/>
      <p:bldP spid="14" grpId="0"/>
      <p:bldP spid="16" grpId="0" autoUpdateAnimBg="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F9FDD384-95E6-40C5-ACBC-16763212E37B}" type="slidenum">
              <a:rPr lang="en-US"/>
              <a:pPr>
                <a:defRPr/>
              </a:pPr>
              <a:t>12</a:t>
            </a:fld>
            <a:endParaRPr lang="en-US"/>
          </a:p>
        </p:txBody>
      </p:sp>
      <p:sp>
        <p:nvSpPr>
          <p:cNvPr id="39938" name="Rectangle 2"/>
          <p:cNvSpPr>
            <a:spLocks noGrp="1" noChangeArrowheads="1"/>
          </p:cNvSpPr>
          <p:nvPr>
            <p:ph type="title"/>
          </p:nvPr>
        </p:nvSpPr>
        <p:spPr>
          <a:xfrm>
            <a:off x="0" y="0"/>
            <a:ext cx="9144000" cy="714375"/>
          </a:xfrm>
        </p:spPr>
        <p:txBody>
          <a:bodyPr/>
          <a:lstStyle/>
          <a:p>
            <a:pPr marL="762000" indent="-762000" eaLnBrk="1" hangingPunct="1">
              <a:defRPr/>
            </a:pPr>
            <a:r>
              <a:rPr lang="lv-LV" b="1" dirty="0" smtClean="0">
                <a:solidFill>
                  <a:schemeClr val="tx1"/>
                </a:solidFill>
              </a:rPr>
              <a:t>Dieva </a:t>
            </a:r>
            <a:r>
              <a:rPr lang="lv-LV" b="1" dirty="0" smtClean="0">
                <a:solidFill>
                  <a:schemeClr val="tx1"/>
                </a:solidFill>
              </a:rPr>
              <a:t>tiesa</a:t>
            </a:r>
            <a:endParaRPr lang="en-US" sz="4800" dirty="0" smtClean="0">
              <a:solidFill>
                <a:schemeClr val="tx1"/>
              </a:solidFill>
            </a:endParaRPr>
          </a:p>
        </p:txBody>
      </p:sp>
      <p:pic>
        <p:nvPicPr>
          <p:cNvPr id="39940" name="Picture 4"/>
          <p:cNvPicPr>
            <a:picLocks noChangeAspect="1" noChangeArrowheads="1"/>
          </p:cNvPicPr>
          <p:nvPr/>
        </p:nvPicPr>
        <p:blipFill>
          <a:blip r:embed="rId2" cstate="print"/>
          <a:srcRect/>
          <a:stretch>
            <a:fillRect/>
          </a:stretch>
        </p:blipFill>
        <p:spPr bwMode="auto">
          <a:xfrm>
            <a:off x="256447" y="836712"/>
            <a:ext cx="8564025" cy="5877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 y="1416398"/>
            <a:ext cx="9144000" cy="5441602"/>
          </a:xfrm>
          <a:prstGeom prst="rect">
            <a:avLst/>
          </a:prstGeom>
          <a:noFill/>
          <a:ln w="9525">
            <a:noFill/>
            <a:miter lim="800000"/>
            <a:headEnd/>
            <a:tailEnd/>
          </a:ln>
        </p:spPr>
      </p:pic>
      <p:sp>
        <p:nvSpPr>
          <p:cNvPr id="11267" name="Rectangle 3"/>
          <p:cNvSpPr>
            <a:spLocks noGrp="1" noChangeArrowheads="1"/>
          </p:cNvSpPr>
          <p:nvPr>
            <p:ph type="body" idx="4294967295"/>
          </p:nvPr>
        </p:nvSpPr>
        <p:spPr>
          <a:xfrm>
            <a:off x="-396875" y="620688"/>
            <a:ext cx="9540875" cy="764704"/>
          </a:xfrm>
        </p:spPr>
        <p:txBody>
          <a:bodyPr/>
          <a:lstStyle/>
          <a:p>
            <a:pPr algn="just" eaLnBrk="1" hangingPunct="1">
              <a:lnSpc>
                <a:spcPct val="80000"/>
              </a:lnSpc>
              <a:buFontTx/>
              <a:buNone/>
            </a:pPr>
            <a:r>
              <a:rPr lang="lv-LV" sz="2800" i="1" dirty="0" smtClean="0"/>
              <a:t>    25 </a:t>
            </a:r>
            <a:r>
              <a:rPr lang="lv-LV" sz="2800" i="1" dirty="0" smtClean="0"/>
              <a:t>Viņu Dievs tiem, kas tic, nolicis par grēka izpircēju Viņa asinīs, tā parādīdams Savu taisnību;  </a:t>
            </a:r>
            <a:endParaRPr lang="lv-LV" sz="2600" i="1" dirty="0" smtClean="0"/>
          </a:p>
        </p:txBody>
      </p:sp>
      <p:sp>
        <p:nvSpPr>
          <p:cNvPr id="8" name="Rounded Rectangle 7"/>
          <p:cNvSpPr/>
          <p:nvPr/>
        </p:nvSpPr>
        <p:spPr>
          <a:xfrm>
            <a:off x="2123728" y="1628800"/>
            <a:ext cx="5328592"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Jēzus ir grēku izpircējs</a:t>
            </a:r>
            <a:endParaRPr lang="en-US" sz="3600" dirty="0" smtClean="0">
              <a:solidFill>
                <a:schemeClr val="tx1"/>
              </a:solidFill>
            </a:endParaRPr>
          </a:p>
        </p:txBody>
      </p:sp>
      <p:sp>
        <p:nvSpPr>
          <p:cNvPr id="9" name="Rounded Rectangle 8"/>
          <p:cNvSpPr/>
          <p:nvPr/>
        </p:nvSpPr>
        <p:spPr>
          <a:xfrm>
            <a:off x="179512" y="2492896"/>
            <a:ext cx="3168352"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tiem, kas tic</a:t>
            </a:r>
            <a:endParaRPr lang="en-US" sz="3600" dirty="0" smtClean="0">
              <a:solidFill>
                <a:schemeClr val="tx1"/>
              </a:solidFill>
            </a:endParaRPr>
          </a:p>
        </p:txBody>
      </p:sp>
      <p:sp>
        <p:nvSpPr>
          <p:cNvPr id="10" name="Rounded Rectangle 9"/>
          <p:cNvSpPr/>
          <p:nvPr/>
        </p:nvSpPr>
        <p:spPr>
          <a:xfrm>
            <a:off x="1979712" y="3356992"/>
            <a:ext cx="6696744"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Jēzus asinīs rādīdams taisnību</a:t>
            </a:r>
            <a:endParaRPr lang="en-US" sz="3600" dirty="0" smtClean="0">
              <a:solidFill>
                <a:schemeClr val="tx1"/>
              </a:solidFill>
            </a:endParaRPr>
          </a:p>
        </p:txBody>
      </p:sp>
      <p:sp>
        <p:nvSpPr>
          <p:cNvPr id="11" name="Rectangle 2"/>
          <p:cNvSpPr txBox="1">
            <a:spLocks noChangeArrowheads="1"/>
          </p:cNvSpPr>
          <p:nvPr/>
        </p:nvSpPr>
        <p:spPr>
          <a:xfrm>
            <a:off x="428823" y="0"/>
            <a:ext cx="8175625" cy="8281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4000" b="1" i="0" u="none" strike="noStrike" kern="0" cap="none" spc="0" normalizeH="0" baseline="0" noProof="0" dirty="0" smtClean="0">
                <a:ln>
                  <a:noFill/>
                </a:ln>
                <a:solidFill>
                  <a:schemeClr val="tx1"/>
                </a:solidFill>
                <a:effectLst/>
                <a:uLnTx/>
                <a:uFillTx/>
                <a:latin typeface="+mj-lt"/>
                <a:ea typeface="+mj-ea"/>
                <a:cs typeface="+mj-cs"/>
              </a:rPr>
              <a:t>Grēku izpircējs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2000"/>
                                        <p:tgtEl>
                                          <p:spTgt spid="2051"/>
                                        </p:tgtEl>
                                      </p:cBhvr>
                                    </p:animEffect>
                                  </p:childTnLst>
                                </p:cTn>
                              </p:par>
                            </p:childTnLst>
                          </p:cTn>
                        </p:par>
                        <p:par>
                          <p:cTn id="12" fill="hold">
                            <p:stCondLst>
                              <p:cond delay="4000"/>
                            </p:stCondLst>
                            <p:childTnLst>
                              <p:par>
                                <p:cTn id="13" presetID="10" presetClass="entr" presetSubtype="0" fill="hold" grpId="1" nodeType="after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fade">
                                      <p:cBhvr>
                                        <p:cTn id="15" dur="2000"/>
                                        <p:tgtEl>
                                          <p:spTgt spid="11267"/>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1"/>
      <p:bldP spid="8" grpId="0" animBg="1"/>
      <p:bldP spid="9"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280535B-F519-48E4-8257-A492CD5587C2}" type="slidenum">
              <a:rPr lang="en-US"/>
              <a:pPr>
                <a:defRPr/>
              </a:pPr>
              <a:t>14</a:t>
            </a:fld>
            <a:endParaRPr lang="en-US" dirty="0"/>
          </a:p>
        </p:txBody>
      </p:sp>
      <p:sp>
        <p:nvSpPr>
          <p:cNvPr id="38914" name="Rectangle 2"/>
          <p:cNvSpPr>
            <a:spLocks noGrp="1" noChangeArrowheads="1"/>
          </p:cNvSpPr>
          <p:nvPr>
            <p:ph type="title"/>
          </p:nvPr>
        </p:nvSpPr>
        <p:spPr>
          <a:xfrm>
            <a:off x="0" y="0"/>
            <a:ext cx="9144000" cy="620713"/>
          </a:xfrm>
        </p:spPr>
        <p:txBody>
          <a:bodyPr/>
          <a:lstStyle/>
          <a:p>
            <a:pPr eaLnBrk="1" hangingPunct="1">
              <a:spcBef>
                <a:spcPct val="20000"/>
              </a:spcBef>
            </a:pPr>
            <a:r>
              <a:rPr lang="lv-LV" sz="4000" b="1" kern="1200" dirty="0" smtClean="0">
                <a:solidFill>
                  <a:schemeClr val="tx1"/>
                </a:solidFill>
              </a:rPr>
              <a:t>Krusts = Lielā apmaiņa</a:t>
            </a:r>
          </a:p>
        </p:txBody>
      </p:sp>
      <p:sp>
        <p:nvSpPr>
          <p:cNvPr id="6" name="Rectangle 5"/>
          <p:cNvSpPr>
            <a:spLocks noChangeArrowheads="1"/>
          </p:cNvSpPr>
          <p:nvPr/>
        </p:nvSpPr>
        <p:spPr bwMode="auto">
          <a:xfrm>
            <a:off x="0" y="500063"/>
            <a:ext cx="9144000" cy="492443"/>
          </a:xfrm>
          <a:prstGeom prst="rect">
            <a:avLst/>
          </a:prstGeom>
          <a:noFill/>
          <a:ln w="9525">
            <a:noFill/>
            <a:miter lim="800000"/>
            <a:headEnd/>
            <a:tailEnd/>
          </a:ln>
        </p:spPr>
        <p:txBody>
          <a:bodyPr wrap="square">
            <a:spAutoFit/>
          </a:bodyPr>
          <a:lstStyle/>
          <a:p>
            <a:pPr eaLnBrk="1" hangingPunct="1">
              <a:spcBef>
                <a:spcPct val="20000"/>
              </a:spcBef>
              <a:buClr>
                <a:schemeClr val="hlink"/>
              </a:buClr>
            </a:pPr>
            <a:r>
              <a:rPr lang="lv-LV" sz="2600" dirty="0" smtClean="0"/>
              <a:t>Jēzus </a:t>
            </a:r>
            <a:r>
              <a:rPr lang="lv-LV" sz="2600" dirty="0"/>
              <a:t>uzņem </a:t>
            </a:r>
            <a:r>
              <a:rPr lang="lv-LV" sz="2600" b="1" dirty="0"/>
              <a:t>mūsu grēkus </a:t>
            </a:r>
            <a:r>
              <a:rPr lang="lv-LV" sz="2600" dirty="0" smtClean="0"/>
              <a:t>un </a:t>
            </a:r>
            <a:r>
              <a:rPr lang="lv-LV" sz="2600" b="1" dirty="0"/>
              <a:t>pretī dāvā mūžīgo dzīvību</a:t>
            </a:r>
            <a:r>
              <a:rPr lang="lv-LV" sz="2600" dirty="0" smtClean="0"/>
              <a:t>!</a:t>
            </a:r>
            <a:endParaRPr lang="lv-LV" sz="2600" dirty="0"/>
          </a:p>
        </p:txBody>
      </p:sp>
      <p:pic>
        <p:nvPicPr>
          <p:cNvPr id="8" name="Picture 4" descr="BIBLE016"/>
          <p:cNvPicPr>
            <a:picLocks noChangeAspect="1" noChangeArrowheads="1"/>
          </p:cNvPicPr>
          <p:nvPr/>
        </p:nvPicPr>
        <p:blipFill>
          <a:blip r:embed="rId2" cstate="print"/>
          <a:srcRect/>
          <a:stretch>
            <a:fillRect/>
          </a:stretch>
        </p:blipFill>
        <p:spPr bwMode="auto">
          <a:xfrm>
            <a:off x="2051720" y="1152128"/>
            <a:ext cx="4203136" cy="5373216"/>
          </a:xfrm>
          <a:prstGeom prst="rect">
            <a:avLst/>
          </a:prstGeom>
          <a:noFill/>
          <a:ln w="9525">
            <a:noFill/>
            <a:miter lim="800000"/>
            <a:headEnd/>
            <a:tailEnd/>
          </a:ln>
        </p:spPr>
      </p:pic>
      <p:pic>
        <p:nvPicPr>
          <p:cNvPr id="9" name="Picture 8" descr="original-sin.png"/>
          <p:cNvPicPr>
            <a:picLocks noChangeAspect="1"/>
          </p:cNvPicPr>
          <p:nvPr/>
        </p:nvPicPr>
        <p:blipFill>
          <a:blip r:embed="rId3" cstate="print"/>
          <a:stretch>
            <a:fillRect/>
          </a:stretch>
        </p:blipFill>
        <p:spPr>
          <a:xfrm>
            <a:off x="251520" y="2348880"/>
            <a:ext cx="2150063" cy="2150063"/>
          </a:xfrm>
          <a:prstGeom prst="rect">
            <a:avLst/>
          </a:prstGeom>
        </p:spPr>
      </p:pic>
      <p:sp>
        <p:nvSpPr>
          <p:cNvPr id="10" name="Rectangle 2"/>
          <p:cNvSpPr txBox="1">
            <a:spLocks noChangeArrowheads="1"/>
          </p:cNvSpPr>
          <p:nvPr/>
        </p:nvSpPr>
        <p:spPr bwMode="auto">
          <a:xfrm>
            <a:off x="0" y="1628800"/>
            <a:ext cx="2771800"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3600" b="1" i="0" u="none" strike="noStrike" kern="0" cap="none" spc="0" normalizeH="0" baseline="0" noProof="0" dirty="0" smtClean="0">
                <a:ln>
                  <a:noFill/>
                </a:ln>
                <a:uLnTx/>
                <a:uFillTx/>
                <a:latin typeface="+mj-lt"/>
                <a:ea typeface="+mj-ea"/>
                <a:cs typeface="+mj-cs"/>
              </a:rPr>
              <a:t>Mūsu grēki</a:t>
            </a:r>
            <a:endParaRPr kumimoji="0" lang="en-US" sz="4400" b="0" i="0" u="none" strike="noStrike" kern="0" cap="none" spc="0" normalizeH="0" baseline="0" noProof="0" dirty="0" smtClean="0">
              <a:ln>
                <a:noFill/>
              </a:ln>
              <a:uLnTx/>
              <a:uFillTx/>
              <a:latin typeface="+mj-lt"/>
              <a:ea typeface="+mj-ea"/>
              <a:cs typeface="+mj-cs"/>
            </a:endParaRPr>
          </a:p>
        </p:txBody>
      </p:sp>
      <p:sp>
        <p:nvSpPr>
          <p:cNvPr id="11" name="Right Arrow 10"/>
          <p:cNvSpPr/>
          <p:nvPr/>
        </p:nvSpPr>
        <p:spPr bwMode="auto">
          <a:xfrm>
            <a:off x="2411760" y="3212976"/>
            <a:ext cx="792088" cy="7920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5076056" y="2708920"/>
            <a:ext cx="792088" cy="7920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3" name="Picture 8"/>
          <p:cNvPicPr>
            <a:picLocks noChangeAspect="1" noChangeArrowheads="1"/>
          </p:cNvPicPr>
          <p:nvPr/>
        </p:nvPicPr>
        <p:blipFill>
          <a:blip r:embed="rId4" cstate="print"/>
          <a:srcRect/>
          <a:stretch>
            <a:fillRect/>
          </a:stretch>
        </p:blipFill>
        <p:spPr bwMode="auto">
          <a:xfrm>
            <a:off x="6444208" y="1881620"/>
            <a:ext cx="2232720" cy="1979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2"/>
          <p:cNvSpPr txBox="1">
            <a:spLocks noChangeArrowheads="1"/>
          </p:cNvSpPr>
          <p:nvPr/>
        </p:nvSpPr>
        <p:spPr bwMode="auto">
          <a:xfrm>
            <a:off x="6156176" y="1080095"/>
            <a:ext cx="2771800"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lv-LV" sz="3600" b="1" kern="0" dirty="0" smtClean="0">
                <a:latin typeface="+mj-lt"/>
                <a:ea typeface="+mj-ea"/>
                <a:cs typeface="+mj-cs"/>
              </a:rPr>
              <a:t>Grēku piedošana</a:t>
            </a:r>
            <a:endParaRPr lang="en-US" sz="3600" b="1" kern="0" dirty="0" smtClean="0">
              <a:latin typeface="+mj-lt"/>
              <a:ea typeface="+mj-ea"/>
              <a:cs typeface="+mj-cs"/>
            </a:endParaRPr>
          </a:p>
        </p:txBody>
      </p:sp>
      <p:pic>
        <p:nvPicPr>
          <p:cNvPr id="16" name="Picture 15" descr="heaven.png"/>
          <p:cNvPicPr>
            <a:picLocks noChangeAspect="1"/>
          </p:cNvPicPr>
          <p:nvPr/>
        </p:nvPicPr>
        <p:blipFill>
          <a:blip r:embed="rId5" cstate="print"/>
          <a:stretch>
            <a:fillRect/>
          </a:stretch>
        </p:blipFill>
        <p:spPr>
          <a:xfrm>
            <a:off x="6156176" y="3861048"/>
            <a:ext cx="2520280" cy="2520280"/>
          </a:xfrm>
          <a:prstGeom prst="rect">
            <a:avLst/>
          </a:prstGeom>
        </p:spPr>
      </p:pic>
      <p:sp>
        <p:nvSpPr>
          <p:cNvPr id="17" name="Rectangle 2"/>
          <p:cNvSpPr txBox="1">
            <a:spLocks noChangeArrowheads="1"/>
          </p:cNvSpPr>
          <p:nvPr/>
        </p:nvSpPr>
        <p:spPr bwMode="auto">
          <a:xfrm>
            <a:off x="5220072" y="6237287"/>
            <a:ext cx="3923928"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eaLnBrk="1" latinLnBrk="0" hangingPunct="1">
              <a:lnSpc>
                <a:spcPct val="100000"/>
              </a:lnSpc>
              <a:buClrTx/>
              <a:buSzTx/>
              <a:buFontTx/>
              <a:buNone/>
              <a:tabLst/>
              <a:defRPr/>
            </a:pPr>
            <a:r>
              <a:rPr lang="lv-LV" sz="3600" b="1" kern="0" dirty="0" smtClean="0">
                <a:latin typeface="+mj-lt"/>
                <a:ea typeface="+mj-ea"/>
                <a:cs typeface="+mj-cs"/>
              </a:rPr>
              <a:t>Mūžīgā dzīvība</a:t>
            </a:r>
            <a:endParaRPr lang="en-US" sz="3600" b="1" kern="0" dirty="0" smtClean="0">
              <a:latin typeface="+mj-lt"/>
              <a:ea typeface="+mj-ea"/>
              <a:cs typeface="+mj-cs"/>
            </a:endParaRPr>
          </a:p>
        </p:txBody>
      </p:sp>
      <p:sp>
        <p:nvSpPr>
          <p:cNvPr id="18" name="Right Arrow 17"/>
          <p:cNvSpPr/>
          <p:nvPr/>
        </p:nvSpPr>
        <p:spPr bwMode="auto">
          <a:xfrm>
            <a:off x="5148064" y="4797152"/>
            <a:ext cx="792088" cy="7920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par>
                          <p:cTn id="26" fill="hold">
                            <p:stCondLst>
                              <p:cond delay="5500"/>
                            </p:stCondLst>
                            <p:childTnLst>
                              <p:par>
                                <p:cTn id="27" presetID="9"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par>
                          <p:cTn id="34" fill="hold">
                            <p:stCondLst>
                              <p:cond delay="80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par>
                          <p:cTn id="42" fill="hold">
                            <p:stCondLst>
                              <p:cond delay="10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childTnLst>
                          </p:cTn>
                        </p:par>
                        <p:par>
                          <p:cTn id="46" fill="hold">
                            <p:stCondLst>
                              <p:cond delay="12000"/>
                            </p:stCondLst>
                            <p:childTnLst>
                              <p:par>
                                <p:cTn id="47" presetID="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10" grpId="0"/>
      <p:bldP spid="11" grpId="0" animBg="1"/>
      <p:bldP spid="12" grpId="0" animBg="1"/>
      <p:bldP spid="14" grpId="0"/>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Gates Of Heaven Images – Browse 59,154 Stock Photos, Vectors, and Video |  Adobe Stock"/>
          <p:cNvPicPr>
            <a:picLocks noChangeAspect="1" noChangeArrowheads="1"/>
          </p:cNvPicPr>
          <p:nvPr/>
        </p:nvPicPr>
        <p:blipFill>
          <a:blip r:embed="rId2" cstate="print"/>
          <a:srcRect/>
          <a:stretch>
            <a:fillRect/>
          </a:stretch>
        </p:blipFill>
        <p:spPr bwMode="auto">
          <a:xfrm>
            <a:off x="0" y="1985797"/>
            <a:ext cx="9144000" cy="4872204"/>
          </a:xfrm>
          <a:prstGeom prst="rect">
            <a:avLst/>
          </a:prstGeom>
          <a:noFill/>
        </p:spPr>
      </p:pic>
      <p:sp>
        <p:nvSpPr>
          <p:cNvPr id="11267" name="Rectangle 3"/>
          <p:cNvSpPr>
            <a:spLocks noGrp="1" noChangeArrowheads="1"/>
          </p:cNvSpPr>
          <p:nvPr>
            <p:ph type="body" idx="4294967295"/>
          </p:nvPr>
        </p:nvSpPr>
        <p:spPr>
          <a:xfrm>
            <a:off x="-396875" y="620688"/>
            <a:ext cx="9540875" cy="1204913"/>
          </a:xfrm>
        </p:spPr>
        <p:txBody>
          <a:bodyPr/>
          <a:lstStyle/>
          <a:p>
            <a:pPr algn="just" eaLnBrk="1" hangingPunct="1">
              <a:lnSpc>
                <a:spcPct val="80000"/>
              </a:lnSpc>
              <a:buFontTx/>
              <a:buNone/>
            </a:pPr>
            <a:r>
              <a:rPr lang="lv-LV" sz="2800" i="1" dirty="0" smtClean="0"/>
              <a:t>   26 jo </a:t>
            </a:r>
            <a:r>
              <a:rPr lang="lv-LV" sz="2800" i="1" dirty="0" smtClean="0"/>
              <a:t>Viņš piedod visus agrāk, dievišķās pacietības laikā, nodarītos grēkus, lai tagadējā laikmetā parādītu Savu taisnību, pats taisns būdams un attaisnodams to, kas tic Jēzum.</a:t>
            </a:r>
            <a:endParaRPr lang="lv-LV" sz="2600" i="1" dirty="0" smtClean="0"/>
          </a:p>
        </p:txBody>
      </p:sp>
      <p:sp>
        <p:nvSpPr>
          <p:cNvPr id="8" name="Rounded Rectangle 7"/>
          <p:cNvSpPr/>
          <p:nvPr/>
        </p:nvSpPr>
        <p:spPr>
          <a:xfrm>
            <a:off x="2267744" y="1772816"/>
            <a:ext cx="4392488" cy="10801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Dievs piedod visus nodarītos grēkus</a:t>
            </a:r>
            <a:endParaRPr lang="en-US" sz="3600" dirty="0" smtClean="0">
              <a:solidFill>
                <a:schemeClr val="tx1"/>
              </a:solidFill>
            </a:endParaRPr>
          </a:p>
        </p:txBody>
      </p:sp>
      <p:sp>
        <p:nvSpPr>
          <p:cNvPr id="9" name="Rounded Rectangle 8"/>
          <p:cNvSpPr/>
          <p:nvPr/>
        </p:nvSpPr>
        <p:spPr>
          <a:xfrm>
            <a:off x="539552" y="3356992"/>
            <a:ext cx="1656184" cy="1656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Jēzus bija taisns</a:t>
            </a:r>
            <a:endParaRPr lang="en-US" sz="3600" dirty="0" smtClean="0">
              <a:solidFill>
                <a:schemeClr val="tx1"/>
              </a:solidFill>
            </a:endParaRPr>
          </a:p>
        </p:txBody>
      </p:sp>
      <p:sp>
        <p:nvSpPr>
          <p:cNvPr id="10" name="Rounded Rectangle 9"/>
          <p:cNvSpPr/>
          <p:nvPr/>
        </p:nvSpPr>
        <p:spPr>
          <a:xfrm>
            <a:off x="6444208" y="3284984"/>
            <a:ext cx="2520280" cy="17281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Attaisnoja tos, kas tic Viņam</a:t>
            </a:r>
            <a:endParaRPr lang="en-US" sz="3600" dirty="0" smtClean="0">
              <a:solidFill>
                <a:schemeClr val="tx1"/>
              </a:solidFill>
            </a:endParaRPr>
          </a:p>
        </p:txBody>
      </p:sp>
      <p:sp>
        <p:nvSpPr>
          <p:cNvPr id="11" name="Rectangle 2"/>
          <p:cNvSpPr txBox="1">
            <a:spLocks noChangeArrowheads="1"/>
          </p:cNvSpPr>
          <p:nvPr/>
        </p:nvSpPr>
        <p:spPr>
          <a:xfrm>
            <a:off x="428823" y="0"/>
            <a:ext cx="8175625" cy="8281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4000" b="1" i="0" u="none" strike="noStrike" kern="0" cap="none" spc="0" normalizeH="0" baseline="0" noProof="0" dirty="0" smtClean="0">
                <a:ln>
                  <a:noFill/>
                </a:ln>
                <a:solidFill>
                  <a:schemeClr val="tx1"/>
                </a:solidFill>
                <a:effectLst/>
                <a:uLnTx/>
                <a:uFillTx/>
                <a:latin typeface="+mj-lt"/>
                <a:ea typeface="+mj-ea"/>
                <a:cs typeface="+mj-cs"/>
              </a:rPr>
              <a:t>Dieva piedošana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par>
                          <p:cTn id="25" fill="hold">
                            <p:stCondLst>
                              <p:cond delay="8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8" grpId="0" animBg="1"/>
      <p:bldP spid="9" grpId="0" animBg="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xfrm>
            <a:off x="6553200" y="6381750"/>
            <a:ext cx="2133600" cy="476250"/>
          </a:xfrm>
          <a:noFill/>
        </p:spPr>
        <p:txBody>
          <a:bodyPr/>
          <a:lstStyle/>
          <a:p>
            <a:fld id="{EB965188-EC99-4F47-8A6D-100C44101233}" type="slidenum">
              <a:rPr lang="lv-LV" smtClean="0"/>
              <a:pPr/>
              <a:t>16</a:t>
            </a:fld>
            <a:endParaRPr lang="lv-LV" smtClean="0"/>
          </a:p>
        </p:txBody>
      </p:sp>
      <p:sp>
        <p:nvSpPr>
          <p:cNvPr id="5" name="Rectangle 2"/>
          <p:cNvSpPr>
            <a:spLocks noGrp="1" noChangeArrowheads="1"/>
          </p:cNvSpPr>
          <p:nvPr>
            <p:ph type="title"/>
          </p:nvPr>
        </p:nvSpPr>
        <p:spPr>
          <a:xfrm>
            <a:off x="428625" y="0"/>
            <a:ext cx="8229600" cy="928688"/>
          </a:xfrm>
        </p:spPr>
        <p:txBody>
          <a:bodyPr/>
          <a:lstStyle/>
          <a:p>
            <a:pPr eaLnBrk="1" hangingPunct="1"/>
            <a:r>
              <a:rPr lang="lv-LV" sz="4300" b="1" dirty="0" smtClean="0">
                <a:solidFill>
                  <a:schemeClr val="tx1"/>
                </a:solidFill>
              </a:rPr>
              <a:t>Dievs ir pāri laikam</a:t>
            </a:r>
          </a:p>
        </p:txBody>
      </p:sp>
      <p:sp>
        <p:nvSpPr>
          <p:cNvPr id="7" name="Right Arrow 6"/>
          <p:cNvSpPr/>
          <p:nvPr/>
        </p:nvSpPr>
        <p:spPr>
          <a:xfrm>
            <a:off x="642938" y="5640388"/>
            <a:ext cx="8107362" cy="714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8" name="Rectangle 7"/>
          <p:cNvSpPr>
            <a:spLocks noChangeArrowheads="1"/>
          </p:cNvSpPr>
          <p:nvPr/>
        </p:nvSpPr>
        <p:spPr bwMode="auto">
          <a:xfrm>
            <a:off x="-1" y="6211888"/>
            <a:ext cx="1285853" cy="646331"/>
          </a:xfrm>
          <a:prstGeom prst="rect">
            <a:avLst/>
          </a:prstGeom>
          <a:noFill/>
          <a:ln w="9525">
            <a:noFill/>
            <a:miter lim="800000"/>
            <a:headEnd/>
            <a:tailEnd/>
          </a:ln>
        </p:spPr>
        <p:txBody>
          <a:bodyPr wrap="square">
            <a:spAutoFit/>
          </a:bodyPr>
          <a:lstStyle/>
          <a:p>
            <a:pPr algn="ctr"/>
            <a:r>
              <a:rPr lang="lv-LV" b="1" dirty="0"/>
              <a:t>Pasaules radīšana</a:t>
            </a:r>
          </a:p>
        </p:txBody>
      </p:sp>
      <p:sp>
        <p:nvSpPr>
          <p:cNvPr id="8199" name="Rectangle 8"/>
          <p:cNvSpPr>
            <a:spLocks noChangeArrowheads="1"/>
          </p:cNvSpPr>
          <p:nvPr/>
        </p:nvSpPr>
        <p:spPr bwMode="auto">
          <a:xfrm>
            <a:off x="4000500" y="6211888"/>
            <a:ext cx="312738" cy="369887"/>
          </a:xfrm>
          <a:prstGeom prst="rect">
            <a:avLst/>
          </a:prstGeom>
          <a:noFill/>
          <a:ln w="9525">
            <a:noFill/>
            <a:miter lim="800000"/>
            <a:headEnd/>
            <a:tailEnd/>
          </a:ln>
        </p:spPr>
        <p:txBody>
          <a:bodyPr wrap="none">
            <a:spAutoFit/>
          </a:bodyPr>
          <a:lstStyle/>
          <a:p>
            <a:r>
              <a:rPr lang="lv-LV" b="1" dirty="0"/>
              <a:t>0</a:t>
            </a:r>
          </a:p>
        </p:txBody>
      </p:sp>
      <p:sp>
        <p:nvSpPr>
          <p:cNvPr id="8200" name="Rectangle 9"/>
          <p:cNvSpPr>
            <a:spLocks noChangeArrowheads="1"/>
          </p:cNvSpPr>
          <p:nvPr/>
        </p:nvSpPr>
        <p:spPr bwMode="auto">
          <a:xfrm>
            <a:off x="6500813" y="6211888"/>
            <a:ext cx="697627" cy="369332"/>
          </a:xfrm>
          <a:prstGeom prst="rect">
            <a:avLst/>
          </a:prstGeom>
          <a:noFill/>
          <a:ln w="9525">
            <a:noFill/>
            <a:miter lim="800000"/>
            <a:headEnd/>
            <a:tailEnd/>
          </a:ln>
        </p:spPr>
        <p:txBody>
          <a:bodyPr wrap="none">
            <a:spAutoFit/>
          </a:bodyPr>
          <a:lstStyle/>
          <a:p>
            <a:r>
              <a:rPr lang="lv-LV" b="1" dirty="0" smtClean="0"/>
              <a:t>2020</a:t>
            </a:r>
            <a:endParaRPr lang="lv-LV" b="1" dirty="0"/>
          </a:p>
        </p:txBody>
      </p:sp>
      <p:sp>
        <p:nvSpPr>
          <p:cNvPr id="8201" name="Rectangle 10"/>
          <p:cNvSpPr>
            <a:spLocks noChangeArrowheads="1"/>
          </p:cNvSpPr>
          <p:nvPr/>
        </p:nvSpPr>
        <p:spPr bwMode="auto">
          <a:xfrm>
            <a:off x="4929190" y="6211888"/>
            <a:ext cx="696913" cy="369887"/>
          </a:xfrm>
          <a:prstGeom prst="rect">
            <a:avLst/>
          </a:prstGeom>
          <a:noFill/>
          <a:ln w="9525">
            <a:noFill/>
            <a:miter lim="800000"/>
            <a:headEnd/>
            <a:tailEnd/>
          </a:ln>
        </p:spPr>
        <p:txBody>
          <a:bodyPr wrap="none">
            <a:spAutoFit/>
          </a:bodyPr>
          <a:lstStyle/>
          <a:p>
            <a:r>
              <a:rPr lang="lv-LV" b="1" dirty="0"/>
              <a:t>1054</a:t>
            </a:r>
          </a:p>
        </p:txBody>
      </p:sp>
      <p:sp>
        <p:nvSpPr>
          <p:cNvPr id="8202" name="Rectangle 11"/>
          <p:cNvSpPr>
            <a:spLocks noChangeArrowheads="1"/>
          </p:cNvSpPr>
          <p:nvPr/>
        </p:nvSpPr>
        <p:spPr bwMode="auto">
          <a:xfrm>
            <a:off x="1857356" y="6211888"/>
            <a:ext cx="774571" cy="369332"/>
          </a:xfrm>
          <a:prstGeom prst="rect">
            <a:avLst/>
          </a:prstGeom>
          <a:noFill/>
          <a:ln w="9525">
            <a:noFill/>
            <a:miter lim="800000"/>
            <a:headEnd/>
            <a:tailEnd/>
          </a:ln>
        </p:spPr>
        <p:txBody>
          <a:bodyPr wrap="none">
            <a:spAutoFit/>
          </a:bodyPr>
          <a:lstStyle/>
          <a:p>
            <a:r>
              <a:rPr lang="lv-LV" b="1" dirty="0" smtClean="0"/>
              <a:t>-2000</a:t>
            </a:r>
            <a:endParaRPr lang="lv-LV" b="1" dirty="0"/>
          </a:p>
        </p:txBody>
      </p:sp>
      <p:cxnSp>
        <p:nvCxnSpPr>
          <p:cNvPr id="14" name="Straight Connector 13"/>
          <p:cNvCxnSpPr>
            <a:endCxn id="8199" idx="0"/>
          </p:cNvCxnSpPr>
          <p:nvPr/>
        </p:nvCxnSpPr>
        <p:spPr>
          <a:xfrm rot="16200000" flipH="1">
            <a:off x="3936206" y="5990432"/>
            <a:ext cx="428625" cy="14288"/>
          </a:xfrm>
          <a:prstGeom prst="line">
            <a:avLst/>
          </a:prstGeom>
        </p:spPr>
        <p:style>
          <a:lnRef idx="1">
            <a:schemeClr val="dk1"/>
          </a:lnRef>
          <a:fillRef idx="0">
            <a:schemeClr val="dk1"/>
          </a:fillRef>
          <a:effectRef idx="0">
            <a:schemeClr val="dk1"/>
          </a:effectRef>
          <a:fontRef idx="minor">
            <a:schemeClr val="tx1"/>
          </a:fontRef>
        </p:style>
      </p:cxnSp>
      <p:sp>
        <p:nvSpPr>
          <p:cNvPr id="8204" name="Rectangle 14"/>
          <p:cNvSpPr>
            <a:spLocks noChangeArrowheads="1"/>
          </p:cNvSpPr>
          <p:nvPr/>
        </p:nvSpPr>
        <p:spPr bwMode="auto">
          <a:xfrm>
            <a:off x="7643813" y="6211888"/>
            <a:ext cx="710451" cy="369332"/>
          </a:xfrm>
          <a:prstGeom prst="rect">
            <a:avLst/>
          </a:prstGeom>
          <a:noFill/>
          <a:ln w="9525">
            <a:noFill/>
            <a:miter lim="800000"/>
            <a:headEnd/>
            <a:tailEnd/>
          </a:ln>
        </p:spPr>
        <p:txBody>
          <a:bodyPr wrap="none">
            <a:spAutoFit/>
          </a:bodyPr>
          <a:lstStyle/>
          <a:p>
            <a:r>
              <a:rPr lang="lv-LV" b="1" dirty="0"/>
              <a:t>20..?</a:t>
            </a:r>
          </a:p>
        </p:txBody>
      </p:sp>
      <p:pic>
        <p:nvPicPr>
          <p:cNvPr id="8205" name="Picture 4" descr="http://24.media.tumblr.com/tumblr_mbw339S1qd1rbmzuao1_500.jpg"/>
          <p:cNvPicPr>
            <a:picLocks noChangeAspect="1" noChangeArrowheads="1"/>
          </p:cNvPicPr>
          <p:nvPr/>
        </p:nvPicPr>
        <p:blipFill>
          <a:blip r:embed="rId2" cstate="print"/>
          <a:srcRect/>
          <a:stretch>
            <a:fillRect/>
          </a:stretch>
        </p:blipFill>
        <p:spPr bwMode="auto">
          <a:xfrm>
            <a:off x="2627784" y="810410"/>
            <a:ext cx="3600400" cy="3748304"/>
          </a:xfrm>
          <a:prstGeom prst="rect">
            <a:avLst/>
          </a:prstGeom>
          <a:noFill/>
          <a:ln w="9525">
            <a:noFill/>
            <a:miter lim="800000"/>
            <a:headEnd/>
            <a:tailEnd/>
          </a:ln>
        </p:spPr>
      </p:pic>
      <p:cxnSp>
        <p:nvCxnSpPr>
          <p:cNvPr id="19" name="Straight Connector 18"/>
          <p:cNvCxnSpPr/>
          <p:nvPr/>
        </p:nvCxnSpPr>
        <p:spPr>
          <a:xfrm rot="10800000" flipV="1">
            <a:off x="714375" y="4572000"/>
            <a:ext cx="2786063" cy="121443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a:off x="2438400" y="4348163"/>
            <a:ext cx="1214438" cy="166211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rot="16200000" flipH="1">
            <a:off x="4714875" y="4572000"/>
            <a:ext cx="1214438" cy="121443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143500" y="4500563"/>
            <a:ext cx="3071813" cy="128587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5400000">
            <a:off x="3259932" y="4812506"/>
            <a:ext cx="1214438" cy="73342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rot="16200000" flipH="1">
            <a:off x="4188619" y="4831556"/>
            <a:ext cx="1214438" cy="695325"/>
          </a:xfrm>
          <a:prstGeom prst="line">
            <a:avLst/>
          </a:prstGeom>
        </p:spPr>
        <p:style>
          <a:lnRef idx="1">
            <a:schemeClr val="dk1"/>
          </a:lnRef>
          <a:fillRef idx="0">
            <a:schemeClr val="dk1"/>
          </a:fillRef>
          <a:effectRef idx="0">
            <a:schemeClr val="dk1"/>
          </a:effectRef>
          <a:fontRef idx="minor">
            <a:schemeClr val="tx1"/>
          </a:fontRef>
        </p:style>
      </p:cxnSp>
      <p:pic>
        <p:nvPicPr>
          <p:cNvPr id="41986" name="Picture 2" descr="Amazon.com: Jesus Nailed On The Cross Resin Wall Crucifix, 14 Inch: Home &amp;  Kitchen"/>
          <p:cNvPicPr>
            <a:picLocks noChangeAspect="1" noChangeArrowheads="1"/>
          </p:cNvPicPr>
          <p:nvPr/>
        </p:nvPicPr>
        <p:blipFill>
          <a:blip r:embed="rId3" cstate="print"/>
          <a:srcRect/>
          <a:stretch>
            <a:fillRect/>
          </a:stretch>
        </p:blipFill>
        <p:spPr bwMode="auto">
          <a:xfrm flipH="1">
            <a:off x="4071934" y="5119676"/>
            <a:ext cx="714380" cy="714380"/>
          </a:xfrm>
          <a:prstGeom prst="rect">
            <a:avLst/>
          </a:prstGeom>
          <a:noFill/>
        </p:spPr>
      </p:pic>
      <p:pic>
        <p:nvPicPr>
          <p:cNvPr id="22" name="Picture 8" descr="http://c69282.r82.cf3.rackcdn.com/IMG_0917.jpg"/>
          <p:cNvPicPr>
            <a:picLocks noChangeAspect="1" noChangeArrowheads="1"/>
          </p:cNvPicPr>
          <p:nvPr/>
        </p:nvPicPr>
        <p:blipFill>
          <a:blip r:embed="rId4" cstate="print"/>
          <a:srcRect t="17010" b="13061"/>
          <a:stretch>
            <a:fillRect/>
          </a:stretch>
        </p:blipFill>
        <p:spPr bwMode="auto">
          <a:xfrm>
            <a:off x="6804248" y="2492896"/>
            <a:ext cx="1922235" cy="2021354"/>
          </a:xfrm>
          <a:prstGeom prst="rect">
            <a:avLst/>
          </a:prstGeom>
          <a:ln>
            <a:noFill/>
          </a:ln>
          <a:effectLst>
            <a:softEdge rad="112500"/>
          </a:effectLst>
        </p:spPr>
      </p:pic>
      <p:sp>
        <p:nvSpPr>
          <p:cNvPr id="24" name="Rectangle 2"/>
          <p:cNvSpPr txBox="1">
            <a:spLocks noChangeArrowheads="1"/>
          </p:cNvSpPr>
          <p:nvPr/>
        </p:nvSpPr>
        <p:spPr bwMode="auto">
          <a:xfrm>
            <a:off x="6300192" y="1412776"/>
            <a:ext cx="2843808" cy="980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3600" b="1" i="0" u="none" strike="noStrike" kern="0" cap="none" spc="0" normalizeH="0" baseline="0" noProof="0" dirty="0" smtClean="0">
                <a:ln>
                  <a:noFill/>
                </a:ln>
                <a:uLnTx/>
                <a:uFillTx/>
                <a:latin typeface="+mj-lt"/>
                <a:ea typeface="+mj-ea"/>
                <a:cs typeface="+mj-cs"/>
              </a:rPr>
              <a:t>Ticība kā roka</a:t>
            </a:r>
            <a:endParaRPr kumimoji="0" lang="en-US" sz="4400" b="0" i="0" u="none" strike="noStrike" kern="0" cap="none" spc="0" normalizeH="0" baseline="0" noProof="0" dirty="0" smtClean="0">
              <a:ln>
                <a:noFill/>
              </a:ln>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8205"/>
                                        </p:tgtEl>
                                        <p:attrNameLst>
                                          <p:attrName>style.visibility</p:attrName>
                                        </p:attrNameLst>
                                      </p:cBhvr>
                                      <p:to>
                                        <p:strVal val="visible"/>
                                      </p:to>
                                    </p:set>
                                    <p:animEffect transition="in" filter="diamond(in)">
                                      <p:cBhvr>
                                        <p:cTn id="11" dur="2000"/>
                                        <p:tgtEl>
                                          <p:spTgt spid="820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childTnLst>
                          </p:cTn>
                        </p:par>
                        <p:par>
                          <p:cTn id="20" fill="hold">
                            <p:stCondLst>
                              <p:cond delay="6000"/>
                            </p:stCondLst>
                            <p:childTnLst>
                              <p:par>
                                <p:cTn id="21" presetID="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cstate="print"/>
          <a:srcRect/>
          <a:stretch>
            <a:fillRect/>
          </a:stretch>
        </p:blipFill>
        <p:spPr bwMode="auto">
          <a:xfrm>
            <a:off x="1907704" y="2386372"/>
            <a:ext cx="5436096" cy="3418892"/>
          </a:xfrm>
          <a:prstGeom prst="rect">
            <a:avLst/>
          </a:prstGeom>
          <a:ln>
            <a:noFill/>
          </a:ln>
          <a:effectLst>
            <a:softEdge rad="112500"/>
          </a:effectLst>
        </p:spPr>
      </p:pic>
      <p:sp>
        <p:nvSpPr>
          <p:cNvPr id="8" name="Rectangle 7"/>
          <p:cNvSpPr>
            <a:spLocks noChangeArrowheads="1"/>
          </p:cNvSpPr>
          <p:nvPr/>
        </p:nvSpPr>
        <p:spPr bwMode="auto">
          <a:xfrm>
            <a:off x="5508104" y="4509120"/>
            <a:ext cx="1510029" cy="646331"/>
          </a:xfrm>
          <a:prstGeom prst="rect">
            <a:avLst/>
          </a:prstGeom>
          <a:noFill/>
          <a:ln w="9525">
            <a:noFill/>
            <a:miter lim="800000"/>
            <a:headEnd/>
            <a:tailEnd/>
          </a:ln>
        </p:spPr>
        <p:txBody>
          <a:bodyPr wrap="none">
            <a:spAutoFit/>
          </a:bodyPr>
          <a:lstStyle/>
          <a:p>
            <a:r>
              <a:rPr lang="lv-LV" sz="3600" b="1" dirty="0"/>
              <a:t>Ticība</a:t>
            </a:r>
            <a:endParaRPr lang="en-US" sz="2800" dirty="0"/>
          </a:p>
        </p:txBody>
      </p:sp>
      <p:sp>
        <p:nvSpPr>
          <p:cNvPr id="9" name="Rectangle 8"/>
          <p:cNvSpPr>
            <a:spLocks noChangeArrowheads="1"/>
          </p:cNvSpPr>
          <p:nvPr/>
        </p:nvSpPr>
        <p:spPr bwMode="auto">
          <a:xfrm>
            <a:off x="2339752" y="4077072"/>
            <a:ext cx="1364476" cy="646331"/>
          </a:xfrm>
          <a:prstGeom prst="rect">
            <a:avLst/>
          </a:prstGeom>
          <a:noFill/>
          <a:ln w="9525">
            <a:noFill/>
            <a:miter lim="800000"/>
            <a:headEnd/>
            <a:tailEnd/>
          </a:ln>
        </p:spPr>
        <p:txBody>
          <a:bodyPr wrap="none">
            <a:spAutoFit/>
          </a:bodyPr>
          <a:lstStyle/>
          <a:p>
            <a:r>
              <a:rPr lang="lv-LV" sz="3600" b="1" dirty="0"/>
              <a:t>Darbi</a:t>
            </a:r>
            <a:endParaRPr lang="en-US" sz="2800" dirty="0"/>
          </a:p>
        </p:txBody>
      </p:sp>
      <p:sp>
        <p:nvSpPr>
          <p:cNvPr id="10" name="Rectangle 9"/>
          <p:cNvSpPr>
            <a:spLocks noChangeArrowheads="1"/>
          </p:cNvSpPr>
          <p:nvPr/>
        </p:nvSpPr>
        <p:spPr bwMode="auto">
          <a:xfrm>
            <a:off x="0" y="676796"/>
            <a:ext cx="9144000" cy="1816100"/>
          </a:xfrm>
          <a:prstGeom prst="rect">
            <a:avLst/>
          </a:prstGeom>
          <a:noFill/>
          <a:ln w="9525">
            <a:noFill/>
            <a:miter lim="800000"/>
            <a:headEnd/>
            <a:tailEnd/>
          </a:ln>
        </p:spPr>
        <p:txBody>
          <a:bodyPr>
            <a:spAutoFit/>
          </a:bodyPr>
          <a:lstStyle/>
          <a:p>
            <a:r>
              <a:rPr lang="lv-LV" sz="2800" i="1" dirty="0"/>
              <a:t>27 Kur nu paliek mūsu lielīšanās? Tā ir zudusi. Caur kuru bauslību? Ar darbiem? Nē, bet ar ticības bauslību. 28 Jo mēs spriežam, ka cilvēks tiek </a:t>
            </a:r>
            <a:r>
              <a:rPr lang="lv-LV" sz="2800" i="1" dirty="0" smtClean="0"/>
              <a:t>attaisnots </a:t>
            </a:r>
            <a:r>
              <a:rPr lang="lv-LV" sz="2800" i="1" dirty="0"/>
              <a:t>ticībā, neatkarīgi no bauslības darbiem.</a:t>
            </a:r>
          </a:p>
        </p:txBody>
      </p:sp>
      <p:sp>
        <p:nvSpPr>
          <p:cNvPr id="11" name="Rectangle 2"/>
          <p:cNvSpPr txBox="1">
            <a:spLocks noChangeArrowheads="1"/>
          </p:cNvSpPr>
          <p:nvPr/>
        </p:nvSpPr>
        <p:spPr>
          <a:xfrm>
            <a:off x="428625" y="0"/>
            <a:ext cx="8229600" cy="92868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lv-LV" sz="4300" b="1" kern="0" dirty="0" smtClean="0">
                <a:latin typeface="+mj-lt"/>
                <a:ea typeface="+mj-ea"/>
                <a:cs typeface="+mj-cs"/>
              </a:rPr>
              <a:t>Darbi vai Ticība</a:t>
            </a:r>
            <a:endParaRPr kumimoji="0" lang="lv-LV" sz="43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2" name="Rounded Rectangle 11"/>
          <p:cNvSpPr/>
          <p:nvPr/>
        </p:nvSpPr>
        <p:spPr>
          <a:xfrm>
            <a:off x="251520" y="2636912"/>
            <a:ext cx="1800200" cy="1656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darbi liek lielīties</a:t>
            </a:r>
            <a:endParaRPr lang="en-US" sz="3600" dirty="0" smtClean="0">
              <a:solidFill>
                <a:schemeClr val="tx1"/>
              </a:solidFill>
            </a:endParaRPr>
          </a:p>
        </p:txBody>
      </p:sp>
      <p:sp>
        <p:nvSpPr>
          <p:cNvPr id="13" name="Rounded Rectangle 12"/>
          <p:cNvSpPr/>
          <p:nvPr/>
        </p:nvSpPr>
        <p:spPr>
          <a:xfrm>
            <a:off x="6876256" y="2276872"/>
            <a:ext cx="1800200" cy="1656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Ticībā lielība pazūd</a:t>
            </a:r>
            <a:endParaRPr lang="en-US" sz="3600" dirty="0" smtClean="0">
              <a:solidFill>
                <a:schemeClr val="tx1"/>
              </a:solidFill>
            </a:endParaRPr>
          </a:p>
        </p:txBody>
      </p:sp>
      <p:sp>
        <p:nvSpPr>
          <p:cNvPr id="14" name="Rounded Rectangle 13"/>
          <p:cNvSpPr/>
          <p:nvPr/>
        </p:nvSpPr>
        <p:spPr>
          <a:xfrm>
            <a:off x="1979712" y="5777880"/>
            <a:ext cx="5328592" cy="10801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Cilvēks attaisnots ticībā neatkarīgi no darbiem</a:t>
            </a:r>
            <a:endParaRPr lang="en-US" sz="3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2000"/>
                                        <p:tgtEl>
                                          <p:spTgt spid="92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par>
                          <p:cTn id="30" fill="hold">
                            <p:stCondLst>
                              <p:cond delay="6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utoUpdateAnimBg="0"/>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670+ Man Kneeling At Cross Stock Photos, Pictures &amp; Royalty-Free Images -  iStock"/>
          <p:cNvPicPr>
            <a:picLocks noChangeAspect="1" noChangeArrowheads="1"/>
          </p:cNvPicPr>
          <p:nvPr/>
        </p:nvPicPr>
        <p:blipFill>
          <a:blip r:embed="rId2" cstate="print"/>
          <a:srcRect r="6965"/>
          <a:stretch>
            <a:fillRect/>
          </a:stretch>
        </p:blipFill>
        <p:spPr bwMode="auto">
          <a:xfrm>
            <a:off x="0" y="690910"/>
            <a:ext cx="9144000" cy="6167090"/>
          </a:xfrm>
          <a:prstGeom prst="rect">
            <a:avLst/>
          </a:prstGeom>
          <a:noFill/>
        </p:spPr>
      </p:pic>
      <p:sp>
        <p:nvSpPr>
          <p:cNvPr id="11" name="Rectangle 2"/>
          <p:cNvSpPr txBox="1">
            <a:spLocks noChangeArrowheads="1"/>
          </p:cNvSpPr>
          <p:nvPr/>
        </p:nvSpPr>
        <p:spPr>
          <a:xfrm>
            <a:off x="428625" y="0"/>
            <a:ext cx="8229600" cy="92868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lv-LV" sz="4300" b="1" kern="0" dirty="0" smtClean="0">
                <a:latin typeface="+mj-lt"/>
                <a:ea typeface="+mj-ea"/>
                <a:cs typeface="+mj-cs"/>
              </a:rPr>
              <a:t>Vai tas nav iemesls</a:t>
            </a:r>
            <a:endParaRPr kumimoji="0" lang="lv-LV" sz="43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2" name="Rounded Rectangle 11"/>
          <p:cNvSpPr/>
          <p:nvPr/>
        </p:nvSpPr>
        <p:spPr>
          <a:xfrm>
            <a:off x="683568" y="3861048"/>
            <a:ext cx="2664296"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dirty="0" smtClean="0">
                <a:solidFill>
                  <a:schemeClr val="tx1"/>
                </a:solidFill>
              </a:rPr>
              <a:t>gavilēt</a:t>
            </a:r>
            <a:endParaRPr lang="en-US" sz="4800" dirty="0" smtClean="0">
              <a:solidFill>
                <a:schemeClr val="tx1"/>
              </a:solidFill>
            </a:endParaRPr>
          </a:p>
        </p:txBody>
      </p:sp>
      <p:sp>
        <p:nvSpPr>
          <p:cNvPr id="13" name="Rounded Rectangle 12"/>
          <p:cNvSpPr/>
          <p:nvPr/>
        </p:nvSpPr>
        <p:spPr>
          <a:xfrm>
            <a:off x="611560" y="1196752"/>
            <a:ext cx="3600400" cy="10081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dirty="0" smtClean="0">
                <a:solidFill>
                  <a:schemeClr val="tx1"/>
                </a:solidFill>
              </a:rPr>
              <a:t>pateikties</a:t>
            </a:r>
            <a:endParaRPr lang="en-US" sz="4800" dirty="0" smtClean="0">
              <a:solidFill>
                <a:schemeClr val="tx1"/>
              </a:solidFill>
            </a:endParaRPr>
          </a:p>
        </p:txBody>
      </p:sp>
      <p:sp>
        <p:nvSpPr>
          <p:cNvPr id="14" name="Rounded Rectangle 13"/>
          <p:cNvSpPr/>
          <p:nvPr/>
        </p:nvSpPr>
        <p:spPr>
          <a:xfrm>
            <a:off x="683568" y="2492896"/>
            <a:ext cx="2592288" cy="10081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dirty="0" smtClean="0">
                <a:solidFill>
                  <a:schemeClr val="tx1"/>
                </a:solidFill>
              </a:rPr>
              <a:t>līksmot</a:t>
            </a:r>
            <a:endParaRPr lang="en-US" sz="48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fade">
                                      <p:cBhvr>
                                        <p:cTn id="12" dur="2000"/>
                                        <p:tgtEl>
                                          <p:spTgt spid="37890"/>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072563" cy="1071563"/>
          </a:xfrm>
        </p:spPr>
        <p:txBody>
          <a:bodyPr/>
          <a:lstStyle/>
          <a:p>
            <a:pPr eaLnBrk="1" hangingPunct="1"/>
            <a:r>
              <a:rPr lang="lv-LV" sz="4800" b="1" kern="1200" dirty="0" smtClean="0">
                <a:solidFill>
                  <a:schemeClr val="tx1"/>
                </a:solidFill>
              </a:rPr>
              <a:t>Pēdējā tiesa</a:t>
            </a:r>
          </a:p>
        </p:txBody>
      </p:sp>
      <p:sp>
        <p:nvSpPr>
          <p:cNvPr id="3078" name="Slide Number Placeholder 5"/>
          <p:cNvSpPr>
            <a:spLocks noGrp="1"/>
          </p:cNvSpPr>
          <p:nvPr>
            <p:ph type="sldNum" sz="quarter" idx="12"/>
          </p:nvPr>
        </p:nvSpPr>
        <p:spPr>
          <a:noFill/>
        </p:spPr>
        <p:txBody>
          <a:bodyPr/>
          <a:lstStyle/>
          <a:p>
            <a:fld id="{527C7BE8-6594-46D8-8C8C-899CBFEAA987}" type="slidenum">
              <a:rPr lang="lv-LV" smtClean="0"/>
              <a:pPr/>
              <a:t>19</a:t>
            </a:fld>
            <a:endParaRPr lang="lv-LV" smtClean="0"/>
          </a:p>
        </p:txBody>
      </p:sp>
      <p:pic>
        <p:nvPicPr>
          <p:cNvPr id="3082" name="Picture 10" descr="golden city of Heaven image"/>
          <p:cNvPicPr>
            <a:picLocks noChangeAspect="1" noChangeArrowheads="1"/>
          </p:cNvPicPr>
          <p:nvPr/>
        </p:nvPicPr>
        <p:blipFill>
          <a:blip r:embed="rId2" cstate="print"/>
          <a:srcRect/>
          <a:stretch>
            <a:fillRect/>
          </a:stretch>
        </p:blipFill>
        <p:spPr bwMode="auto">
          <a:xfrm>
            <a:off x="4429124" y="2827513"/>
            <a:ext cx="4714876" cy="3337791"/>
          </a:xfrm>
          <a:prstGeom prst="rect">
            <a:avLst/>
          </a:prstGeom>
          <a:ln>
            <a:noFill/>
          </a:ln>
          <a:effectLst>
            <a:softEdge rad="112500"/>
          </a:effectLst>
        </p:spPr>
      </p:pic>
      <p:pic>
        <p:nvPicPr>
          <p:cNvPr id="7" name="Picture 2" descr="Attēlu rezultāti vaicājumam “hell”&quot;"/>
          <p:cNvPicPr>
            <a:picLocks noChangeAspect="1" noChangeArrowheads="1"/>
          </p:cNvPicPr>
          <p:nvPr/>
        </p:nvPicPr>
        <p:blipFill>
          <a:blip r:embed="rId3" cstate="print"/>
          <a:srcRect/>
          <a:stretch>
            <a:fillRect/>
          </a:stretch>
        </p:blipFill>
        <p:spPr bwMode="auto">
          <a:xfrm>
            <a:off x="0" y="2762878"/>
            <a:ext cx="4429124" cy="3546442"/>
          </a:xfrm>
          <a:prstGeom prst="rect">
            <a:avLst/>
          </a:prstGeom>
          <a:ln>
            <a:noFill/>
          </a:ln>
          <a:effectLst>
            <a:softEdge rad="112500"/>
          </a:effectLst>
        </p:spPr>
      </p:pic>
      <p:sp>
        <p:nvSpPr>
          <p:cNvPr id="8" name="Rectangle 3"/>
          <p:cNvSpPr txBox="1">
            <a:spLocks noChangeArrowheads="1"/>
          </p:cNvSpPr>
          <p:nvPr/>
        </p:nvSpPr>
        <p:spPr bwMode="auto">
          <a:xfrm>
            <a:off x="0" y="1214422"/>
            <a:ext cx="4572000" cy="3095625"/>
          </a:xfrm>
          <a:prstGeom prst="rect">
            <a:avLst/>
          </a:prstGeom>
          <a:noFill/>
          <a:ln w="9525">
            <a:noFill/>
            <a:miter lim="800000"/>
            <a:headEnd/>
            <a:tailEnd/>
          </a:ln>
        </p:spPr>
        <p:txBody>
          <a:bodyPr/>
          <a:lstStyle/>
          <a:p>
            <a:pPr marL="342900" indent="-342900">
              <a:lnSpc>
                <a:spcPct val="80000"/>
              </a:lnSpc>
              <a:spcBef>
                <a:spcPct val="20000"/>
              </a:spcBef>
              <a:defRPr/>
            </a:pPr>
            <a:r>
              <a:rPr lang="lv-LV" sz="2800" b="1" kern="0" dirty="0" smtClean="0">
                <a:latin typeface="+mn-lt"/>
              </a:rPr>
              <a:t>Elle</a:t>
            </a:r>
            <a:endParaRPr lang="lv-LV" sz="2800" b="1" kern="0" dirty="0">
              <a:latin typeface="+mn-lt"/>
            </a:endParaRPr>
          </a:p>
          <a:p>
            <a:pPr marL="342900" indent="-342900">
              <a:lnSpc>
                <a:spcPct val="80000"/>
              </a:lnSpc>
              <a:spcBef>
                <a:spcPct val="20000"/>
              </a:spcBef>
              <a:buFont typeface="Wingdings" pitchFamily="2" charset="2"/>
              <a:buChar char="§"/>
              <a:defRPr/>
            </a:pPr>
            <a:r>
              <a:rPr lang="lv-LV" sz="2600" kern="0" dirty="0" smtClean="0">
                <a:latin typeface="+mn-lt"/>
              </a:rPr>
              <a:t>Ļaundariem</a:t>
            </a:r>
          </a:p>
          <a:p>
            <a:pPr marL="342900" indent="-342900">
              <a:lnSpc>
                <a:spcPct val="80000"/>
              </a:lnSpc>
              <a:spcBef>
                <a:spcPct val="20000"/>
              </a:spcBef>
              <a:buFont typeface="Wingdings" pitchFamily="2" charset="2"/>
              <a:buChar char="§"/>
              <a:defRPr/>
            </a:pPr>
            <a:r>
              <a:rPr lang="lv-LV" sz="2600" kern="0" dirty="0" smtClean="0">
                <a:latin typeface="+mn-lt"/>
              </a:rPr>
              <a:t>Neticīgajiem grēciniekiem</a:t>
            </a:r>
          </a:p>
          <a:p>
            <a:pPr marL="342900" indent="-342900">
              <a:lnSpc>
                <a:spcPct val="80000"/>
              </a:lnSpc>
              <a:spcBef>
                <a:spcPct val="20000"/>
              </a:spcBef>
              <a:buFont typeface="Wingdings" pitchFamily="2" charset="2"/>
              <a:buChar char="§"/>
              <a:defRPr/>
            </a:pPr>
            <a:r>
              <a:rPr lang="lv-LV" sz="2600" kern="0" dirty="0" smtClean="0">
                <a:latin typeface="+mn-lt"/>
              </a:rPr>
              <a:t>Elku dievu pielūdzējiem</a:t>
            </a:r>
          </a:p>
          <a:p>
            <a:pPr marL="342900" indent="-342900">
              <a:lnSpc>
                <a:spcPct val="80000"/>
              </a:lnSpc>
              <a:spcBef>
                <a:spcPct val="20000"/>
              </a:spcBef>
              <a:buFont typeface="Wingdings" pitchFamily="2" charset="2"/>
              <a:buChar char="§"/>
              <a:defRPr/>
            </a:pPr>
            <a:endParaRPr lang="lv-LV" sz="2600" kern="0" dirty="0" smtClean="0">
              <a:latin typeface="+mn-lt"/>
            </a:endParaRPr>
          </a:p>
          <a:p>
            <a:pPr marL="342900" indent="-342900">
              <a:lnSpc>
                <a:spcPct val="80000"/>
              </a:lnSpc>
              <a:spcBef>
                <a:spcPct val="20000"/>
              </a:spcBef>
              <a:buFont typeface="Wingdings" pitchFamily="2" charset="2"/>
              <a:buChar char="§"/>
              <a:defRPr/>
            </a:pPr>
            <a:endParaRPr lang="lv-LV" sz="2600" kern="0" dirty="0" smtClean="0">
              <a:latin typeface="+mn-lt"/>
            </a:endParaRPr>
          </a:p>
        </p:txBody>
      </p:sp>
      <p:sp>
        <p:nvSpPr>
          <p:cNvPr id="9" name="Rectangle 3"/>
          <p:cNvSpPr txBox="1">
            <a:spLocks noChangeArrowheads="1"/>
          </p:cNvSpPr>
          <p:nvPr/>
        </p:nvSpPr>
        <p:spPr bwMode="auto">
          <a:xfrm>
            <a:off x="4572000" y="1285860"/>
            <a:ext cx="4572000" cy="1928826"/>
          </a:xfrm>
          <a:prstGeom prst="rect">
            <a:avLst/>
          </a:prstGeom>
          <a:noFill/>
          <a:ln w="9525">
            <a:noFill/>
            <a:miter lim="800000"/>
            <a:headEnd/>
            <a:tailEnd/>
          </a:ln>
        </p:spPr>
        <p:txBody>
          <a:bodyPr/>
          <a:lstStyle/>
          <a:p>
            <a:pPr marL="342900" indent="-342900">
              <a:lnSpc>
                <a:spcPct val="80000"/>
              </a:lnSpc>
              <a:spcBef>
                <a:spcPct val="20000"/>
              </a:spcBef>
              <a:defRPr/>
            </a:pPr>
            <a:r>
              <a:rPr lang="lv-LV" sz="2800" b="1" kern="0" dirty="0" smtClean="0">
                <a:latin typeface="+mn-lt"/>
              </a:rPr>
              <a:t>Debesu valstība</a:t>
            </a:r>
          </a:p>
          <a:p>
            <a:pPr marL="342900" indent="-342900">
              <a:lnSpc>
                <a:spcPct val="80000"/>
              </a:lnSpc>
              <a:spcBef>
                <a:spcPct val="20000"/>
              </a:spcBef>
              <a:buFont typeface="Wingdings" pitchFamily="2" charset="2"/>
              <a:buChar char="§"/>
              <a:defRPr/>
            </a:pPr>
            <a:r>
              <a:rPr lang="lv-LV" sz="2600" kern="0" dirty="0" smtClean="0">
                <a:latin typeface="+mn-lt"/>
              </a:rPr>
              <a:t>Dieva bērniem</a:t>
            </a:r>
          </a:p>
          <a:p>
            <a:pPr marL="342900" indent="-342900">
              <a:lnSpc>
                <a:spcPct val="80000"/>
              </a:lnSpc>
              <a:spcBef>
                <a:spcPct val="20000"/>
              </a:spcBef>
              <a:buFont typeface="Wingdings" pitchFamily="2" charset="2"/>
              <a:buChar char="§"/>
              <a:defRPr/>
            </a:pPr>
            <a:r>
              <a:rPr lang="lv-LV" sz="2600" kern="0" dirty="0" smtClean="0">
                <a:latin typeface="+mn-lt"/>
              </a:rPr>
              <a:t>Ticīgajiem / Kristiešiem</a:t>
            </a:r>
          </a:p>
          <a:p>
            <a:pPr marL="342900" indent="-342900">
              <a:lnSpc>
                <a:spcPct val="80000"/>
              </a:lnSpc>
              <a:spcBef>
                <a:spcPct val="20000"/>
              </a:spcBef>
              <a:buFont typeface="Wingdings" pitchFamily="2" charset="2"/>
              <a:buChar char="§"/>
              <a:defRPr/>
            </a:pPr>
            <a:r>
              <a:rPr lang="lv-LV" sz="2600" kern="0" dirty="0" smtClean="0">
                <a:latin typeface="+mn-lt"/>
              </a:rPr>
              <a:t>Kas tic uz Jēzu Kristu</a:t>
            </a:r>
          </a:p>
          <a:p>
            <a:pPr marL="342900" indent="-342900">
              <a:lnSpc>
                <a:spcPct val="80000"/>
              </a:lnSpc>
              <a:spcBef>
                <a:spcPct val="20000"/>
              </a:spcBef>
              <a:buFont typeface="Wingdings" pitchFamily="2" charset="2"/>
              <a:buChar char="§"/>
              <a:defRPr/>
            </a:pPr>
            <a:endParaRPr lang="lv-LV" sz="3600" kern="0" dirty="0">
              <a:latin typeface="+mn-lt"/>
            </a:endParaRPr>
          </a:p>
        </p:txBody>
      </p:sp>
      <p:pic>
        <p:nvPicPr>
          <p:cNvPr id="10" name="Picture 4" descr="BIBLE016"/>
          <p:cNvPicPr>
            <a:picLocks noChangeAspect="1" noChangeArrowheads="1"/>
          </p:cNvPicPr>
          <p:nvPr/>
        </p:nvPicPr>
        <p:blipFill>
          <a:blip r:embed="rId4" cstate="print"/>
          <a:srcRect/>
          <a:stretch>
            <a:fillRect/>
          </a:stretch>
        </p:blipFill>
        <p:spPr bwMode="auto">
          <a:xfrm>
            <a:off x="7358082" y="285728"/>
            <a:ext cx="1643042" cy="1807346"/>
          </a:xfrm>
          <a:prstGeom prst="rect">
            <a:avLst/>
          </a:prstGeom>
          <a:noFill/>
          <a:ln w="9525">
            <a:noFill/>
            <a:miter lim="800000"/>
            <a:headEnd/>
            <a:tailEnd/>
          </a:ln>
        </p:spPr>
      </p:pic>
      <p:sp>
        <p:nvSpPr>
          <p:cNvPr id="11" name="Down Arrow 10"/>
          <p:cNvSpPr/>
          <p:nvPr/>
        </p:nvSpPr>
        <p:spPr>
          <a:xfrm rot="2277914">
            <a:off x="2287961" y="800144"/>
            <a:ext cx="50006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938020">
            <a:off x="5368440" y="726096"/>
            <a:ext cx="50006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descr="Attēlu rezultāti vaicājumam “sin”&quot;"/>
          <p:cNvPicPr>
            <a:picLocks noChangeAspect="1" noChangeArrowheads="1"/>
          </p:cNvPicPr>
          <p:nvPr/>
        </p:nvPicPr>
        <p:blipFill>
          <a:blip r:embed="rId5" cstate="print"/>
          <a:srcRect/>
          <a:stretch>
            <a:fillRect/>
          </a:stretch>
        </p:blipFill>
        <p:spPr bwMode="auto">
          <a:xfrm>
            <a:off x="142844" y="0"/>
            <a:ext cx="1214486" cy="1214486"/>
          </a:xfrm>
          <a:prstGeom prst="rect">
            <a:avLst/>
          </a:prstGeom>
          <a:ln>
            <a:noFill/>
          </a:ln>
          <a:effectLst>
            <a:softEdge rad="112500"/>
          </a:effectLst>
        </p:spPr>
      </p:pic>
      <p:sp>
        <p:nvSpPr>
          <p:cNvPr id="14" name="Rounded Rectangle 13"/>
          <p:cNvSpPr/>
          <p:nvPr/>
        </p:nvSpPr>
        <p:spPr>
          <a:xfrm>
            <a:off x="107504" y="5805264"/>
            <a:ext cx="8856984" cy="9807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smtClean="0">
                <a:solidFill>
                  <a:schemeClr val="tx1"/>
                </a:solidFill>
              </a:rPr>
              <a:t>“</a:t>
            </a:r>
            <a:r>
              <a:rPr lang="lv-LV" sz="2800" i="1" dirty="0" smtClean="0">
                <a:solidFill>
                  <a:schemeClr val="tx1"/>
                </a:solidFill>
              </a:rPr>
              <a:t>Bet, cik Jēzu uzņēma, tiem Viņš deva varu kļūt par Dieva bērniem, tiem, kas tic Viņa Vārdam</a:t>
            </a:r>
            <a:r>
              <a:rPr lang="lv-LV" sz="2800" dirty="0" smtClean="0">
                <a:solidFill>
                  <a:schemeClr val="tx1"/>
                </a:solidFill>
              </a:rPr>
              <a:t>.” (Jņ.1:12)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fade">
                                      <p:cBhvr>
                                        <p:cTn id="11" dur="2000"/>
                                        <p:tgtEl>
                                          <p:spTgt spid="37890"/>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par>
                                <p:cTn id="36" presetID="9"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par>
                          <p:cTn id="39" fill="hold">
                            <p:stCondLst>
                              <p:cond delay="6000"/>
                            </p:stCondLst>
                            <p:childTnLst>
                              <p:par>
                                <p:cTn id="40" presetID="2" presetClass="entr" presetSubtype="4" fill="hold" nodeType="after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 calcmode="lin" valueType="num">
                                      <p:cBhvr additive="base">
                                        <p:cTn id="4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500"/>
                            </p:stCondLst>
                            <p:childTnLst>
                              <p:par>
                                <p:cTn id="45" presetID="2" presetClass="entr" presetSubtype="4" fill="hold" nodeType="after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 calcmode="lin" valueType="num">
                                      <p:cBhvr additive="base">
                                        <p:cTn id="4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49" fill="hold">
                            <p:stCondLst>
                              <p:cond delay="7000"/>
                            </p:stCondLst>
                            <p:childTnLst>
                              <p:par>
                                <p:cTn id="50" presetID="2" presetClass="entr" presetSubtype="4" fill="hold" nodeType="after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 calcmode="lin" valueType="num">
                                      <p:cBhvr additive="base">
                                        <p:cTn id="5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54" fill="hold">
                            <p:stCondLst>
                              <p:cond delay="7500"/>
                            </p:stCondLst>
                            <p:childTnLst>
                              <p:par>
                                <p:cTn id="55" presetID="10" presetClass="entr" presetSubtype="0" fill="hold" nodeType="afterEffect">
                                  <p:stCondLst>
                                    <p:cond delay="0"/>
                                  </p:stCondLst>
                                  <p:childTnLst>
                                    <p:set>
                                      <p:cBhvr>
                                        <p:cTn id="56" dur="1" fill="hold">
                                          <p:stCondLst>
                                            <p:cond delay="0"/>
                                          </p:stCondLst>
                                        </p:cTn>
                                        <p:tgtEl>
                                          <p:spTgt spid="3082"/>
                                        </p:tgtEl>
                                        <p:attrNameLst>
                                          <p:attrName>style.visibility</p:attrName>
                                        </p:attrNameLst>
                                      </p:cBhvr>
                                      <p:to>
                                        <p:strVal val="visible"/>
                                      </p:to>
                                    </p:set>
                                    <p:animEffect transition="in" filter="fade">
                                      <p:cBhvr>
                                        <p:cTn id="57" dur="2000"/>
                                        <p:tgtEl>
                                          <p:spTgt spid="3082"/>
                                        </p:tgtEl>
                                      </p:cBhvr>
                                    </p:animEffect>
                                  </p:childTnLst>
                                </p:cTn>
                              </p:par>
                            </p:childTnLst>
                          </p:cTn>
                        </p:par>
                        <p:par>
                          <p:cTn id="58" fill="hold">
                            <p:stCondLst>
                              <p:cond delay="95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28823" y="-18827"/>
            <a:ext cx="8175625" cy="1071563"/>
          </a:xfrm>
        </p:spPr>
        <p:txBody>
          <a:bodyPr/>
          <a:lstStyle/>
          <a:p>
            <a:pPr eaLnBrk="1" hangingPunct="1"/>
            <a:r>
              <a:rPr lang="lv-LV" sz="4000" b="1" dirty="0" smtClean="0">
                <a:solidFill>
                  <a:schemeClr val="tx1"/>
                </a:solidFill>
              </a:rPr>
              <a:t>Rom.3:9-12 Attaisnošana ticībā</a:t>
            </a:r>
            <a:endParaRPr lang="lv-LV" sz="4000" b="1" dirty="0" smtClean="0">
              <a:solidFill>
                <a:schemeClr val="tx1"/>
              </a:solidFill>
            </a:endParaRPr>
          </a:p>
        </p:txBody>
      </p:sp>
      <p:sp>
        <p:nvSpPr>
          <p:cNvPr id="2053" name="Text Box 6"/>
          <p:cNvSpPr txBox="1">
            <a:spLocks noChangeArrowheads="1"/>
          </p:cNvSpPr>
          <p:nvPr/>
        </p:nvSpPr>
        <p:spPr bwMode="auto">
          <a:xfrm>
            <a:off x="5715000" y="785813"/>
            <a:ext cx="3429000" cy="461962"/>
          </a:xfrm>
          <a:prstGeom prst="rect">
            <a:avLst/>
          </a:prstGeom>
          <a:noFill/>
          <a:ln w="9525">
            <a:noFill/>
            <a:miter lim="800000"/>
            <a:headEnd/>
            <a:tailEnd/>
          </a:ln>
        </p:spPr>
        <p:txBody>
          <a:bodyPr>
            <a:spAutoFit/>
          </a:bodyPr>
          <a:lstStyle/>
          <a:p>
            <a:pPr>
              <a:spcBef>
                <a:spcPct val="50000"/>
              </a:spcBef>
            </a:pPr>
            <a:r>
              <a:rPr lang="lv-LV" sz="2400"/>
              <a:t>Māc. Roberts Otomers</a:t>
            </a:r>
          </a:p>
        </p:txBody>
      </p:sp>
      <p:sp>
        <p:nvSpPr>
          <p:cNvPr id="2054" name="Rectangle 5"/>
          <p:cNvSpPr>
            <a:spLocks noChangeArrowheads="1"/>
          </p:cNvSpPr>
          <p:nvPr/>
        </p:nvSpPr>
        <p:spPr bwMode="auto">
          <a:xfrm>
            <a:off x="0" y="1484784"/>
            <a:ext cx="9144000" cy="3970318"/>
          </a:xfrm>
          <a:prstGeom prst="rect">
            <a:avLst/>
          </a:prstGeom>
          <a:noFill/>
          <a:ln w="9525">
            <a:noFill/>
            <a:miter lim="800000"/>
            <a:headEnd/>
            <a:tailEnd/>
          </a:ln>
        </p:spPr>
        <p:txBody>
          <a:bodyPr>
            <a:spAutoFit/>
          </a:bodyPr>
          <a:lstStyle/>
          <a:p>
            <a:r>
              <a:rPr lang="lv-LV" sz="3600" baseline="30000" dirty="0" smtClean="0"/>
              <a:t>9b</a:t>
            </a:r>
            <a:r>
              <a:rPr lang="lv-LV" sz="3600" dirty="0" smtClean="0"/>
              <a:t> Jo </a:t>
            </a:r>
            <a:r>
              <a:rPr lang="lv-LV" sz="3600" dirty="0" smtClean="0"/>
              <a:t>mēs jau agrāk spriedām par jūdiem un grieķiem, ka tie visi ir zem grēka. </a:t>
            </a:r>
            <a:r>
              <a:rPr lang="lv-LV" sz="3600" baseline="30000" dirty="0" smtClean="0"/>
              <a:t>10</a:t>
            </a:r>
            <a:r>
              <a:rPr lang="lv-LV" sz="3600" dirty="0" smtClean="0"/>
              <a:t>  Kā ir rakstīts</a:t>
            </a:r>
            <a:r>
              <a:rPr lang="lv-LV" sz="3600" dirty="0" smtClean="0"/>
              <a:t>: nav </a:t>
            </a:r>
            <a:r>
              <a:rPr lang="lv-LV" sz="3600" dirty="0" smtClean="0"/>
              <a:t>neviena taisna, neviena paša. </a:t>
            </a:r>
            <a:br>
              <a:rPr lang="lv-LV" sz="3600" dirty="0" smtClean="0"/>
            </a:br>
            <a:r>
              <a:rPr lang="lv-LV" sz="3600" baseline="30000" dirty="0" smtClean="0"/>
              <a:t>11</a:t>
            </a:r>
            <a:r>
              <a:rPr lang="lv-LV" sz="3600" dirty="0" smtClean="0"/>
              <a:t> Nav neviena, kas saprot, nav neviena, kas meklē Dievu</a:t>
            </a:r>
            <a:r>
              <a:rPr lang="lv-LV" sz="3600" dirty="0" smtClean="0"/>
              <a:t>, </a:t>
            </a:r>
            <a:r>
              <a:rPr lang="lv-LV" sz="3600" baseline="30000" dirty="0" smtClean="0"/>
              <a:t>12</a:t>
            </a:r>
            <a:r>
              <a:rPr lang="lv-LV" sz="3600" dirty="0" smtClean="0"/>
              <a:t> </a:t>
            </a:r>
            <a:r>
              <a:rPr lang="lv-LV" sz="3600" dirty="0" smtClean="0"/>
              <a:t>visi ir aizgājuši no Dieva, visi kļuvuši vienlīdz nederīgi</a:t>
            </a:r>
            <a:r>
              <a:rPr lang="lv-LV" sz="3600" dirty="0" smtClean="0"/>
              <a:t>; nav </a:t>
            </a:r>
            <a:r>
              <a:rPr lang="lv-LV" sz="3600" dirty="0" smtClean="0"/>
              <a:t>neviena, kas dara labu, pat viena nav.</a:t>
            </a:r>
            <a:endParaRPr lang="lv-LV"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IBLE016"/>
          <p:cNvPicPr>
            <a:picLocks noChangeAspect="1" noChangeArrowheads="1"/>
          </p:cNvPicPr>
          <p:nvPr/>
        </p:nvPicPr>
        <p:blipFill>
          <a:blip r:embed="rId2" cstate="print"/>
          <a:srcRect/>
          <a:stretch>
            <a:fillRect/>
          </a:stretch>
        </p:blipFill>
        <p:spPr bwMode="auto">
          <a:xfrm>
            <a:off x="4040188" y="765175"/>
            <a:ext cx="5103812" cy="6092825"/>
          </a:xfrm>
          <a:prstGeom prst="rect">
            <a:avLst/>
          </a:prstGeom>
          <a:noFill/>
          <a:ln w="9525">
            <a:noFill/>
            <a:miter lim="800000"/>
            <a:headEnd/>
            <a:tailEnd/>
          </a:ln>
        </p:spPr>
      </p:pic>
      <p:sp>
        <p:nvSpPr>
          <p:cNvPr id="16387" name="Rectangle 2"/>
          <p:cNvSpPr>
            <a:spLocks noGrp="1" noChangeArrowheads="1"/>
          </p:cNvSpPr>
          <p:nvPr>
            <p:ph type="title"/>
          </p:nvPr>
        </p:nvSpPr>
        <p:spPr>
          <a:xfrm>
            <a:off x="107950" y="2924175"/>
            <a:ext cx="5184775" cy="1143000"/>
          </a:xfrm>
        </p:spPr>
        <p:txBody>
          <a:bodyPr/>
          <a:lstStyle/>
          <a:p>
            <a:pPr eaLnBrk="1" hangingPunct="1"/>
            <a:r>
              <a:rPr lang="lv-LV" sz="5400" smtClean="0"/>
              <a:t>Un Dieva miers, kas ir augstāks par visu saprašanu lai pasargā jūsu sirdis un jūsu domas. </a:t>
            </a:r>
            <a:r>
              <a:rPr lang="lv-LV" sz="5400" b="1" smtClean="0"/>
              <a:t>Āmen</a:t>
            </a:r>
            <a:br>
              <a:rPr lang="lv-LV" sz="5400" b="1" smtClean="0"/>
            </a:br>
            <a:endParaRPr lang="lv-LV" sz="5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28823" y="-18827"/>
            <a:ext cx="8175625" cy="1071563"/>
          </a:xfrm>
        </p:spPr>
        <p:txBody>
          <a:bodyPr/>
          <a:lstStyle/>
          <a:p>
            <a:pPr eaLnBrk="1" hangingPunct="1"/>
            <a:r>
              <a:rPr lang="lv-LV" sz="4000" b="1" dirty="0" smtClean="0">
                <a:solidFill>
                  <a:schemeClr val="tx1"/>
                </a:solidFill>
              </a:rPr>
              <a:t>Rom.3:19-28 </a:t>
            </a:r>
            <a:r>
              <a:rPr lang="lv-LV" sz="4000" b="1" dirty="0" smtClean="0">
                <a:solidFill>
                  <a:schemeClr val="tx1"/>
                </a:solidFill>
              </a:rPr>
              <a:t>Attaisnošana ticībā</a:t>
            </a:r>
            <a:endParaRPr lang="lv-LV" sz="4000" b="1" dirty="0" smtClean="0">
              <a:solidFill>
                <a:schemeClr val="tx1"/>
              </a:solidFill>
            </a:endParaRPr>
          </a:p>
        </p:txBody>
      </p:sp>
      <p:sp>
        <p:nvSpPr>
          <p:cNvPr id="2053" name="Text Box 6"/>
          <p:cNvSpPr txBox="1">
            <a:spLocks noChangeArrowheads="1"/>
          </p:cNvSpPr>
          <p:nvPr/>
        </p:nvSpPr>
        <p:spPr bwMode="auto">
          <a:xfrm>
            <a:off x="5715000" y="785813"/>
            <a:ext cx="3429000" cy="461962"/>
          </a:xfrm>
          <a:prstGeom prst="rect">
            <a:avLst/>
          </a:prstGeom>
          <a:noFill/>
          <a:ln w="9525">
            <a:noFill/>
            <a:miter lim="800000"/>
            <a:headEnd/>
            <a:tailEnd/>
          </a:ln>
        </p:spPr>
        <p:txBody>
          <a:bodyPr>
            <a:spAutoFit/>
          </a:bodyPr>
          <a:lstStyle/>
          <a:p>
            <a:pPr>
              <a:spcBef>
                <a:spcPct val="50000"/>
              </a:spcBef>
            </a:pPr>
            <a:r>
              <a:rPr lang="lv-LV" sz="2400"/>
              <a:t>Māc. Roberts Otomers</a:t>
            </a:r>
          </a:p>
        </p:txBody>
      </p:sp>
      <p:sp>
        <p:nvSpPr>
          <p:cNvPr id="2054" name="Rectangle 5"/>
          <p:cNvSpPr>
            <a:spLocks noChangeArrowheads="1"/>
          </p:cNvSpPr>
          <p:nvPr/>
        </p:nvSpPr>
        <p:spPr bwMode="auto">
          <a:xfrm>
            <a:off x="0" y="1253058"/>
            <a:ext cx="9144000" cy="5848350"/>
          </a:xfrm>
          <a:prstGeom prst="rect">
            <a:avLst/>
          </a:prstGeom>
          <a:noFill/>
          <a:ln w="9525">
            <a:noFill/>
            <a:miter lim="800000"/>
            <a:headEnd/>
            <a:tailEnd/>
          </a:ln>
        </p:spPr>
        <p:txBody>
          <a:bodyPr>
            <a:spAutoFit/>
          </a:bodyPr>
          <a:lstStyle/>
          <a:p>
            <a:r>
              <a:rPr lang="lv-LV" sz="2200" dirty="0"/>
              <a:t>19 Bet mēs zinām, ka viss bauslībā teiktais teikts tiem, kas stāv zem bauslības; tā visiem aizdarīta mute, un visa pasaule vainīga Dieva priekšā. 20 Jo ar bauslības darbiem neviens cilvēks nevar kļūt </a:t>
            </a:r>
            <a:r>
              <a:rPr lang="lv-LV" sz="2200" dirty="0" smtClean="0"/>
              <a:t>attaisnots Dieva </a:t>
            </a:r>
            <a:r>
              <a:rPr lang="lv-LV" sz="2200" dirty="0"/>
              <a:t>priekšā. Jo bauslība dod - grēka atziņu. 21 Bet tagad neatkarīgi no bauslības atklājusies Dieva taisnība, ko jau apliecina bauslība un pravieši. 22 Šī Dieva taisnība dota ticībā uz Jēzu Kristu visiem, kas tic. Jo tur nav nekādas starpības; 23 jo visi ir grēkojuši, un visiem trūkst dievišķās godības. 24 Bet Dievs Savā žēlastībā tos </a:t>
            </a:r>
            <a:r>
              <a:rPr lang="lv-LV" sz="2200" dirty="0" smtClean="0"/>
              <a:t>attaisno </a:t>
            </a:r>
            <a:r>
              <a:rPr lang="lv-LV" sz="2200" dirty="0"/>
              <a:t>bez nopelna, sagādājis tiem pestīšanu Jēzū Kristū. 25 Viņu Dievs tiem, kas tic, nolicis par grēka izpircēju Viņa asinīs, tā parādīdams Savu taisnību;  26 jo Viņš piedod visus agrāk, dievišķās pacietības laikā, nodarītos grēkus, lai tagadējā laikmetā parādītu Savu taisnību, pats taisns būdams un attaisnodams to, kas tic Jēzum. 27 Kur nu paliek mūsu lielīšanās? Tā ir zudusi. Caur kuru bauslību? Ar darbiem? Nē, bet ar ticības bauslību. 28 Jo mēs spriežam, ka cilvēks tiek </a:t>
            </a:r>
            <a:r>
              <a:rPr lang="lv-LV" sz="2200" dirty="0" smtClean="0"/>
              <a:t>attaisnots </a:t>
            </a:r>
            <a:r>
              <a:rPr lang="lv-LV" sz="2200" dirty="0"/>
              <a:t>ticībā, neatkarīgi no bauslības darbiem.</a:t>
            </a:r>
          </a:p>
          <a:p>
            <a:endParaRPr lang="lv-LV"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3" name="Picture 9"/>
          <p:cNvPicPr>
            <a:picLocks noChangeAspect="1" noChangeArrowheads="1"/>
          </p:cNvPicPr>
          <p:nvPr/>
        </p:nvPicPr>
        <p:blipFill>
          <a:blip r:embed="rId2" cstate="print"/>
          <a:srcRect/>
          <a:stretch>
            <a:fillRect/>
          </a:stretch>
        </p:blipFill>
        <p:spPr bwMode="auto">
          <a:xfrm>
            <a:off x="5360758" y="2276872"/>
            <a:ext cx="3783241" cy="4581128"/>
          </a:xfrm>
          <a:prstGeom prst="rect">
            <a:avLst/>
          </a:prstGeom>
          <a:noFill/>
          <a:ln w="9525">
            <a:noFill/>
            <a:miter lim="800000"/>
            <a:headEnd/>
            <a:tailEnd/>
          </a:ln>
        </p:spPr>
      </p:pic>
      <p:pic>
        <p:nvPicPr>
          <p:cNvPr id="16386" name="Picture 2" descr="Bomži ! - Spoki"/>
          <p:cNvPicPr>
            <a:picLocks noChangeAspect="1" noChangeArrowheads="1"/>
          </p:cNvPicPr>
          <p:nvPr/>
        </p:nvPicPr>
        <p:blipFill>
          <a:blip r:embed="rId3" cstate="print"/>
          <a:srcRect/>
          <a:stretch>
            <a:fillRect/>
          </a:stretch>
        </p:blipFill>
        <p:spPr bwMode="auto">
          <a:xfrm>
            <a:off x="0" y="2190659"/>
            <a:ext cx="3080445" cy="4667341"/>
          </a:xfrm>
          <a:prstGeom prst="rect">
            <a:avLst/>
          </a:prstGeom>
          <a:ln>
            <a:noFill/>
          </a:ln>
          <a:effectLst>
            <a:softEdge rad="112500"/>
          </a:effectLst>
        </p:spPr>
      </p:pic>
      <p:sp>
        <p:nvSpPr>
          <p:cNvPr id="11267" name="Rectangle 3"/>
          <p:cNvSpPr>
            <a:spLocks noGrp="1" noChangeArrowheads="1"/>
          </p:cNvSpPr>
          <p:nvPr>
            <p:ph type="body" idx="1"/>
          </p:nvPr>
        </p:nvSpPr>
        <p:spPr>
          <a:xfrm>
            <a:off x="0" y="620688"/>
            <a:ext cx="9144000" cy="1052513"/>
          </a:xfrm>
        </p:spPr>
        <p:txBody>
          <a:bodyPr/>
          <a:lstStyle/>
          <a:p>
            <a:pPr marL="0" indent="0" eaLnBrk="1" hangingPunct="1">
              <a:lnSpc>
                <a:spcPct val="80000"/>
              </a:lnSpc>
              <a:spcBef>
                <a:spcPts val="0"/>
              </a:spcBef>
              <a:buFontTx/>
              <a:buNone/>
            </a:pPr>
            <a:r>
              <a:rPr lang="lv-LV" sz="2800" baseline="30000" dirty="0" smtClean="0"/>
              <a:t>9b</a:t>
            </a:r>
            <a:r>
              <a:rPr lang="lv-LV" sz="2800" dirty="0" smtClean="0"/>
              <a:t> Jo </a:t>
            </a:r>
            <a:r>
              <a:rPr lang="lv-LV" sz="2800" dirty="0" smtClean="0"/>
              <a:t>mēs jau agrāk spriedām par jūdiem un grieķiem, ka tie visi ir zem grēka. </a:t>
            </a:r>
            <a:r>
              <a:rPr lang="lv-LV" sz="2800" baseline="30000" dirty="0" smtClean="0"/>
              <a:t>10</a:t>
            </a:r>
            <a:r>
              <a:rPr lang="lv-LV" sz="2800" dirty="0" smtClean="0"/>
              <a:t>  Kā ir rakstīts: nav neviena taisna, neviena paša.</a:t>
            </a:r>
            <a:endParaRPr lang="lv-LV" sz="2800" i="1" dirty="0" smtClean="0"/>
          </a:p>
        </p:txBody>
      </p:sp>
      <p:sp>
        <p:nvSpPr>
          <p:cNvPr id="9" name="Rounded Rectangle 8"/>
          <p:cNvSpPr/>
          <p:nvPr/>
        </p:nvSpPr>
        <p:spPr>
          <a:xfrm>
            <a:off x="2267744" y="1988840"/>
            <a:ext cx="4248472"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Visi ir zem grēka</a:t>
            </a:r>
            <a:endParaRPr lang="en-US" sz="3600" dirty="0">
              <a:solidFill>
                <a:schemeClr val="tx1"/>
              </a:solidFill>
            </a:endParaRPr>
          </a:p>
        </p:txBody>
      </p:sp>
      <p:sp>
        <p:nvSpPr>
          <p:cNvPr id="10" name="Rounded Rectangle 9"/>
          <p:cNvSpPr/>
          <p:nvPr/>
        </p:nvSpPr>
        <p:spPr>
          <a:xfrm>
            <a:off x="2267744" y="2996952"/>
            <a:ext cx="4248472"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Nav neviena taisna</a:t>
            </a:r>
            <a:endParaRPr lang="en-US" sz="3600" dirty="0">
              <a:solidFill>
                <a:schemeClr val="tx1"/>
              </a:solidFill>
            </a:endParaRPr>
          </a:p>
        </p:txBody>
      </p:sp>
      <p:sp>
        <p:nvSpPr>
          <p:cNvPr id="11" name="Rounded Rectangle 10"/>
          <p:cNvSpPr/>
          <p:nvPr/>
        </p:nvSpPr>
        <p:spPr>
          <a:xfrm>
            <a:off x="2699792" y="4077072"/>
            <a:ext cx="3520008"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neviena paša</a:t>
            </a:r>
            <a:endParaRPr lang="en-US" sz="3600" dirty="0">
              <a:solidFill>
                <a:schemeClr val="tx1"/>
              </a:solidFill>
            </a:endParaRPr>
          </a:p>
        </p:txBody>
      </p:sp>
      <p:sp>
        <p:nvSpPr>
          <p:cNvPr id="16388" name="AutoShape 4" descr="Portrait of a friendly smiling old woman in a big hat on Craiy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Portrait of a friendly smiling old woman in a big hat on Craiy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Portrait of a friendly smiling old woman in a big hat on Craiy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Rectangle 2"/>
          <p:cNvSpPr>
            <a:spLocks noGrp="1" noChangeArrowheads="1"/>
          </p:cNvSpPr>
          <p:nvPr>
            <p:ph type="title"/>
          </p:nvPr>
        </p:nvSpPr>
        <p:spPr>
          <a:xfrm>
            <a:off x="0" y="-243408"/>
            <a:ext cx="9143999" cy="1071563"/>
          </a:xfrm>
        </p:spPr>
        <p:txBody>
          <a:bodyPr/>
          <a:lstStyle/>
          <a:p>
            <a:pPr eaLnBrk="1" hangingPunct="1"/>
            <a:r>
              <a:rPr lang="lv-LV" sz="4000" b="1" dirty="0" smtClean="0">
                <a:solidFill>
                  <a:schemeClr val="tx1"/>
                </a:solidFill>
              </a:rPr>
              <a:t>Kā varu zināt, ka visi ir grēkojuši?</a:t>
            </a:r>
            <a:endParaRPr lang="lv-LV" sz="40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ppt_x"/>
                                          </p:val>
                                        </p:tav>
                                        <p:tav tm="100000">
                                          <p:val>
                                            <p:strVal val="#ppt_x"/>
                                          </p:val>
                                        </p:tav>
                                      </p:tavLst>
                                    </p:anim>
                                    <p:anim calcmode="lin" valueType="num">
                                      <p:cBhvr additive="base">
                                        <p:cTn id="12" dur="500" fill="hold"/>
                                        <p:tgtEl>
                                          <p:spTgt spid="11267"/>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6386"/>
                                        </p:tgtEl>
                                        <p:attrNameLst>
                                          <p:attrName>style.visibility</p:attrName>
                                        </p:attrNameLst>
                                      </p:cBhvr>
                                      <p:to>
                                        <p:strVal val="visible"/>
                                      </p:to>
                                    </p:set>
                                    <p:animEffect transition="in" filter="fade">
                                      <p:cBhvr>
                                        <p:cTn id="16" dur="2000"/>
                                        <p:tgtEl>
                                          <p:spTgt spid="16386"/>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16393"/>
                                        </p:tgtEl>
                                        <p:attrNameLst>
                                          <p:attrName>style.visibility</p:attrName>
                                        </p:attrNameLst>
                                      </p:cBhvr>
                                      <p:to>
                                        <p:strVal val="visible"/>
                                      </p:to>
                                    </p:set>
                                    <p:animEffect transition="in" filter="fade">
                                      <p:cBhvr>
                                        <p:cTn id="20" dur="2000"/>
                                        <p:tgtEl>
                                          <p:spTgt spid="16393"/>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p:stCondLst>
                              <p:cond delay="8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par>
                          <p:cTn id="29" fill="hold">
                            <p:stCondLst>
                              <p:cond delay="10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9" grpId="0" animBg="1"/>
      <p:bldP spid="10" grpId="0" animBg="1"/>
      <p:bldP spid="11"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0"/>
            <a:ext cx="9144000" cy="1052513"/>
          </a:xfrm>
        </p:spPr>
        <p:txBody>
          <a:bodyPr/>
          <a:lstStyle/>
          <a:p>
            <a:pPr algn="just" eaLnBrk="1" hangingPunct="1">
              <a:lnSpc>
                <a:spcPct val="80000"/>
              </a:lnSpc>
              <a:buFontTx/>
              <a:buNone/>
            </a:pPr>
            <a:r>
              <a:rPr lang="lv-LV" sz="2800" i="1" dirty="0" smtClean="0"/>
              <a:t>11 Nav neviena, kas saprot, neviena, kas meklē Dievu.</a:t>
            </a:r>
          </a:p>
          <a:p>
            <a:pPr algn="just" eaLnBrk="1" hangingPunct="1">
              <a:lnSpc>
                <a:spcPct val="80000"/>
              </a:lnSpc>
              <a:buFontTx/>
              <a:buNone/>
            </a:pPr>
            <a:r>
              <a:rPr lang="lv-LV" sz="2800" i="1" dirty="0" smtClean="0"/>
              <a:t>12 Visi ir novirzījušies, visi kopā kļuvuši nelietīgi. Nav neviena, kas dara labu, it neviena.</a:t>
            </a:r>
          </a:p>
        </p:txBody>
      </p:sp>
      <p:pic>
        <p:nvPicPr>
          <p:cNvPr id="7174" name="Picture 6" descr="Judge Striking Gavel Three Times, Stock Footage Video (100% Royalty-free)  1019257174 | Shutterstock"/>
          <p:cNvPicPr>
            <a:picLocks noChangeAspect="1" noChangeArrowheads="1"/>
          </p:cNvPicPr>
          <p:nvPr/>
        </p:nvPicPr>
        <p:blipFill>
          <a:blip r:embed="rId2" cstate="print"/>
          <a:srcRect/>
          <a:stretch>
            <a:fillRect/>
          </a:stretch>
        </p:blipFill>
        <p:spPr bwMode="auto">
          <a:xfrm>
            <a:off x="611560" y="2492896"/>
            <a:ext cx="8115300" cy="3789040"/>
          </a:xfrm>
          <a:prstGeom prst="rect">
            <a:avLst/>
          </a:prstGeom>
          <a:ln>
            <a:noFill/>
          </a:ln>
          <a:effectLst>
            <a:softEdge rad="112500"/>
          </a:effectLst>
        </p:spPr>
      </p:pic>
      <p:sp>
        <p:nvSpPr>
          <p:cNvPr id="11" name="Rounded Rectangle 10"/>
          <p:cNvSpPr/>
          <p:nvPr/>
        </p:nvSpPr>
        <p:spPr>
          <a:xfrm>
            <a:off x="1691680" y="1268760"/>
            <a:ext cx="5544616"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Nav neviena, kas saprot</a:t>
            </a:r>
            <a:endParaRPr lang="en-US" sz="3600" dirty="0">
              <a:solidFill>
                <a:schemeClr val="tx1"/>
              </a:solidFill>
            </a:endParaRPr>
          </a:p>
        </p:txBody>
      </p:sp>
      <p:sp>
        <p:nvSpPr>
          <p:cNvPr id="12" name="Rounded Rectangle 11"/>
          <p:cNvSpPr/>
          <p:nvPr/>
        </p:nvSpPr>
        <p:spPr>
          <a:xfrm>
            <a:off x="1691680" y="2060848"/>
            <a:ext cx="5544616"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neviena, kas meklē Dievu</a:t>
            </a:r>
            <a:endParaRPr lang="en-US" sz="3600" dirty="0" smtClean="0">
              <a:solidFill>
                <a:schemeClr val="tx1"/>
              </a:solidFill>
            </a:endParaRPr>
          </a:p>
        </p:txBody>
      </p:sp>
      <p:sp>
        <p:nvSpPr>
          <p:cNvPr id="13" name="Rounded Rectangle 12"/>
          <p:cNvSpPr/>
          <p:nvPr/>
        </p:nvSpPr>
        <p:spPr>
          <a:xfrm>
            <a:off x="0" y="3212976"/>
            <a:ext cx="2880320" cy="1224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Visi ir novirzījušies</a:t>
            </a:r>
            <a:endParaRPr lang="en-US" sz="3600" dirty="0">
              <a:solidFill>
                <a:schemeClr val="tx1"/>
              </a:solidFill>
            </a:endParaRPr>
          </a:p>
        </p:txBody>
      </p:sp>
      <p:sp>
        <p:nvSpPr>
          <p:cNvPr id="14" name="Rounded Rectangle 13"/>
          <p:cNvSpPr/>
          <p:nvPr/>
        </p:nvSpPr>
        <p:spPr>
          <a:xfrm>
            <a:off x="6012160" y="4005064"/>
            <a:ext cx="2952328" cy="1296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Visi kļuvuši nelietīgi</a:t>
            </a:r>
            <a:endParaRPr lang="en-US" sz="3600" dirty="0">
              <a:solidFill>
                <a:schemeClr val="tx1"/>
              </a:solidFill>
            </a:endParaRPr>
          </a:p>
        </p:txBody>
      </p:sp>
      <p:sp>
        <p:nvSpPr>
          <p:cNvPr id="15" name="Rounded Rectangle 14"/>
          <p:cNvSpPr/>
          <p:nvPr/>
        </p:nvSpPr>
        <p:spPr>
          <a:xfrm>
            <a:off x="1259632" y="6021288"/>
            <a:ext cx="6336704"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Nav neviena, kas dara labu</a:t>
            </a:r>
            <a:endParaRPr lang="en-US"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ppt_x"/>
                                          </p:val>
                                        </p:tav>
                                        <p:tav tm="100000">
                                          <p:val>
                                            <p:strVal val="#ppt_x"/>
                                          </p:val>
                                        </p:tav>
                                      </p:tavLst>
                                    </p:anim>
                                    <p:anim calcmode="lin" valueType="num">
                                      <p:cBhvr additive="base">
                                        <p:cTn id="13" dur="500" fill="hold"/>
                                        <p:tgtEl>
                                          <p:spTgt spid="71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par>
                          <p:cTn id="26" fill="hold">
                            <p:stCondLst>
                              <p:cond delay="7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par>
                          <p:cTn id="30" fill="hold">
                            <p:stCondLst>
                              <p:cond delay="9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57188" y="764704"/>
            <a:ext cx="9501188" cy="1052513"/>
          </a:xfrm>
        </p:spPr>
        <p:txBody>
          <a:bodyPr/>
          <a:lstStyle/>
          <a:p>
            <a:pPr algn="just" eaLnBrk="1" hangingPunct="1">
              <a:lnSpc>
                <a:spcPct val="80000"/>
              </a:lnSpc>
              <a:buFontTx/>
              <a:buNone/>
            </a:pPr>
            <a:r>
              <a:rPr lang="lv-LV" sz="2800" i="1" dirty="0" smtClean="0"/>
              <a:t>   19 Bet mēs zinām, ka viss bauslībā teiktais teikts tiem, kas stāv zem bauslības; tā visiem aizdarīta mute, un visa pasaule vainīga Dieva priekšā. </a:t>
            </a:r>
            <a:endParaRPr lang="lv-LV" sz="2600" i="1" dirty="0" smtClean="0"/>
          </a:p>
        </p:txBody>
      </p:sp>
      <p:pic>
        <p:nvPicPr>
          <p:cNvPr id="3077" name="Picture 5" descr="http://lh4.ggpht.com/_sk0T7lv_0ZE/SgkqYtWsNbI/AAAAAAAADj8/GFIM-FV44as/bausliba-evangelijs.jpg"/>
          <p:cNvPicPr>
            <a:picLocks noChangeAspect="1" noChangeArrowheads="1"/>
          </p:cNvPicPr>
          <p:nvPr/>
        </p:nvPicPr>
        <p:blipFill>
          <a:blip r:embed="rId2" cstate="print"/>
          <a:srcRect l="16481" r="15033"/>
          <a:stretch>
            <a:fillRect/>
          </a:stretch>
        </p:blipFill>
        <p:spPr bwMode="auto">
          <a:xfrm>
            <a:off x="5076056" y="1484784"/>
            <a:ext cx="4067944" cy="5385220"/>
          </a:xfrm>
          <a:prstGeom prst="rect">
            <a:avLst/>
          </a:prstGeom>
          <a:ln>
            <a:noFill/>
          </a:ln>
          <a:effectLst>
            <a:softEdge rad="112500"/>
          </a:effectLst>
        </p:spPr>
      </p:pic>
      <p:sp>
        <p:nvSpPr>
          <p:cNvPr id="6" name="Rounded Rectangle 5"/>
          <p:cNvSpPr/>
          <p:nvPr/>
        </p:nvSpPr>
        <p:spPr>
          <a:xfrm>
            <a:off x="611560" y="2276872"/>
            <a:ext cx="4968552"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Visiem aizdarīta </a:t>
            </a:r>
            <a:r>
              <a:rPr lang="lv-LV" sz="3600" dirty="0" smtClean="0">
                <a:solidFill>
                  <a:schemeClr val="tx1"/>
                </a:solidFill>
              </a:rPr>
              <a:t>mute</a:t>
            </a:r>
            <a:endParaRPr lang="en-US" sz="3600" dirty="0" smtClean="0">
              <a:solidFill>
                <a:schemeClr val="tx1"/>
              </a:solidFill>
            </a:endParaRPr>
          </a:p>
        </p:txBody>
      </p:sp>
      <p:sp>
        <p:nvSpPr>
          <p:cNvPr id="8" name="Rounded Rectangle 7"/>
          <p:cNvSpPr/>
          <p:nvPr/>
        </p:nvSpPr>
        <p:spPr>
          <a:xfrm>
            <a:off x="611560" y="4077072"/>
            <a:ext cx="4968552" cy="10801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Visa pasaule vainīga Dieva priekšā</a:t>
            </a:r>
            <a:endParaRPr lang="en-US" sz="3600" dirty="0" smtClean="0">
              <a:solidFill>
                <a:schemeClr val="tx1"/>
              </a:solidFill>
            </a:endParaRPr>
          </a:p>
        </p:txBody>
      </p:sp>
      <p:sp>
        <p:nvSpPr>
          <p:cNvPr id="11" name="Rectangle 2"/>
          <p:cNvSpPr>
            <a:spLocks noGrp="1" noChangeArrowheads="1"/>
          </p:cNvSpPr>
          <p:nvPr>
            <p:ph type="title"/>
          </p:nvPr>
        </p:nvSpPr>
        <p:spPr>
          <a:xfrm>
            <a:off x="428823" y="0"/>
            <a:ext cx="8175625" cy="828155"/>
          </a:xfrm>
        </p:spPr>
        <p:txBody>
          <a:bodyPr/>
          <a:lstStyle/>
          <a:p>
            <a:pPr eaLnBrk="1" hangingPunct="1"/>
            <a:r>
              <a:rPr lang="lv-LV" sz="4000" b="1" dirty="0" smtClean="0">
                <a:solidFill>
                  <a:schemeClr val="tx1"/>
                </a:solidFill>
              </a:rPr>
              <a:t>Visa pasaule vainīga</a:t>
            </a:r>
            <a:endParaRPr lang="lv-LV" sz="40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ppt_x"/>
                                          </p:val>
                                        </p:tav>
                                        <p:tav tm="100000">
                                          <p:val>
                                            <p:strVal val="#ppt_x"/>
                                          </p:val>
                                        </p:tav>
                                      </p:tavLst>
                                    </p:anim>
                                    <p:anim calcmode="lin" valueType="num">
                                      <p:cBhvr additive="base">
                                        <p:cTn id="12" dur="500" fill="hold"/>
                                        <p:tgtEl>
                                          <p:spTgt spid="11267"/>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fade">
                                      <p:cBhvr>
                                        <p:cTn id="16" dur="2000"/>
                                        <p:tgtEl>
                                          <p:spTgt spid="3077"/>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6" grpId="0" animBg="1"/>
      <p:bldP spid="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51520" y="1647825"/>
            <a:ext cx="8677275" cy="5210175"/>
          </a:xfrm>
          <a:prstGeom prst="rect">
            <a:avLst/>
          </a:prstGeom>
          <a:ln>
            <a:noFill/>
          </a:ln>
          <a:effectLst>
            <a:softEdge rad="112500"/>
          </a:effectLst>
        </p:spPr>
      </p:pic>
      <p:sp>
        <p:nvSpPr>
          <p:cNvPr id="11267" name="Rectangle 3"/>
          <p:cNvSpPr>
            <a:spLocks noGrp="1" noChangeArrowheads="1"/>
          </p:cNvSpPr>
          <p:nvPr>
            <p:ph type="body" idx="1"/>
          </p:nvPr>
        </p:nvSpPr>
        <p:spPr>
          <a:xfrm>
            <a:off x="-324544" y="836712"/>
            <a:ext cx="9501188" cy="1052513"/>
          </a:xfrm>
        </p:spPr>
        <p:txBody>
          <a:bodyPr/>
          <a:lstStyle/>
          <a:p>
            <a:pPr algn="just" eaLnBrk="1" hangingPunct="1">
              <a:lnSpc>
                <a:spcPct val="80000"/>
              </a:lnSpc>
              <a:buFontTx/>
              <a:buNone/>
            </a:pPr>
            <a:r>
              <a:rPr lang="lv-LV" sz="2800" i="1" dirty="0" smtClean="0"/>
              <a:t>   20 </a:t>
            </a:r>
            <a:r>
              <a:rPr lang="lv-LV" sz="2800" i="1" dirty="0" smtClean="0"/>
              <a:t>Jo ar bauslības darbiem neviens cilvēks nevar kļūt attaisnots Viņa priekšā. Jo bauslība dod - grēka atziņu.</a:t>
            </a:r>
            <a:endParaRPr lang="lv-LV" sz="2600" i="1" dirty="0" smtClean="0"/>
          </a:p>
        </p:txBody>
      </p:sp>
      <p:sp>
        <p:nvSpPr>
          <p:cNvPr id="9" name="Rounded Rectangle 8"/>
          <p:cNvSpPr/>
          <p:nvPr/>
        </p:nvSpPr>
        <p:spPr>
          <a:xfrm>
            <a:off x="4644008" y="1988840"/>
            <a:ext cx="4032448" cy="2880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ar bauslības darbiem neviens cilvēks nevar kļūt attaisnots Viņa priekšā</a:t>
            </a:r>
            <a:endParaRPr lang="en-US" sz="3600" dirty="0" smtClean="0">
              <a:solidFill>
                <a:schemeClr val="tx1"/>
              </a:solidFill>
            </a:endParaRPr>
          </a:p>
        </p:txBody>
      </p:sp>
      <p:sp>
        <p:nvSpPr>
          <p:cNvPr id="10" name="Rounded Rectangle 9"/>
          <p:cNvSpPr/>
          <p:nvPr/>
        </p:nvSpPr>
        <p:spPr>
          <a:xfrm>
            <a:off x="3419872" y="5301208"/>
            <a:ext cx="5256584"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Bauslība dod </a:t>
            </a:r>
            <a:r>
              <a:rPr lang="lv-LV" sz="3600" dirty="0" err="1" smtClean="0">
                <a:solidFill>
                  <a:schemeClr val="tx1"/>
                </a:solidFill>
              </a:rPr>
              <a:t>grēkatziņu</a:t>
            </a:r>
            <a:endParaRPr lang="en-US" sz="3600" dirty="0" smtClean="0">
              <a:solidFill>
                <a:schemeClr val="tx1"/>
              </a:solidFill>
            </a:endParaRPr>
          </a:p>
        </p:txBody>
      </p:sp>
      <p:sp>
        <p:nvSpPr>
          <p:cNvPr id="11" name="Rectangle 2"/>
          <p:cNvSpPr>
            <a:spLocks noGrp="1" noChangeArrowheads="1"/>
          </p:cNvSpPr>
          <p:nvPr>
            <p:ph type="title"/>
          </p:nvPr>
        </p:nvSpPr>
        <p:spPr>
          <a:xfrm>
            <a:off x="428823" y="0"/>
            <a:ext cx="8175625" cy="828155"/>
          </a:xfrm>
        </p:spPr>
        <p:txBody>
          <a:bodyPr/>
          <a:lstStyle/>
          <a:p>
            <a:pPr eaLnBrk="1" hangingPunct="1"/>
            <a:r>
              <a:rPr lang="lv-LV" sz="4000" b="1" dirty="0" smtClean="0">
                <a:solidFill>
                  <a:schemeClr val="tx1"/>
                </a:solidFill>
              </a:rPr>
              <a:t>Bauslības mērķis</a:t>
            </a:r>
            <a:endParaRPr lang="lv-LV" sz="4000" b="1" dirty="0" smtClean="0">
              <a:solidFill>
                <a:schemeClr val="tx1"/>
              </a:solidFill>
            </a:endParaRPr>
          </a:p>
        </p:txBody>
      </p:sp>
      <p:sp>
        <p:nvSpPr>
          <p:cNvPr id="3074" name="AutoShape 2" descr="Qattan Law Fi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1267"/>
                                        </p:tgtEl>
                                        <p:attrNameLst>
                                          <p:attrName>style.visibility</p:attrName>
                                        </p:attrNameLst>
                                      </p:cBhvr>
                                      <p:to>
                                        <p:strVal val="visible"/>
                                      </p:to>
                                    </p:set>
                                    <p:anim calcmode="lin" valueType="num">
                                      <p:cBhvr additive="base">
                                        <p:cTn id="15" dur="500" fill="hold"/>
                                        <p:tgtEl>
                                          <p:spTgt spid="11267"/>
                                        </p:tgtEl>
                                        <p:attrNameLst>
                                          <p:attrName>ppt_x</p:attrName>
                                        </p:attrNameLst>
                                      </p:cBhvr>
                                      <p:tavLst>
                                        <p:tav tm="0">
                                          <p:val>
                                            <p:strVal val="#ppt_x"/>
                                          </p:val>
                                        </p:tav>
                                        <p:tav tm="100000">
                                          <p:val>
                                            <p:strVal val="#ppt_x"/>
                                          </p:val>
                                        </p:tav>
                                      </p:tavLst>
                                    </p:anim>
                                    <p:anim calcmode="lin" valueType="num">
                                      <p:cBhvr additive="base">
                                        <p:cTn id="16" dur="500" fill="hold"/>
                                        <p:tgtEl>
                                          <p:spTgt spid="11267"/>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A5A28A08-AFA1-4A9C-BB02-D976F2282791}" type="slidenum">
              <a:rPr lang="en-US" smtClean="0"/>
              <a:pPr/>
              <a:t>8</a:t>
            </a:fld>
            <a:endParaRPr lang="en-US" smtClean="0"/>
          </a:p>
        </p:txBody>
      </p:sp>
      <p:sp>
        <p:nvSpPr>
          <p:cNvPr id="32770" name="Rectangle 2"/>
          <p:cNvSpPr>
            <a:spLocks noGrp="1" noChangeArrowheads="1"/>
          </p:cNvSpPr>
          <p:nvPr>
            <p:ph type="title"/>
          </p:nvPr>
        </p:nvSpPr>
        <p:spPr>
          <a:xfrm>
            <a:off x="0" y="0"/>
            <a:ext cx="9144000" cy="620713"/>
          </a:xfrm>
        </p:spPr>
        <p:txBody>
          <a:bodyPr/>
          <a:lstStyle/>
          <a:p>
            <a:pPr marL="762000" indent="-762000" eaLnBrk="1" hangingPunct="1">
              <a:defRPr/>
            </a:pPr>
            <a:r>
              <a:rPr lang="lv-LV" b="1" dirty="0" smtClean="0">
                <a:solidFill>
                  <a:schemeClr val="tx1"/>
                </a:solidFill>
              </a:rPr>
              <a:t>Bauslība </a:t>
            </a:r>
            <a:r>
              <a:rPr lang="lv-LV" b="1" dirty="0" smtClean="0">
                <a:solidFill>
                  <a:schemeClr val="tx1"/>
                </a:solidFill>
              </a:rPr>
              <a:t>&amp; </a:t>
            </a:r>
            <a:r>
              <a:rPr lang="lv-LV" b="1" dirty="0" smtClean="0">
                <a:solidFill>
                  <a:schemeClr val="tx1"/>
                </a:solidFill>
              </a:rPr>
              <a:t>Evaņģēlijs</a:t>
            </a:r>
            <a:endParaRPr lang="en-US" b="1" dirty="0" smtClean="0">
              <a:solidFill>
                <a:schemeClr val="tx1"/>
              </a:solidFill>
            </a:endParaRPr>
          </a:p>
        </p:txBody>
      </p:sp>
      <p:pic>
        <p:nvPicPr>
          <p:cNvPr id="32777" name="Picture 9" descr="B&amp;E"/>
          <p:cNvPicPr>
            <a:picLocks noChangeAspect="1" noChangeArrowheads="1"/>
          </p:cNvPicPr>
          <p:nvPr/>
        </p:nvPicPr>
        <p:blipFill>
          <a:blip r:embed="rId2" cstate="print"/>
          <a:srcRect t="14285"/>
          <a:stretch>
            <a:fillRect/>
          </a:stretch>
        </p:blipFill>
        <p:spPr bwMode="auto">
          <a:xfrm>
            <a:off x="-1" y="620713"/>
            <a:ext cx="9211751" cy="3888407"/>
          </a:xfrm>
          <a:prstGeom prst="rect">
            <a:avLst/>
          </a:prstGeom>
          <a:noFill/>
          <a:ln w="9525">
            <a:noFill/>
            <a:miter lim="800000"/>
            <a:headEnd/>
            <a:tailEnd/>
          </a:ln>
        </p:spPr>
      </p:pic>
      <p:sp>
        <p:nvSpPr>
          <p:cNvPr id="7" name="Rounded Rectangle 6"/>
          <p:cNvSpPr/>
          <p:nvPr/>
        </p:nvSpPr>
        <p:spPr>
          <a:xfrm>
            <a:off x="395536" y="4653136"/>
            <a:ext cx="8352928" cy="20162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Katram cilvēkam no sākuma ir jātiek </a:t>
            </a:r>
            <a:r>
              <a:rPr lang="lv-LV" sz="3600" b="1" dirty="0" smtClean="0">
                <a:solidFill>
                  <a:schemeClr val="tx1"/>
                </a:solidFill>
              </a:rPr>
              <a:t>bauslības satriektam</a:t>
            </a:r>
            <a:r>
              <a:rPr lang="lv-LV" sz="3600" dirty="0" smtClean="0">
                <a:solidFill>
                  <a:schemeClr val="tx1"/>
                </a:solidFill>
              </a:rPr>
              <a:t>, lai pēc tam viņš kļūtu </a:t>
            </a:r>
            <a:r>
              <a:rPr lang="lv-LV" sz="3600" b="1" dirty="0" smtClean="0">
                <a:solidFill>
                  <a:schemeClr val="tx1"/>
                </a:solidFill>
              </a:rPr>
              <a:t>Evaņģēlija mierināts</a:t>
            </a:r>
            <a:endParaRPr lang="en-US" sz="36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amond(in)">
                                      <p:cBhvr>
                                        <p:cTn id="7" dur="2000"/>
                                        <p:tgtEl>
                                          <p:spTgt spid="32770"/>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32777"/>
                                        </p:tgtEl>
                                        <p:attrNameLst>
                                          <p:attrName>style.visibility</p:attrName>
                                        </p:attrNameLst>
                                      </p:cBhvr>
                                      <p:to>
                                        <p:strVal val="visible"/>
                                      </p:to>
                                    </p:set>
                                    <p:animEffect transition="in" filter="dissolve">
                                      <p:cBhvr>
                                        <p:cTn id="11" dur="500"/>
                                        <p:tgtEl>
                                          <p:spTgt spid="3277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10 Powerful Facts about The Cross and Crucifixion of Jesus"/>
          <p:cNvPicPr>
            <a:picLocks noChangeAspect="1" noChangeArrowheads="1"/>
          </p:cNvPicPr>
          <p:nvPr/>
        </p:nvPicPr>
        <p:blipFill>
          <a:blip r:embed="rId2" cstate="print"/>
          <a:srcRect/>
          <a:stretch>
            <a:fillRect/>
          </a:stretch>
        </p:blipFill>
        <p:spPr bwMode="auto">
          <a:xfrm>
            <a:off x="0" y="1556792"/>
            <a:ext cx="9144001" cy="5301209"/>
          </a:xfrm>
          <a:prstGeom prst="rect">
            <a:avLst/>
          </a:prstGeom>
          <a:noFill/>
        </p:spPr>
      </p:pic>
      <p:sp>
        <p:nvSpPr>
          <p:cNvPr id="11267" name="Rectangle 3"/>
          <p:cNvSpPr>
            <a:spLocks noGrp="1" noChangeArrowheads="1"/>
          </p:cNvSpPr>
          <p:nvPr>
            <p:ph type="body" idx="4294967295"/>
          </p:nvPr>
        </p:nvSpPr>
        <p:spPr>
          <a:xfrm>
            <a:off x="-357188" y="764704"/>
            <a:ext cx="9501188" cy="836712"/>
          </a:xfrm>
        </p:spPr>
        <p:txBody>
          <a:bodyPr/>
          <a:lstStyle/>
          <a:p>
            <a:pPr algn="just" eaLnBrk="1" hangingPunct="1">
              <a:lnSpc>
                <a:spcPct val="80000"/>
              </a:lnSpc>
              <a:buFontTx/>
              <a:buNone/>
            </a:pPr>
            <a:r>
              <a:rPr lang="lv-LV" sz="2800" i="1" dirty="0" smtClean="0"/>
              <a:t>    21 Bet tagad neatkarīgi no bauslības atklājusies Dieva taisnība, ko jau apliecina bauslība un pravieši. </a:t>
            </a:r>
            <a:endParaRPr lang="lv-LV" sz="1800" i="1" dirty="0" smtClean="0"/>
          </a:p>
        </p:txBody>
      </p:sp>
      <p:sp>
        <p:nvSpPr>
          <p:cNvPr id="5" name="Rounded Rectangle 4"/>
          <p:cNvSpPr/>
          <p:nvPr/>
        </p:nvSpPr>
        <p:spPr>
          <a:xfrm>
            <a:off x="179512" y="1772816"/>
            <a:ext cx="5904656"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Kas cilvēkiem neiespējams</a:t>
            </a:r>
            <a:endParaRPr lang="en-US" sz="3600" dirty="0" smtClean="0">
              <a:solidFill>
                <a:schemeClr val="tx1"/>
              </a:solidFill>
            </a:endParaRPr>
          </a:p>
        </p:txBody>
      </p:sp>
      <p:sp>
        <p:nvSpPr>
          <p:cNvPr id="6" name="Rounded Rectangle 5"/>
          <p:cNvSpPr/>
          <p:nvPr/>
        </p:nvSpPr>
        <p:spPr>
          <a:xfrm>
            <a:off x="251520" y="5301208"/>
            <a:ext cx="504056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smtClean="0">
                <a:solidFill>
                  <a:schemeClr val="tx1"/>
                </a:solidFill>
              </a:rPr>
              <a:t>to izdarīja Dieva Dēls</a:t>
            </a:r>
            <a:endParaRPr lang="en-US" sz="3600" dirty="0" smtClean="0">
              <a:solidFill>
                <a:schemeClr val="tx1"/>
              </a:solidFill>
            </a:endParaRPr>
          </a:p>
        </p:txBody>
      </p:sp>
      <p:sp>
        <p:nvSpPr>
          <p:cNvPr id="11" name="Rectangle 2"/>
          <p:cNvSpPr txBox="1">
            <a:spLocks noChangeArrowheads="1"/>
          </p:cNvSpPr>
          <p:nvPr/>
        </p:nvSpPr>
        <p:spPr>
          <a:xfrm>
            <a:off x="428823" y="0"/>
            <a:ext cx="8175625" cy="8281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4000" b="1" i="0" u="none" strike="noStrike" kern="0" cap="none" spc="0" normalizeH="0" baseline="0" noProof="0" dirty="0" smtClean="0">
                <a:ln>
                  <a:noFill/>
                </a:ln>
                <a:solidFill>
                  <a:schemeClr val="tx1"/>
                </a:solidFill>
                <a:effectLst/>
                <a:uLnTx/>
                <a:uFillTx/>
                <a:latin typeface="+mj-lt"/>
                <a:ea typeface="+mj-ea"/>
                <a:cs typeface="+mj-cs"/>
              </a:rPr>
              <a:t>Jēzus neiespējamā misija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2000"/>
                                        <p:tgtEl>
                                          <p:spTgt spid="14338"/>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1267"/>
                                        </p:tgtEl>
                                        <p:attrNameLst>
                                          <p:attrName>style.visibility</p:attrName>
                                        </p:attrNameLst>
                                      </p:cBhvr>
                                      <p:to>
                                        <p:strVal val="visible"/>
                                      </p:to>
                                    </p:set>
                                    <p:anim calcmode="lin" valueType="num">
                                      <p:cBhvr additive="base">
                                        <p:cTn id="15" dur="500" fill="hold"/>
                                        <p:tgtEl>
                                          <p:spTgt spid="11267"/>
                                        </p:tgtEl>
                                        <p:attrNameLst>
                                          <p:attrName>ppt_x</p:attrName>
                                        </p:attrNameLst>
                                      </p:cBhvr>
                                      <p:tavLst>
                                        <p:tav tm="0">
                                          <p:val>
                                            <p:strVal val="#ppt_x"/>
                                          </p:val>
                                        </p:tav>
                                        <p:tav tm="100000">
                                          <p:val>
                                            <p:strVal val="#ppt_x"/>
                                          </p:val>
                                        </p:tav>
                                      </p:tavLst>
                                    </p:anim>
                                    <p:anim calcmode="lin" valueType="num">
                                      <p:cBhvr additive="base">
                                        <p:cTn id="16" dur="500" fill="hold"/>
                                        <p:tgtEl>
                                          <p:spTgt spid="11267"/>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5" grpId="0" animBg="1"/>
      <p:bldP spid="6" grpId="0" animBg="1"/>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5808</TotalTime>
  <Words>815</Words>
  <Application>Microsoft Office PowerPoint</Application>
  <PresentationFormat>On-screen Show (4:3)</PresentationFormat>
  <Paragraphs>101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Rom.3:19-28 Attaisnošana ticībā</vt:lpstr>
      <vt:lpstr>Rom.3:9-12 Attaisnošana ticībā</vt:lpstr>
      <vt:lpstr>Rom.3:19-28 Attaisnošana ticībā</vt:lpstr>
      <vt:lpstr>Kā varu zināt, ka visi ir grēkojuši?</vt:lpstr>
      <vt:lpstr>Slide 5</vt:lpstr>
      <vt:lpstr>Visa pasaule vainīga</vt:lpstr>
      <vt:lpstr>Bauslības mērķis</vt:lpstr>
      <vt:lpstr>Bauslība &amp; Evaņģēlijs</vt:lpstr>
      <vt:lpstr>Slide 9</vt:lpstr>
      <vt:lpstr>Slide 10</vt:lpstr>
      <vt:lpstr>Slide 11</vt:lpstr>
      <vt:lpstr>Dieva tiesa</vt:lpstr>
      <vt:lpstr>Slide 13</vt:lpstr>
      <vt:lpstr>Krusts = Lielā apmaiņa</vt:lpstr>
      <vt:lpstr>Slide 15</vt:lpstr>
      <vt:lpstr>Dievs ir pāri laikam</vt:lpstr>
      <vt:lpstr>Slide 17</vt:lpstr>
      <vt:lpstr>Slide 18</vt:lpstr>
      <vt:lpstr>Pēdējā tiesa</vt:lpstr>
      <vt:lpstr>Un Dieva miers, kas ir augstāks par visu saprašanu lai pasargā jūsu sirdis un jūsu domas. Āmen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Lk.17:11-19  “Desmit spitālīgie”</dc:title>
  <dc:creator>RobertsO</dc:creator>
  <cp:lastModifiedBy>Rob</cp:lastModifiedBy>
  <cp:revision>80</cp:revision>
  <dcterms:created xsi:type="dcterms:W3CDTF">2010-10-07T14:46:11Z</dcterms:created>
  <dcterms:modified xsi:type="dcterms:W3CDTF">2024-09-13T13:18:16Z</dcterms:modified>
</cp:coreProperties>
</file>